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60" r:id="rId5"/>
    <p:sldId id="262" r:id="rId6"/>
    <p:sldId id="289" r:id="rId7"/>
    <p:sldId id="287" r:id="rId8"/>
    <p:sldId id="264" r:id="rId9"/>
    <p:sldId id="266" r:id="rId10"/>
    <p:sldId id="288" r:id="rId11"/>
    <p:sldId id="268" r:id="rId12"/>
    <p:sldId id="273" r:id="rId13"/>
    <p:sldId id="272" r:id="rId14"/>
    <p:sldId id="274" r:id="rId15"/>
    <p:sldId id="296" r:id="rId16"/>
    <p:sldId id="276" r:id="rId17"/>
    <p:sldId id="294" r:id="rId18"/>
    <p:sldId id="282" r:id="rId19"/>
    <p:sldId id="290" r:id="rId20"/>
    <p:sldId id="284" r:id="rId21"/>
    <p:sldId id="291" r:id="rId22"/>
    <p:sldId id="293" r:id="rId23"/>
    <p:sldId id="299" r:id="rId24"/>
    <p:sldId id="297" r:id="rId25"/>
    <p:sldId id="298" r:id="rId26"/>
    <p:sldId id="302" r:id="rId27"/>
    <p:sldId id="303" r:id="rId28"/>
    <p:sldId id="304" r:id="rId29"/>
    <p:sldId id="305" r:id="rId30"/>
    <p:sldId id="306" r:id="rId31"/>
    <p:sldId id="307" r:id="rId32"/>
    <p:sldId id="295" r:id="rId33"/>
  </p:sldIdLst>
  <p:sldSz cx="12192000" cy="6858000"/>
  <p:notesSz cx="6858000" cy="9144000"/>
  <p:embeddedFontLst>
    <p:embeddedFont>
      <p:font typeface="Helvetica Neue" panose="02000503000000020004" pitchFamily="2" charset="0"/>
      <p:regular r:id="rId35"/>
      <p:bold r:id="rId36"/>
      <p:italic r:id="rId37"/>
      <p:boldItalic r:id="rId38"/>
    </p:embeddedFont>
    <p:embeddedFont>
      <p:font typeface="Montserrat" pitchFamily="2" charset="77"/>
      <p:regular r:id="rId39"/>
      <p:bold r:id="rId40"/>
      <p:italic r:id="rId41"/>
      <p:boldItalic r:id="rId42"/>
    </p:embeddedFont>
    <p:embeddedFont>
      <p:font typeface="Montserrat ExtraBold" panose="020F0502020204030204" pitchFamily="34" charset="0"/>
      <p:bold r:id="rId43"/>
      <p:italic r:id="rId44"/>
      <p:boldItalic r:id="rId45"/>
    </p:embeddedFont>
    <p:embeddedFont>
      <p:font typeface="Montserrat SemiBold" panose="020F0502020204030204" pitchFamily="34" charset="0"/>
      <p:regular r:id="rId46"/>
      <p:bold r:id="rId47"/>
      <p:italic r:id="rId48"/>
      <p:boldItalic r:id="rId49"/>
    </p:embeddedFont>
    <p:embeddedFont>
      <p:font typeface="Noto Sans Symbols" pitchFamily="2"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8dWrwCSJhu53tQRppDdHoobhiM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e-loaner" initials="cl" lastIdx="1" clrIdx="0">
    <p:extLst>
      <p:ext uri="{19B8F6BF-5375-455C-9EA6-DF929625EA0E}">
        <p15:presenceInfo xmlns:p15="http://schemas.microsoft.com/office/powerpoint/2012/main" userId="cse-loa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A64"/>
    <a:srgbClr val="595959"/>
    <a:srgbClr val="8B8B8B"/>
    <a:srgbClr val="535353"/>
    <a:srgbClr val="3CC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4" autoAdjust="0"/>
    <p:restoredTop sz="94718"/>
  </p:normalViewPr>
  <p:slideViewPr>
    <p:cSldViewPr snapToGrid="0">
      <p:cViewPr varScale="1">
        <p:scale>
          <a:sx n="117" d="100"/>
          <a:sy n="117" d="100"/>
        </p:scale>
        <p:origin x="176" y="168"/>
      </p:cViewPr>
      <p:guideLst/>
    </p:cSldViewPr>
  </p:slideViewPr>
  <p:outlineViewPr>
    <p:cViewPr>
      <p:scale>
        <a:sx n="33" d="100"/>
        <a:sy n="33" d="100"/>
      </p:scale>
      <p:origin x="0" y="-25608"/>
    </p:cViewPr>
  </p:outlineViewPr>
  <p:notesTextViewPr>
    <p:cViewPr>
      <p:scale>
        <a:sx n="1" d="1"/>
        <a:sy n="1" d="1"/>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my first penguin.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did everything “right”: followed instructions, looked for resources, paid attention. But I still made mistakes.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don’t learn by watching, listening, or reading; we learn by DOING! And we almost always make mistakes along the way. Don’t expect to just show up to class, watch and listen, and get things exactly right the first time. Plan to engage, practice, and make mistakes.</a:t>
            </a:r>
            <a:endParaRPr/>
          </a:p>
        </p:txBody>
      </p:sp>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B7B8642A-3AE1-AF38-19B4-2A9A9B6667FD}"/>
            </a:ext>
          </a:extLst>
        </p:cNvPr>
        <p:cNvGrpSpPr/>
        <p:nvPr/>
      </p:nvGrpSpPr>
      <p:grpSpPr>
        <a:xfrm>
          <a:off x="0" y="0"/>
          <a:ext cx="0" cy="0"/>
          <a:chOff x="0" y="0"/>
          <a:chExt cx="0" cy="0"/>
        </a:xfrm>
      </p:grpSpPr>
      <p:sp>
        <p:nvSpPr>
          <p:cNvPr id="302" name="Google Shape;302;p21:notes">
            <a:extLst>
              <a:ext uri="{FF2B5EF4-FFF2-40B4-BE49-F238E27FC236}">
                <a16:creationId xmlns:a16="http://schemas.microsoft.com/office/drawing/2014/main" id="{72E44791-DA5C-3105-B5E4-1635452A315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a:extLst>
              <a:ext uri="{FF2B5EF4-FFF2-40B4-BE49-F238E27FC236}">
                <a16:creationId xmlns:a16="http://schemas.microsoft.com/office/drawing/2014/main" id="{D2DBEAEC-F70C-9237-C41C-9E22B1FB69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900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292C2E3D-294B-A8C8-D4C0-62FF2636BF67}"/>
            </a:ext>
          </a:extLst>
        </p:cNvPr>
        <p:cNvGrpSpPr/>
        <p:nvPr/>
      </p:nvGrpSpPr>
      <p:grpSpPr>
        <a:xfrm>
          <a:off x="0" y="0"/>
          <a:ext cx="0" cy="0"/>
          <a:chOff x="0" y="0"/>
          <a:chExt cx="0" cy="0"/>
        </a:xfrm>
      </p:grpSpPr>
      <p:sp>
        <p:nvSpPr>
          <p:cNvPr id="280" name="Google Shape;280;p18:notes">
            <a:extLst>
              <a:ext uri="{FF2B5EF4-FFF2-40B4-BE49-F238E27FC236}">
                <a16:creationId xmlns:a16="http://schemas.microsoft.com/office/drawing/2014/main" id="{668AF29B-59B8-9580-D897-63E658329A2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a:extLst>
              <a:ext uri="{FF2B5EF4-FFF2-40B4-BE49-F238E27FC236}">
                <a16:creationId xmlns:a16="http://schemas.microsoft.com/office/drawing/2014/main" id="{F083E721-DBEA-1F37-8434-5F130984F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787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D9EAC5C-7207-ADB1-4C1F-F2705089C2AB}"/>
            </a:ext>
          </a:extLst>
        </p:cNvPr>
        <p:cNvGrpSpPr/>
        <p:nvPr/>
      </p:nvGrpSpPr>
      <p:grpSpPr>
        <a:xfrm>
          <a:off x="0" y="0"/>
          <a:ext cx="0" cy="0"/>
          <a:chOff x="0" y="0"/>
          <a:chExt cx="0" cy="0"/>
        </a:xfrm>
      </p:grpSpPr>
      <p:sp>
        <p:nvSpPr>
          <p:cNvPr id="280" name="Google Shape;280;p18:notes">
            <a:extLst>
              <a:ext uri="{FF2B5EF4-FFF2-40B4-BE49-F238E27FC236}">
                <a16:creationId xmlns:a16="http://schemas.microsoft.com/office/drawing/2014/main" id="{EEFA6A3D-3DED-BFA4-8E8C-6DD95140F3E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a:extLst>
              <a:ext uri="{FF2B5EF4-FFF2-40B4-BE49-F238E27FC236}">
                <a16:creationId xmlns:a16="http://schemas.microsoft.com/office/drawing/2014/main" id="{EFB8DB8A-2205-85B9-A091-156FFBEC48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059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8" name="Google Shape;1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123</a:t>
            </a:r>
            <a:endParaRPr dirty="0"/>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0809"/>
              <a:ext cx="1137067" cy="338512"/>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dirty="0">
                  <a:solidFill>
                    <a:srgbClr val="FFFFFF"/>
                  </a:solidFill>
                  <a:latin typeface="Montserrat"/>
                  <a:ea typeface="Montserrat"/>
                  <a:cs typeface="Montserrat"/>
                  <a:sym typeface="Montserrat"/>
                </a:rPr>
                <a:t>LEC 00</a:t>
              </a:r>
              <a:endParaRPr dirty="0"/>
            </a:p>
          </p:txBody>
        </p:sp>
      </p:grpSp>
      <p:sp>
        <p:nvSpPr>
          <p:cNvPr id="24" name="Google Shape;24;p29"/>
          <p:cNvSpPr/>
          <p:nvPr/>
        </p:nvSpPr>
        <p:spPr>
          <a:xfrm>
            <a:off x="6714463" y="1251642"/>
            <a:ext cx="5250244" cy="5486042"/>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105432" y="3799913"/>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6940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rgbClr val="595959"/>
                </a:solidFill>
                <a:latin typeface="Montserrat SemiBold"/>
                <a:ea typeface="Montserrat SemiBold"/>
                <a:cs typeface="Montserrat SemiBold"/>
                <a:sym typeface="Montserrat SemiBold"/>
              </a:rPr>
              <a:t>Raise hand or send here</a:t>
            </a:r>
            <a:endParaRPr dirty="0"/>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dirty="0">
                <a:solidFill>
                  <a:srgbClr val="595959"/>
                </a:solidFill>
                <a:latin typeface="Montserrat SemiBold"/>
                <a:ea typeface="Montserrat SemiBold"/>
                <a:cs typeface="Montserrat SemiBold"/>
                <a:sym typeface="Montserrat SemiBold"/>
              </a:rPr>
              <a:t>sli.do    #cse123 </a:t>
            </a:r>
            <a:endParaRPr dirty="0"/>
          </a:p>
        </p:txBody>
      </p:sp>
      <p:sp>
        <p:nvSpPr>
          <p:cNvPr id="31" name="Google Shape;31;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4" name="Content Placeholder 3">
            <a:extLst>
              <a:ext uri="{FF2B5EF4-FFF2-40B4-BE49-F238E27FC236}">
                <a16:creationId xmlns:a16="http://schemas.microsoft.com/office/drawing/2014/main" id="{09B5095B-504B-A3F8-FCC4-C84802EB2033}"/>
              </a:ext>
            </a:extLst>
          </p:cNvPr>
          <p:cNvSpPr>
            <a:spLocks noGrp="1"/>
          </p:cNvSpPr>
          <p:nvPr>
            <p:ph sz="quarter" idx="13"/>
          </p:nvPr>
        </p:nvSpPr>
        <p:spPr>
          <a:xfrm>
            <a:off x="2397125" y="1766888"/>
            <a:ext cx="798513" cy="66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Google Shape;6;p28">
            <a:extLst>
              <a:ext uri="{FF2B5EF4-FFF2-40B4-BE49-F238E27FC236}">
                <a16:creationId xmlns:a16="http://schemas.microsoft.com/office/drawing/2014/main" id="{90DE1CCA-3C44-4A8B-8512-85130B59739C}"/>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 name="Google Shape;7;p28" descr="Picture 6">
            <a:extLst>
              <a:ext uri="{FF2B5EF4-FFF2-40B4-BE49-F238E27FC236}">
                <a16:creationId xmlns:a16="http://schemas.microsoft.com/office/drawing/2014/main" id="{5CC3B2A6-B9E4-4692-B1C5-C4AFE479505E}"/>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33" name="Google Shape;8;p28">
            <a:extLst>
              <a:ext uri="{FF2B5EF4-FFF2-40B4-BE49-F238E27FC236}">
                <a16:creationId xmlns:a16="http://schemas.microsoft.com/office/drawing/2014/main" id="{1897D9CE-58CC-4DB4-A4A6-DD3585087B5E}"/>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Summer 2025</a:t>
            </a:r>
            <a:endParaRPr dirty="0"/>
          </a:p>
        </p:txBody>
      </p:sp>
      <p:sp>
        <p:nvSpPr>
          <p:cNvPr id="34" name="Google Shape;9;p28">
            <a:extLst>
              <a:ext uri="{FF2B5EF4-FFF2-40B4-BE49-F238E27FC236}">
                <a16:creationId xmlns:a16="http://schemas.microsoft.com/office/drawing/2014/main" id="{639719FC-3597-4553-83F6-5B80CA5261BE}"/>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6;p28">
            <a:extLst>
              <a:ext uri="{FF2B5EF4-FFF2-40B4-BE49-F238E27FC236}">
                <a16:creationId xmlns:a16="http://schemas.microsoft.com/office/drawing/2014/main" id="{ED4E756B-CDE3-4E40-A70D-83E138B6A228}"/>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 name="Google Shape;7;p28" descr="Picture 6">
            <a:extLst>
              <a:ext uri="{FF2B5EF4-FFF2-40B4-BE49-F238E27FC236}">
                <a16:creationId xmlns:a16="http://schemas.microsoft.com/office/drawing/2014/main" id="{3615D33B-CBC7-47BB-9323-0EDFFAC53145}"/>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1" name="Google Shape;8;p28">
            <a:extLst>
              <a:ext uri="{FF2B5EF4-FFF2-40B4-BE49-F238E27FC236}">
                <a16:creationId xmlns:a16="http://schemas.microsoft.com/office/drawing/2014/main" id="{46FEA7C6-183B-4590-9CF9-7C4576B5FC4B}"/>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Summer 2025</a:t>
            </a:r>
            <a:endParaRPr dirty="0"/>
          </a:p>
        </p:txBody>
      </p:sp>
      <p:sp>
        <p:nvSpPr>
          <p:cNvPr id="12" name="Google Shape;9;p28">
            <a:extLst>
              <a:ext uri="{FF2B5EF4-FFF2-40B4-BE49-F238E27FC236}">
                <a16:creationId xmlns:a16="http://schemas.microsoft.com/office/drawing/2014/main" id="{C165F76A-ADAF-4C40-8F81-B627BD0C9E29}"/>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2">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AFA243BF-E20A-4797-A2D8-A6470CA1BE43}"/>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EAF308B1-3FDB-4466-9BFB-9B9E142FD32F}"/>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AFD02D16-68C1-448A-8B6E-D8433AF1F02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Summer 2025</a:t>
            </a:r>
            <a:endParaRPr dirty="0"/>
          </a:p>
        </p:txBody>
      </p:sp>
      <p:sp>
        <p:nvSpPr>
          <p:cNvPr id="19" name="Google Shape;9;p28">
            <a:extLst>
              <a:ext uri="{FF2B5EF4-FFF2-40B4-BE49-F238E27FC236}">
                <a16:creationId xmlns:a16="http://schemas.microsoft.com/office/drawing/2014/main" id="{A46BFA3C-F6EC-4537-9FAF-F60EA06525E7}"/>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68" name="Google Shape;68;p33"/>
          <p:cNvSpPr txBox="1"/>
          <p:nvPr/>
        </p:nvSpPr>
        <p:spPr>
          <a:xfrm>
            <a:off x="1152635" y="300370"/>
            <a:ext cx="3661820"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dirty="0"/>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9BE32611-3CA5-44C0-AFEB-29CFEFF4B87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4B0CFB86-5BC1-4DE2-BF91-482B12416DF7}"/>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3536ED75-476D-4380-841B-91303C59B7FD}"/>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Summer 2025</a:t>
            </a:r>
            <a:endParaRPr dirty="0"/>
          </a:p>
        </p:txBody>
      </p:sp>
      <p:sp>
        <p:nvSpPr>
          <p:cNvPr id="19" name="Google Shape;9;p28">
            <a:extLst>
              <a:ext uri="{FF2B5EF4-FFF2-40B4-BE49-F238E27FC236}">
                <a16:creationId xmlns:a16="http://schemas.microsoft.com/office/drawing/2014/main" id="{1B931DF6-F7C7-4C3D-AF76-7D5F7ECBC082}"/>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6;p28">
            <a:extLst>
              <a:ext uri="{FF2B5EF4-FFF2-40B4-BE49-F238E27FC236}">
                <a16:creationId xmlns:a16="http://schemas.microsoft.com/office/drawing/2014/main" id="{6E67F056-4AC2-42AC-82C2-7A28149F995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 name="Google Shape;7;p28" descr="Picture 6">
            <a:extLst>
              <a:ext uri="{FF2B5EF4-FFF2-40B4-BE49-F238E27FC236}">
                <a16:creationId xmlns:a16="http://schemas.microsoft.com/office/drawing/2014/main" id="{8E055793-69D7-4738-AEA9-2B1BF976CDBA}"/>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0" name="Google Shape;8;p28">
            <a:extLst>
              <a:ext uri="{FF2B5EF4-FFF2-40B4-BE49-F238E27FC236}">
                <a16:creationId xmlns:a16="http://schemas.microsoft.com/office/drawing/2014/main" id="{BD3BBA7E-ACB7-4263-A69A-5466B70D2A8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Summer 2025</a:t>
            </a:r>
            <a:endParaRPr dirty="0"/>
          </a:p>
        </p:txBody>
      </p:sp>
      <p:sp>
        <p:nvSpPr>
          <p:cNvPr id="11" name="Google Shape;9;p28">
            <a:extLst>
              <a:ext uri="{FF2B5EF4-FFF2-40B4-BE49-F238E27FC236}">
                <a16:creationId xmlns:a16="http://schemas.microsoft.com/office/drawing/2014/main" id="{372B8A18-C0C4-4FF7-A7F1-58BCD0BA53B8}"/>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8">
            <a:alphaModFix/>
          </a:blip>
          <a:srcRect/>
          <a:stretch/>
        </p:blipFill>
        <p:spPr>
          <a:xfrm>
            <a:off x="29762" y="-5988"/>
            <a:ext cx="2150723" cy="169039"/>
          </a:xfrm>
          <a:prstGeom prst="rect">
            <a:avLst/>
          </a:prstGeom>
          <a:noFill/>
          <a:ln>
            <a:noFill/>
          </a:ln>
        </p:spPr>
      </p:pic>
      <p:sp>
        <p:nvSpPr>
          <p:cNvPr id="8" name="Google Shape;8;p28"/>
          <p:cNvSpPr txBox="1"/>
          <p:nvPr/>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Summer 2025</a:t>
            </a:r>
            <a:endParaRPr dirty="0"/>
          </a:p>
        </p:txBody>
      </p:sp>
      <p:sp>
        <p:nvSpPr>
          <p:cNvPr id="9" name="Google Shape;9;p28"/>
          <p:cNvSpPr txBox="1"/>
          <p:nvPr/>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394855"/>
            <a:ext cx="10972800" cy="1205346"/>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ourses.cs.washington.edu/courses/cse123/25wi/lectures/0/CSE%2012X%20Community%20Standards%20Video.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s.uw.edu/123/syllabus/#revision-resubmission-and-reattemp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s.uw.edu/123/syllabus/#grad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s.uw.edu/123/syllabus/#academic-honesty-and-collabora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cs.uw.edu/123/staff" TargetMode="External"/><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forms/d/e/1FAIpQLSfxmwfMiIUk16_iMnzqDsGt6SPQTvIKvDV1XsFOkM6l3UFVWQ/viewform" TargetMode="External"/><Relationship Id="rId2" Type="http://schemas.openxmlformats.org/officeDocument/2006/relationships/hyperlink" Target="https://my.uw.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s.uw.edu/12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56810" y="3784377"/>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dirty="0">
                <a:solidFill>
                  <a:srgbClr val="F0F0F0"/>
                </a:solidFill>
                <a:latin typeface="Montserrat SemiBold"/>
                <a:ea typeface="Montserrat SemiBold"/>
                <a:cs typeface="Montserrat SemiBold"/>
                <a:sym typeface="Montserrat SemiBold"/>
              </a:rPr>
              <a:t>Welcome </a:t>
            </a:r>
            <a:br>
              <a:rPr lang="en-US" sz="6000" b="0" dirty="0">
                <a:solidFill>
                  <a:srgbClr val="F0F0F0"/>
                </a:solidFill>
                <a:latin typeface="Montserrat SemiBold"/>
                <a:ea typeface="Montserrat SemiBold"/>
                <a:cs typeface="Montserrat SemiBold"/>
                <a:sym typeface="Montserrat SemiBold"/>
              </a:rPr>
            </a:br>
            <a:r>
              <a:rPr lang="en-US" sz="6000" b="0" dirty="0">
                <a:solidFill>
                  <a:srgbClr val="F0F0F0"/>
                </a:solidFill>
                <a:latin typeface="Montserrat SemiBold"/>
                <a:ea typeface="Montserrat SemiBold"/>
                <a:cs typeface="Montserrat SemiBold"/>
                <a:sym typeface="Montserrat SemiBold"/>
              </a:rPr>
              <a:t>&amp; Syllabus</a:t>
            </a:r>
            <a:endParaRPr dirty="0"/>
          </a:p>
        </p:txBody>
      </p:sp>
      <p:sp>
        <p:nvSpPr>
          <p:cNvPr id="92" name="Google Shape;92;p1"/>
          <p:cNvSpPr txBox="1"/>
          <p:nvPr/>
        </p:nvSpPr>
        <p:spPr>
          <a:xfrm>
            <a:off x="7148325" y="1757973"/>
            <a:ext cx="4385400" cy="178506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have you been up to the past week?</a:t>
            </a:r>
            <a:endParaRPr dirty="0"/>
          </a:p>
        </p:txBody>
      </p:sp>
      <p:pic>
        <p:nvPicPr>
          <p:cNvPr id="93" name="Google Shape;93;p1" descr="Picture 4"/>
          <p:cNvPicPr preferRelativeResize="0"/>
          <p:nvPr/>
        </p:nvPicPr>
        <p:blipFill rotWithShape="1">
          <a:blip r:embed="rId3">
            <a:alphaModFix/>
          </a:blip>
          <a:srcRect/>
          <a:stretch/>
        </p:blipFill>
        <p:spPr>
          <a:xfrm>
            <a:off x="4544971" y="323135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dirty="0">
                <a:solidFill>
                  <a:srgbClr val="A6A6A6"/>
                </a:solidFill>
                <a:latin typeface="Montserrat SemiBold"/>
                <a:ea typeface="Montserrat SemiBold"/>
                <a:cs typeface="Montserrat SemiBold"/>
                <a:sym typeface="Montserrat SemiBold"/>
              </a:rPr>
              <a:t>BEFORE WE START</a:t>
            </a:r>
            <a:endParaRPr dirty="0"/>
          </a:p>
        </p:txBody>
      </p:sp>
      <p:sp>
        <p:nvSpPr>
          <p:cNvPr id="96" name="Google Shape;96;p1"/>
          <p:cNvSpPr txBox="1"/>
          <p:nvPr/>
        </p:nvSpPr>
        <p:spPr>
          <a:xfrm>
            <a:off x="6519481" y="3741864"/>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Instructor:</a:t>
            </a:r>
            <a:endParaRPr sz="2000" dirty="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657726" y="3736492"/>
            <a:ext cx="30537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chemeClr val="lt2"/>
                </a:solidFill>
                <a:latin typeface="Montserrat SemiBold"/>
                <a:ea typeface="Montserrat SemiBold"/>
                <a:cs typeface="Montserrat SemiBold"/>
                <a:sym typeface="Montserrat SemiBold"/>
              </a:rPr>
              <a:t>Ziao Yin</a:t>
            </a:r>
          </a:p>
        </p:txBody>
      </p:sp>
      <p:sp>
        <p:nvSpPr>
          <p:cNvPr id="2" name="Google Shape;96;p1">
            <a:extLst>
              <a:ext uri="{FF2B5EF4-FFF2-40B4-BE49-F238E27FC236}">
                <a16:creationId xmlns:a16="http://schemas.microsoft.com/office/drawing/2014/main" id="{FCE87D4C-E427-F3B4-FC72-633BB9C5EC28}"/>
              </a:ext>
            </a:extLst>
          </p:cNvPr>
          <p:cNvSpPr txBox="1"/>
          <p:nvPr/>
        </p:nvSpPr>
        <p:spPr>
          <a:xfrm>
            <a:off x="5500614" y="4184627"/>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TAs:</a:t>
            </a:r>
            <a:endParaRPr sz="2000" dirty="0">
              <a:solidFill>
                <a:schemeClr val="lt2"/>
              </a:solidFill>
              <a:latin typeface="Montserrat ExtraBold"/>
              <a:ea typeface="Montserrat ExtraBold"/>
              <a:cs typeface="Montserrat ExtraBold"/>
              <a:sym typeface="Montserrat ExtraBold"/>
            </a:endParaRPr>
          </a:p>
        </p:txBody>
      </p:sp>
      <p:graphicFrame>
        <p:nvGraphicFramePr>
          <p:cNvPr id="4" name="Table 3">
            <a:extLst>
              <a:ext uri="{FF2B5EF4-FFF2-40B4-BE49-F238E27FC236}">
                <a16:creationId xmlns:a16="http://schemas.microsoft.com/office/drawing/2014/main" id="{9866B73A-FD4D-A11E-D2C2-B6DA6F23C370}"/>
              </a:ext>
            </a:extLst>
          </p:cNvPr>
          <p:cNvGraphicFramePr>
            <a:graphicFrameLocks noGrp="1"/>
          </p:cNvGraphicFramePr>
          <p:nvPr>
            <p:extLst>
              <p:ext uri="{D42A27DB-BD31-4B8C-83A1-F6EECF244321}">
                <p14:modId xmlns:p14="http://schemas.microsoft.com/office/powerpoint/2010/main" val="2356511786"/>
              </p:ext>
            </p:extLst>
          </p:nvPr>
        </p:nvGraphicFramePr>
        <p:xfrm>
          <a:off x="7502629" y="4079333"/>
          <a:ext cx="4467485" cy="2706597"/>
        </p:xfrm>
        <a:graphic>
          <a:graphicData uri="http://schemas.openxmlformats.org/drawingml/2006/table">
            <a:tbl>
              <a:tblPr firstRow="1" bandRow="1">
                <a:tableStyleId>{2D5ABB26-0587-4C30-8999-92F81FD0307C}</a:tableStyleId>
              </a:tblPr>
              <a:tblGrid>
                <a:gridCol w="893497">
                  <a:extLst>
                    <a:ext uri="{9D8B030D-6E8A-4147-A177-3AD203B41FA5}">
                      <a16:colId xmlns:a16="http://schemas.microsoft.com/office/drawing/2014/main" val="2285619573"/>
                    </a:ext>
                  </a:extLst>
                </a:gridCol>
                <a:gridCol w="893497">
                  <a:extLst>
                    <a:ext uri="{9D8B030D-6E8A-4147-A177-3AD203B41FA5}">
                      <a16:colId xmlns:a16="http://schemas.microsoft.com/office/drawing/2014/main" val="3883267222"/>
                    </a:ext>
                  </a:extLst>
                </a:gridCol>
                <a:gridCol w="893497">
                  <a:extLst>
                    <a:ext uri="{9D8B030D-6E8A-4147-A177-3AD203B41FA5}">
                      <a16:colId xmlns:a16="http://schemas.microsoft.com/office/drawing/2014/main" val="3067426825"/>
                    </a:ext>
                  </a:extLst>
                </a:gridCol>
                <a:gridCol w="958766">
                  <a:extLst>
                    <a:ext uri="{9D8B030D-6E8A-4147-A177-3AD203B41FA5}">
                      <a16:colId xmlns:a16="http://schemas.microsoft.com/office/drawing/2014/main" val="4293795288"/>
                    </a:ext>
                  </a:extLst>
                </a:gridCol>
                <a:gridCol w="828228">
                  <a:extLst>
                    <a:ext uri="{9D8B030D-6E8A-4147-A177-3AD203B41FA5}">
                      <a16:colId xmlns:a16="http://schemas.microsoft.com/office/drawing/2014/main" val="3683209748"/>
                    </a:ext>
                  </a:extLst>
                </a:gridCol>
              </a:tblGrid>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3018865140"/>
                  </a:ext>
                </a:extLst>
              </a:tr>
              <a:tr h="300733">
                <a:tc>
                  <a:txBody>
                    <a:bodyPr/>
                    <a:lstStyle/>
                    <a:p>
                      <a:pPr algn="ctr"/>
                      <a:r>
                        <a:rPr lang="en-US" sz="1050" dirty="0">
                          <a:latin typeface="Montserrat SemiBold" panose="00000700000000000000" pitchFamily="2" charset="0"/>
                        </a:rPr>
                        <a:t>Nichole</a:t>
                      </a:r>
                    </a:p>
                  </a:txBody>
                  <a:tcPr anchor="ctr"/>
                </a:tc>
                <a:tc>
                  <a:txBody>
                    <a:bodyPr/>
                    <a:lstStyle/>
                    <a:p>
                      <a:pPr algn="ctr"/>
                      <a:r>
                        <a:rPr lang="en-US" sz="1050" dirty="0">
                          <a:latin typeface="Montserrat SemiBold" panose="00000700000000000000" pitchFamily="2" charset="0"/>
                        </a:rPr>
                        <a:t>Packard</a:t>
                      </a:r>
                    </a:p>
                  </a:txBody>
                  <a:tcPr anchor="ctr"/>
                </a:tc>
                <a:tc>
                  <a:txBody>
                    <a:bodyPr/>
                    <a:lstStyle/>
                    <a:p>
                      <a:pPr algn="ctr"/>
                      <a:r>
                        <a:rPr lang="en-US" sz="1050" dirty="0">
                          <a:latin typeface="Montserrat SemiBold" panose="00000700000000000000" pitchFamily="2" charset="0"/>
                        </a:rPr>
                        <a:t>Trien</a:t>
                      </a:r>
                    </a:p>
                  </a:txBody>
                  <a:tcPr anchor="ctr"/>
                </a:tc>
                <a:tc>
                  <a:txBody>
                    <a:bodyPr/>
                    <a:lstStyle/>
                    <a:p>
                      <a:pPr algn="ctr"/>
                      <a:r>
                        <a:rPr lang="en-US" sz="1050" dirty="0">
                          <a:latin typeface="Montserrat SemiBold" panose="00000700000000000000" pitchFamily="2" charset="0"/>
                        </a:rPr>
                        <a:t>Eeshani</a:t>
                      </a:r>
                    </a:p>
                  </a:txBody>
                  <a:tcPr anchor="ctr"/>
                </a:tc>
                <a:tc>
                  <a:txBody>
                    <a:bodyPr/>
                    <a:lstStyle/>
                    <a:p>
                      <a:pPr algn="ctr"/>
                      <a:r>
                        <a:rPr lang="en-US" sz="1050" dirty="0">
                          <a:latin typeface="Montserrat SemiBold" panose="00000700000000000000" pitchFamily="2" charset="0"/>
                        </a:rPr>
                        <a:t>Chris</a:t>
                      </a:r>
                    </a:p>
                  </a:txBody>
                  <a:tcPr anchor="ctr"/>
                </a:tc>
                <a:extLst>
                  <a:ext uri="{0D108BD9-81ED-4DB2-BD59-A6C34878D82A}">
                    <a16:rowId xmlns:a16="http://schemas.microsoft.com/office/drawing/2014/main" val="2718302219"/>
                  </a:ext>
                </a:extLst>
              </a:tr>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3147651945"/>
                  </a:ext>
                </a:extLst>
              </a:tr>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1745184837"/>
                  </a:ext>
                </a:extLst>
              </a:tr>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4066156089"/>
                  </a:ext>
                </a:extLst>
              </a:tr>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2321297574"/>
                  </a:ext>
                </a:extLst>
              </a:tr>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3416126013"/>
                  </a:ext>
                </a:extLst>
              </a:tr>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3922605431"/>
                  </a:ext>
                </a:extLst>
              </a:tr>
              <a:tr h="300733">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892005051"/>
                  </a:ext>
                </a:extLst>
              </a:tr>
            </a:tbl>
          </a:graphicData>
        </a:graphic>
      </p:graphicFrame>
      <p:sp>
        <p:nvSpPr>
          <p:cNvPr id="8" name="Google Shape;26;p29">
            <a:extLst>
              <a:ext uri="{FF2B5EF4-FFF2-40B4-BE49-F238E27FC236}">
                <a16:creationId xmlns:a16="http://schemas.microsoft.com/office/drawing/2014/main" id="{7AC13E16-90C9-09F4-527A-D03DA069D321}"/>
              </a:ext>
            </a:extLst>
          </p:cNvPr>
          <p:cNvSpPr/>
          <p:nvPr/>
        </p:nvSpPr>
        <p:spPr>
          <a:xfrm>
            <a:off x="0" y="5517086"/>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9" name="Google Shape;28;p29">
            <a:extLst>
              <a:ext uri="{FF2B5EF4-FFF2-40B4-BE49-F238E27FC236}">
                <a16:creationId xmlns:a16="http://schemas.microsoft.com/office/drawing/2014/main" id="{62D08267-841F-92D0-62C3-EBF77198DF76}"/>
              </a:ext>
            </a:extLst>
          </p:cNvPr>
          <p:cNvSpPr txBox="1"/>
          <p:nvPr/>
        </p:nvSpPr>
        <p:spPr>
          <a:xfrm>
            <a:off x="221887" y="5700251"/>
            <a:ext cx="2866943" cy="113873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2000"/>
              <a:buFont typeface="Montserrat SemiBold"/>
              <a:buNone/>
            </a:pPr>
            <a:r>
              <a:rPr lang="en-US" sz="2400" b="0" i="0" u="none" strike="noStrike" cap="none" dirty="0">
                <a:solidFill>
                  <a:srgbClr val="595959"/>
                </a:solidFill>
                <a:latin typeface="Montserrat SemiBold"/>
                <a:ea typeface="Montserrat SemiBold"/>
                <a:cs typeface="Montserrat SemiBold"/>
                <a:sym typeface="Montserrat SemiBold"/>
              </a:rPr>
              <a:t>sli.do    #cse123</a:t>
            </a:r>
          </a:p>
          <a:p>
            <a:pPr marL="0" marR="0" lvl="0" indent="0" algn="l" rtl="0">
              <a:lnSpc>
                <a:spcPct val="100000"/>
              </a:lnSpc>
              <a:spcBef>
                <a:spcPts val="0"/>
              </a:spcBef>
              <a:spcAft>
                <a:spcPts val="0"/>
              </a:spcAft>
              <a:buClr>
                <a:srgbClr val="595959"/>
              </a:buClr>
              <a:buSzPts val="2000"/>
              <a:buFont typeface="Montserrat SemiBold"/>
              <a:buNone/>
            </a:pPr>
            <a:r>
              <a:rPr lang="en-US" sz="1800" dirty="0">
                <a:solidFill>
                  <a:srgbClr val="595959"/>
                </a:solidFill>
                <a:latin typeface="Montserrat SemiBold"/>
                <a:ea typeface="Montserrat SemiBold"/>
                <a:cs typeface="Montserrat SemiBold"/>
                <a:sym typeface="Montserrat SemiBold"/>
              </a:rPr>
              <a:t>Raise hand or ask questions here!</a:t>
            </a:r>
            <a:r>
              <a:rPr lang="en-US" sz="2400" b="0" i="0" u="none" strike="noStrike" cap="none" dirty="0">
                <a:solidFill>
                  <a:srgbClr val="595959"/>
                </a:solidFill>
                <a:latin typeface="Montserrat SemiBold"/>
                <a:ea typeface="Montserrat SemiBold"/>
                <a:cs typeface="Montserrat SemiBold"/>
                <a:sym typeface="Montserrat SemiBold"/>
              </a:rPr>
              <a:t> </a:t>
            </a:r>
            <a:endParaRPr sz="2400" dirty="0"/>
          </a:p>
        </p:txBody>
      </p:sp>
      <p:pic>
        <p:nvPicPr>
          <p:cNvPr id="5" name="Picture 4" descr="A qr code on a white background&#10;&#10;AI-generated content may be incorrect.">
            <a:extLst>
              <a:ext uri="{FF2B5EF4-FFF2-40B4-BE49-F238E27FC236}">
                <a16:creationId xmlns:a16="http://schemas.microsoft.com/office/drawing/2014/main" id="{B6846455-AE06-DB61-22F2-6E222FAEEFAF}"/>
              </a:ext>
            </a:extLst>
          </p:cNvPr>
          <p:cNvPicPr>
            <a:picLocks noChangeAspect="1"/>
          </p:cNvPicPr>
          <p:nvPr/>
        </p:nvPicPr>
        <p:blipFill>
          <a:blip r:embed="rId4"/>
          <a:stretch>
            <a:fillRect/>
          </a:stretch>
        </p:blipFill>
        <p:spPr>
          <a:xfrm>
            <a:off x="3057829" y="5553121"/>
            <a:ext cx="1281925" cy="12688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4A96-438B-72E3-78F8-834116260CEB}"/>
              </a:ext>
            </a:extLst>
          </p:cNvPr>
          <p:cNvSpPr>
            <a:spLocks noGrp="1"/>
          </p:cNvSpPr>
          <p:nvPr>
            <p:ph type="title"/>
          </p:nvPr>
        </p:nvSpPr>
        <p:spPr/>
        <p:txBody>
          <a:bodyPr/>
          <a:lstStyle/>
          <a:p>
            <a:r>
              <a:rPr lang="en-US" dirty="0"/>
              <a:t>Creating an inclusive environment</a:t>
            </a:r>
          </a:p>
        </p:txBody>
      </p:sp>
      <p:sp>
        <p:nvSpPr>
          <p:cNvPr id="3" name="Text Placeholder 2">
            <a:extLst>
              <a:ext uri="{FF2B5EF4-FFF2-40B4-BE49-F238E27FC236}">
                <a16:creationId xmlns:a16="http://schemas.microsoft.com/office/drawing/2014/main" id="{9562048D-6941-B8AA-364F-4EE320C498F5}"/>
              </a:ext>
            </a:extLst>
          </p:cNvPr>
          <p:cNvSpPr>
            <a:spLocks noGrp="1"/>
          </p:cNvSpPr>
          <p:nvPr>
            <p:ph type="body" idx="1"/>
          </p:nvPr>
        </p:nvSpPr>
        <p:spPr>
          <a:xfrm>
            <a:off x="838200" y="3429000"/>
            <a:ext cx="10898688" cy="2747963"/>
          </a:xfrm>
        </p:spPr>
        <p:txBody>
          <a:bodyPr/>
          <a:lstStyle/>
          <a:p>
            <a:r>
              <a:rPr lang="en-US" dirty="0"/>
              <a:t>This is a more professional environment than hanging out with friends</a:t>
            </a:r>
          </a:p>
          <a:p>
            <a:r>
              <a:rPr lang="en-US" dirty="0"/>
              <a:t>Think about the impact your words can have.</a:t>
            </a:r>
          </a:p>
          <a:p>
            <a:r>
              <a:rPr lang="en-US" dirty="0"/>
              <a:t>Collaboration, Support, and Empathy</a:t>
            </a:r>
          </a:p>
          <a:p>
            <a:r>
              <a:rPr lang="en-US" dirty="0"/>
              <a:t>Check your own biases and communicate thoughtfully</a:t>
            </a:r>
          </a:p>
          <a:p>
            <a:r>
              <a:rPr lang="en-US" dirty="0"/>
              <a:t>Challenge unacceptable behaviors</a:t>
            </a:r>
          </a:p>
        </p:txBody>
      </p:sp>
      <p:sp>
        <p:nvSpPr>
          <p:cNvPr id="4" name="TextBox 3">
            <a:extLst>
              <a:ext uri="{FF2B5EF4-FFF2-40B4-BE49-F238E27FC236}">
                <a16:creationId xmlns:a16="http://schemas.microsoft.com/office/drawing/2014/main" id="{39B8675E-B541-FA2A-600A-9ED686EAC2E8}"/>
              </a:ext>
            </a:extLst>
          </p:cNvPr>
          <p:cNvSpPr txBox="1"/>
          <p:nvPr/>
        </p:nvSpPr>
        <p:spPr>
          <a:xfrm>
            <a:off x="1189973" y="1776200"/>
            <a:ext cx="1233030" cy="584775"/>
          </a:xfrm>
          <a:prstGeom prst="rect">
            <a:avLst/>
          </a:prstGeom>
          <a:noFill/>
        </p:spPr>
        <p:txBody>
          <a:bodyPr wrap="none" rtlCol="0">
            <a:spAutoFit/>
          </a:bodyPr>
          <a:lstStyle/>
          <a:p>
            <a:r>
              <a:rPr lang="en-US" sz="3200" dirty="0">
                <a:solidFill>
                  <a:srgbClr val="0070C0"/>
                </a:solidFill>
                <a:hlinkClick r:id="rId2">
                  <a:extLst>
                    <a:ext uri="{A12FA001-AC4F-418D-AE19-62706E023703}">
                      <ahyp:hlinkClr xmlns:ahyp="http://schemas.microsoft.com/office/drawing/2018/hyperlinkcolor" val="tx"/>
                    </a:ext>
                  </a:extLst>
                </a:hlinkClick>
              </a:rPr>
              <a:t>Video</a:t>
            </a:r>
            <a:endParaRPr lang="en-US" sz="3200" dirty="0">
              <a:solidFill>
                <a:srgbClr val="0070C0"/>
              </a:solidFill>
            </a:endParaRPr>
          </a:p>
        </p:txBody>
      </p:sp>
      <p:pic>
        <p:nvPicPr>
          <p:cNvPr id="6" name="Picture 5" descr="A white rectangular object with brown tape around it&#10;&#10;Description automatically generated">
            <a:extLst>
              <a:ext uri="{FF2B5EF4-FFF2-40B4-BE49-F238E27FC236}">
                <a16:creationId xmlns:a16="http://schemas.microsoft.com/office/drawing/2014/main" id="{EB3BC1EF-2ED2-D577-70EF-D46A7814AAD0}"/>
              </a:ext>
            </a:extLst>
          </p:cNvPr>
          <p:cNvPicPr>
            <a:picLocks noChangeAspect="1"/>
          </p:cNvPicPr>
          <p:nvPr/>
        </p:nvPicPr>
        <p:blipFill>
          <a:blip r:embed="rId3"/>
          <a:stretch>
            <a:fillRect/>
          </a:stretch>
        </p:blipFill>
        <p:spPr>
          <a:xfrm>
            <a:off x="2972717" y="1317861"/>
            <a:ext cx="3123283" cy="1938728"/>
          </a:xfrm>
          <a:prstGeom prst="rect">
            <a:avLst/>
          </a:prstGeom>
        </p:spPr>
      </p:pic>
    </p:spTree>
    <p:extLst>
      <p:ext uri="{BB962C8B-B14F-4D97-AF65-F5344CB8AC3E}">
        <p14:creationId xmlns:p14="http://schemas.microsoft.com/office/powerpoint/2010/main" val="1530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1700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Ed</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Community &amp; Information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Discussion Board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(please ask &amp; answer!; anonymous option)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Announcements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 Section Handouts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Online IDE</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Submit 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View Feedback</a:t>
            </a:r>
            <a:endParaRPr dirty="0"/>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dirty="0" err="1">
                <a:latin typeface="Calibri"/>
                <a:ea typeface="Calibri"/>
                <a:cs typeface="Calibri"/>
                <a:sym typeface="Calibri"/>
              </a:rPr>
              <a:t>VSCode</a:t>
            </a:r>
            <a:endParaRPr lang="en-US" sz="2000" b="1" dirty="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US" sz="2000" b="0" i="0" u="none" strike="noStrike" cap="none" dirty="0">
                <a:solidFill>
                  <a:srgbClr val="000000"/>
                </a:solidFill>
                <a:latin typeface="Calibri"/>
                <a:ea typeface="Calibri"/>
                <a:cs typeface="Calibri"/>
                <a:sym typeface="Calibri"/>
              </a:rPr>
              <a:t>Develop offline</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Visual debugger</a:t>
            </a:r>
            <a:endParaRPr dirty="0"/>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Canvas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Sli.do</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In-class activities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(ungraded)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 account needed</a:t>
            </a:r>
            <a:endParaRPr/>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a:p>
            <a:pPr marL="228600" lvl="0" indent="-228600">
              <a:buSzPts val="2800"/>
            </a:pPr>
            <a:r>
              <a:rPr lang="en-US" dirty="0"/>
              <a:t>Comparable</a:t>
            </a:r>
            <a:endParaRPr lang="en-US" sz="2800" b="0" i="0" u="none" strike="noStrike" cap="none" dirty="0">
              <a:solidFill>
                <a:srgbClr val="000000"/>
              </a:solidFill>
              <a:latin typeface="Calibri"/>
              <a:ea typeface="Calibri"/>
              <a:cs typeface="Calibri"/>
              <a:sym typeface="Calibri"/>
            </a:endParaRPr>
          </a:p>
        </p:txBody>
      </p:sp>
      <p:sp>
        <p:nvSpPr>
          <p:cNvPr id="285" name="Google Shape;285;p18"/>
          <p:cNvSpPr/>
          <p:nvPr/>
        </p:nvSpPr>
        <p:spPr>
          <a:xfrm rot="10800000">
            <a:off x="5500171" y="276527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Digression: One of my hobbies</a:t>
            </a:r>
            <a:endParaRPr dirty="0"/>
          </a:p>
        </p:txBody>
      </p:sp>
      <p:pic>
        <p:nvPicPr>
          <p:cNvPr id="4" name="Picture 3" descr="A person on skis on a snowy slope&#10;&#10;AI-generated content may be incorrect.">
            <a:extLst>
              <a:ext uri="{FF2B5EF4-FFF2-40B4-BE49-F238E27FC236}">
                <a16:creationId xmlns:a16="http://schemas.microsoft.com/office/drawing/2014/main" id="{C4511B9E-BFD0-7F03-3721-E821231F6DA4}"/>
              </a:ext>
            </a:extLst>
          </p:cNvPr>
          <p:cNvPicPr>
            <a:picLocks noChangeAspect="1"/>
          </p:cNvPicPr>
          <p:nvPr/>
        </p:nvPicPr>
        <p:blipFill>
          <a:blip r:embed="rId3"/>
          <a:srcRect t="21587" b="13809"/>
          <a:stretch>
            <a:fillRect/>
          </a:stretch>
        </p:blipFill>
        <p:spPr>
          <a:xfrm>
            <a:off x="4217594" y="1458685"/>
            <a:ext cx="3168981" cy="44304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dirty="0"/>
              <a:t>Learning requires </a:t>
            </a:r>
            <a:r>
              <a:rPr lang="en-US" sz="2500" b="1" dirty="0"/>
              <a:t>active participation</a:t>
            </a:r>
            <a:r>
              <a:rPr lang="en-US" b="1" dirty="0"/>
              <a:t> </a:t>
            </a:r>
            <a:r>
              <a:rPr lang="en-US" sz="2500" dirty="0"/>
              <a:t>in the process. It’s not as simple as sitting and listening to someone talk at you.</a:t>
            </a:r>
            <a:endParaRPr dirty="0"/>
          </a:p>
          <a:p>
            <a:pPr marL="685800" lvl="1" indent="-228600" algn="l" rtl="0">
              <a:lnSpc>
                <a:spcPct val="81000"/>
              </a:lnSpc>
              <a:spcBef>
                <a:spcPts val="500"/>
              </a:spcBef>
              <a:spcAft>
                <a:spcPts val="0"/>
              </a:spcAft>
              <a:buClr>
                <a:srgbClr val="000000"/>
              </a:buClr>
              <a:buSzPts val="2200"/>
              <a:buFont typeface="Helvetica Neue"/>
              <a:buChar char="-"/>
            </a:pPr>
            <a:r>
              <a:rPr lang="en-US" sz="2200" dirty="0"/>
              <a:t>Requires </a:t>
            </a:r>
            <a:r>
              <a:rPr lang="en-US" sz="2500" b="1" dirty="0"/>
              <a:t>deliberate practice</a:t>
            </a:r>
            <a:r>
              <a:rPr lang="en-US" b="1" dirty="0"/>
              <a:t> </a:t>
            </a:r>
            <a:r>
              <a:rPr lang="en-US" sz="2200" dirty="0"/>
              <a:t>in </a:t>
            </a:r>
            <a:r>
              <a:rPr lang="en-US" sz="2500" b="1" dirty="0"/>
              <a:t>learning by doing</a:t>
            </a:r>
            <a:endParaRPr sz="2500" dirty="0"/>
          </a:p>
          <a:p>
            <a:pPr marL="685800" lvl="1" indent="-228600" algn="l" rtl="0">
              <a:lnSpc>
                <a:spcPct val="81000"/>
              </a:lnSpc>
              <a:spcBef>
                <a:spcPts val="500"/>
              </a:spcBef>
              <a:spcAft>
                <a:spcPts val="0"/>
              </a:spcAft>
              <a:buClr>
                <a:srgbClr val="000000"/>
              </a:buClr>
              <a:buSzPts val="2200"/>
              <a:buFont typeface="Helvetica Neue"/>
              <a:buChar char="-"/>
            </a:pPr>
            <a:r>
              <a:rPr lang="en-US" sz="2200" dirty="0"/>
              <a:t>Benefits from </a:t>
            </a:r>
            <a:r>
              <a:rPr lang="en-US" sz="2500" b="1" dirty="0"/>
              <a:t>collaborative learning</a:t>
            </a:r>
            <a:endParaRPr dirty="0"/>
          </a:p>
        </p:txBody>
      </p:sp>
      <p:pic>
        <p:nvPicPr>
          <p:cNvPr id="292" name="Google Shape;292;p19" descr="Picture 2"/>
          <p:cNvPicPr preferRelativeResize="0"/>
          <p:nvPr/>
        </p:nvPicPr>
        <p:blipFill rotWithShape="1">
          <a:blip r:embed="rId3">
            <a:alphaModFix/>
          </a:blip>
          <a:srcRect/>
          <a:stretch/>
        </p:blipFill>
        <p:spPr>
          <a:xfrm>
            <a:off x="8382938" y="4244247"/>
            <a:ext cx="3725308" cy="2484304"/>
          </a:xfrm>
          <a:prstGeom prst="rect">
            <a:avLst/>
          </a:prstGeom>
          <a:noFill/>
          <a:ln>
            <a:noFill/>
          </a:ln>
        </p:spPr>
      </p:pic>
      <p:sp>
        <p:nvSpPr>
          <p:cNvPr id="293" name="Google Shape;293;p19"/>
          <p:cNvSpPr txBox="1"/>
          <p:nvPr/>
        </p:nvSpPr>
        <p:spPr>
          <a:xfrm>
            <a:off x="838200" y="2936400"/>
            <a:ext cx="9976500" cy="2750787"/>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dirty="0">
                <a:solidFill>
                  <a:schemeClr val="dk1"/>
                </a:solidFill>
                <a:latin typeface="Calibri"/>
                <a:ea typeface="Calibri"/>
                <a:cs typeface="Calibri"/>
                <a:sym typeface="Calibri"/>
              </a:rPr>
              <a:t>Hybrid classroom model</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Asks you to do some preparation before class in the form</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of readings and practice problems.</a:t>
            </a:r>
            <a:endParaRPr sz="2800" dirty="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dirty="0">
                <a:solidFill>
                  <a:schemeClr val="dk1"/>
                </a:solidFill>
                <a:latin typeface="Calibri"/>
                <a:ea typeface="Calibri"/>
                <a:cs typeface="Calibri"/>
                <a:sym typeface="Calibri"/>
              </a:rPr>
              <a:t>Should take ~30 minutes outside of class per lesson</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Class will start with brief recap, then pick up</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where the reading and practice problems leave off.</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Attendance isn’t graded, but showing up and trying</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is the first step in succeeding in the class!</a:t>
            </a:r>
            <a:endParaRPr sz="2800" dirty="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6925273C-70D4-31AF-05BB-BB29A67B511C}"/>
            </a:ext>
          </a:extLst>
        </p:cNvPr>
        <p:cNvGrpSpPr/>
        <p:nvPr/>
      </p:nvGrpSpPr>
      <p:grpSpPr>
        <a:xfrm>
          <a:off x="0" y="0"/>
          <a:ext cx="0" cy="0"/>
          <a:chOff x="0" y="0"/>
          <a:chExt cx="0" cy="0"/>
        </a:xfrm>
      </p:grpSpPr>
      <p:sp>
        <p:nvSpPr>
          <p:cNvPr id="305" name="Google Shape;305;p21">
            <a:extLst>
              <a:ext uri="{FF2B5EF4-FFF2-40B4-BE49-F238E27FC236}">
                <a16:creationId xmlns:a16="http://schemas.microsoft.com/office/drawing/2014/main" id="{E576B242-D74A-4CDE-8A3B-501E0215666E}"/>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Learning Pattern</a:t>
            </a:r>
            <a:endParaRPr dirty="0"/>
          </a:p>
        </p:txBody>
      </p:sp>
      <p:sp>
        <p:nvSpPr>
          <p:cNvPr id="3" name="Text Placeholder 2">
            <a:extLst>
              <a:ext uri="{FF2B5EF4-FFF2-40B4-BE49-F238E27FC236}">
                <a16:creationId xmlns:a16="http://schemas.microsoft.com/office/drawing/2014/main" id="{1C5A2A06-2AE9-1C83-74AC-72E032ABAE37}"/>
              </a:ext>
            </a:extLst>
          </p:cNvPr>
          <p:cNvSpPr>
            <a:spLocks noGrp="1"/>
          </p:cNvSpPr>
          <p:nvPr>
            <p:ph type="body" idx="1"/>
          </p:nvPr>
        </p:nvSpPr>
        <p:spPr>
          <a:xfrm>
            <a:off x="838200" y="1219201"/>
            <a:ext cx="10515600" cy="5549347"/>
          </a:xfrm>
        </p:spPr>
        <p:txBody>
          <a:bodyPr>
            <a:normAutofit fontScale="77500" lnSpcReduction="20000"/>
          </a:bodyPr>
          <a:lstStyle/>
          <a:p>
            <a:r>
              <a:rPr lang="en-US" dirty="0"/>
              <a:t>Pre-class Work</a:t>
            </a:r>
          </a:p>
          <a:p>
            <a:pPr lvl="1"/>
            <a:r>
              <a:rPr lang="en-US" dirty="0"/>
              <a:t>Your first introduction to a topic</a:t>
            </a:r>
          </a:p>
          <a:p>
            <a:pPr lvl="1"/>
            <a:r>
              <a:rPr lang="en-US" dirty="0"/>
              <a:t>Interactive components</a:t>
            </a:r>
          </a:p>
          <a:p>
            <a:r>
              <a:rPr lang="en-US" dirty="0"/>
              <a:t>In-class lessons</a:t>
            </a:r>
          </a:p>
          <a:p>
            <a:pPr lvl="1"/>
            <a:r>
              <a:rPr lang="en-US" dirty="0"/>
              <a:t>Recap of pre-class work</a:t>
            </a:r>
          </a:p>
          <a:p>
            <a:pPr lvl="1"/>
            <a:r>
              <a:rPr lang="en-US" dirty="0"/>
              <a:t>Further instruction from where it left off</a:t>
            </a:r>
          </a:p>
          <a:p>
            <a:pPr lvl="1"/>
            <a:r>
              <a:rPr lang="en-US" dirty="0"/>
              <a:t>Interactive components</a:t>
            </a:r>
          </a:p>
          <a:p>
            <a:r>
              <a:rPr lang="en-US" dirty="0"/>
              <a:t>Section</a:t>
            </a:r>
          </a:p>
          <a:p>
            <a:pPr lvl="1"/>
            <a:r>
              <a:rPr lang="en-US" dirty="0"/>
              <a:t>Review, restate, rephrase content</a:t>
            </a:r>
          </a:p>
          <a:p>
            <a:pPr lvl="1"/>
            <a:r>
              <a:rPr lang="en-US" dirty="0"/>
              <a:t>Very interactive</a:t>
            </a:r>
          </a:p>
          <a:p>
            <a:r>
              <a:rPr lang="en-US" dirty="0"/>
              <a:t>Assignments</a:t>
            </a:r>
          </a:p>
          <a:p>
            <a:pPr lvl="1"/>
            <a:r>
              <a:rPr lang="en-US" dirty="0"/>
              <a:t>Learn by applying!</a:t>
            </a:r>
          </a:p>
          <a:p>
            <a:pPr lvl="1"/>
            <a:r>
              <a:rPr lang="en-US" dirty="0"/>
              <a:t>We’re here to help!</a:t>
            </a:r>
          </a:p>
          <a:p>
            <a:r>
              <a:rPr lang="en-US" dirty="0"/>
              <a:t>Quizzes/Final Exam</a:t>
            </a:r>
          </a:p>
          <a:p>
            <a:pPr lvl="1"/>
            <a:r>
              <a:rPr lang="en-US" dirty="0"/>
              <a:t>Show us what you’ve learned</a:t>
            </a:r>
          </a:p>
          <a:p>
            <a:pPr lvl="1"/>
            <a:endParaRPr lang="en-US" dirty="0"/>
          </a:p>
        </p:txBody>
      </p:sp>
      <p:sp>
        <p:nvSpPr>
          <p:cNvPr id="5" name="TextBox 4">
            <a:extLst>
              <a:ext uri="{FF2B5EF4-FFF2-40B4-BE49-F238E27FC236}">
                <a16:creationId xmlns:a16="http://schemas.microsoft.com/office/drawing/2014/main" id="{04BB7711-636C-0633-D88D-BB02EA7CE980}"/>
              </a:ext>
            </a:extLst>
          </p:cNvPr>
          <p:cNvSpPr txBox="1"/>
          <p:nvPr/>
        </p:nvSpPr>
        <p:spPr>
          <a:xfrm>
            <a:off x="6858000" y="1581727"/>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6" name="TextBox 5">
            <a:extLst>
              <a:ext uri="{FF2B5EF4-FFF2-40B4-BE49-F238E27FC236}">
                <a16:creationId xmlns:a16="http://schemas.microsoft.com/office/drawing/2014/main" id="{FAD6EE24-BEC5-5CE9-4849-1FDE1D9CBC1D}"/>
              </a:ext>
            </a:extLst>
          </p:cNvPr>
          <p:cNvSpPr txBox="1"/>
          <p:nvPr/>
        </p:nvSpPr>
        <p:spPr>
          <a:xfrm>
            <a:off x="6858000" y="1944253"/>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7" name="TextBox 6">
            <a:extLst>
              <a:ext uri="{FF2B5EF4-FFF2-40B4-BE49-F238E27FC236}">
                <a16:creationId xmlns:a16="http://schemas.microsoft.com/office/drawing/2014/main" id="{90C309CA-537F-6F35-7D61-E83C58DEA970}"/>
              </a:ext>
            </a:extLst>
          </p:cNvPr>
          <p:cNvSpPr txBox="1"/>
          <p:nvPr/>
        </p:nvSpPr>
        <p:spPr>
          <a:xfrm>
            <a:off x="6858000" y="2906944"/>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8" name="TextBox 7">
            <a:extLst>
              <a:ext uri="{FF2B5EF4-FFF2-40B4-BE49-F238E27FC236}">
                <a16:creationId xmlns:a16="http://schemas.microsoft.com/office/drawing/2014/main" id="{CF1EA71A-52EB-9C88-704E-27B21754EA41}"/>
              </a:ext>
            </a:extLst>
          </p:cNvPr>
          <p:cNvSpPr txBox="1"/>
          <p:nvPr/>
        </p:nvSpPr>
        <p:spPr>
          <a:xfrm>
            <a:off x="6858000" y="3419061"/>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9" name="TextBox 8">
            <a:extLst>
              <a:ext uri="{FF2B5EF4-FFF2-40B4-BE49-F238E27FC236}">
                <a16:creationId xmlns:a16="http://schemas.microsoft.com/office/drawing/2014/main" id="{84F9E507-309F-7342-CCE7-B783DB5B5292}"/>
              </a:ext>
            </a:extLst>
          </p:cNvPr>
          <p:cNvSpPr txBox="1"/>
          <p:nvPr/>
        </p:nvSpPr>
        <p:spPr>
          <a:xfrm>
            <a:off x="6781800" y="4083645"/>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10" name="TextBox 9">
            <a:extLst>
              <a:ext uri="{FF2B5EF4-FFF2-40B4-BE49-F238E27FC236}">
                <a16:creationId xmlns:a16="http://schemas.microsoft.com/office/drawing/2014/main" id="{CA484E51-6ABB-9B4C-DE46-A0942BDE1694}"/>
              </a:ext>
            </a:extLst>
          </p:cNvPr>
          <p:cNvSpPr txBox="1"/>
          <p:nvPr/>
        </p:nvSpPr>
        <p:spPr>
          <a:xfrm>
            <a:off x="6781800" y="4454454"/>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11" name="TextBox 10">
            <a:extLst>
              <a:ext uri="{FF2B5EF4-FFF2-40B4-BE49-F238E27FC236}">
                <a16:creationId xmlns:a16="http://schemas.microsoft.com/office/drawing/2014/main" id="{7D287DF2-4F30-8850-C388-C530FFE28F37}"/>
              </a:ext>
            </a:extLst>
          </p:cNvPr>
          <p:cNvSpPr txBox="1"/>
          <p:nvPr/>
        </p:nvSpPr>
        <p:spPr>
          <a:xfrm>
            <a:off x="6781800" y="5237855"/>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12" name="TextBox 11">
            <a:extLst>
              <a:ext uri="{FF2B5EF4-FFF2-40B4-BE49-F238E27FC236}">
                <a16:creationId xmlns:a16="http://schemas.microsoft.com/office/drawing/2014/main" id="{5470513F-848B-F303-79A7-812DEC4DF893}"/>
              </a:ext>
            </a:extLst>
          </p:cNvPr>
          <p:cNvSpPr txBox="1"/>
          <p:nvPr/>
        </p:nvSpPr>
        <p:spPr>
          <a:xfrm>
            <a:off x="6781800" y="5617200"/>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13" name="TextBox 12">
            <a:extLst>
              <a:ext uri="{FF2B5EF4-FFF2-40B4-BE49-F238E27FC236}">
                <a16:creationId xmlns:a16="http://schemas.microsoft.com/office/drawing/2014/main" id="{2334D9B8-6748-8FA0-6FFB-35518B02E80A}"/>
              </a:ext>
            </a:extLst>
          </p:cNvPr>
          <p:cNvSpPr txBox="1"/>
          <p:nvPr/>
        </p:nvSpPr>
        <p:spPr>
          <a:xfrm>
            <a:off x="6781800" y="6320273"/>
            <a:ext cx="1420582" cy="400110"/>
          </a:xfrm>
          <a:prstGeom prst="rect">
            <a:avLst/>
          </a:prstGeom>
          <a:noFill/>
        </p:spPr>
        <p:txBody>
          <a:bodyPr wrap="none" rtlCol="0">
            <a:spAutoFit/>
          </a:bodyPr>
          <a:lstStyle/>
          <a:p>
            <a:r>
              <a:rPr lang="en-US" sz="200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Assessment</a:t>
            </a:r>
          </a:p>
        </p:txBody>
      </p:sp>
    </p:spTree>
    <p:extLst>
      <p:ext uri="{BB962C8B-B14F-4D97-AF65-F5344CB8AC3E}">
        <p14:creationId xmlns:p14="http://schemas.microsoft.com/office/powerpoint/2010/main" val="108186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Section</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Work through related problems, get to know your TA who is here to support you</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Many more students than staff!</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email me 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05C937AE-EDFB-A809-7757-8A137ECE8006}"/>
            </a:ext>
          </a:extLst>
        </p:cNvPr>
        <p:cNvGrpSpPr/>
        <p:nvPr/>
      </p:nvGrpSpPr>
      <p:grpSpPr>
        <a:xfrm>
          <a:off x="0" y="0"/>
          <a:ext cx="0" cy="0"/>
          <a:chOff x="0" y="0"/>
          <a:chExt cx="0" cy="0"/>
        </a:xfrm>
      </p:grpSpPr>
      <p:sp>
        <p:nvSpPr>
          <p:cNvPr id="283" name="Google Shape;283;p18">
            <a:extLst>
              <a:ext uri="{FF2B5EF4-FFF2-40B4-BE49-F238E27FC236}">
                <a16:creationId xmlns:a16="http://schemas.microsoft.com/office/drawing/2014/main" id="{229195AC-7E64-107F-EE68-5B6612D19F70}"/>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a:extLst>
              <a:ext uri="{FF2B5EF4-FFF2-40B4-BE49-F238E27FC236}">
                <a16:creationId xmlns:a16="http://schemas.microsoft.com/office/drawing/2014/main" id="{06DF227E-B537-2D84-80B9-286A4EBB6782}"/>
              </a:ext>
            </a:extLst>
          </p:cNvPr>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chemeClr val="tx1"/>
                </a:solidFill>
                <a:latin typeface="Calibri"/>
                <a:ea typeface="Calibri"/>
                <a:cs typeface="Calibri"/>
                <a:sym typeface="Calibri"/>
              </a:rPr>
              <a:t>Introductions</a:t>
            </a:r>
            <a:endParaRPr dirty="0">
              <a:solidFill>
                <a:schemeClr val="tx1"/>
              </a:solidFill>
            </a:endParaRPr>
          </a:p>
          <a:p>
            <a:pPr marL="228600" lvl="0" indent="-228600" algn="l" rtl="0">
              <a:lnSpc>
                <a:spcPct val="90000"/>
              </a:lnSpc>
              <a:spcBef>
                <a:spcPts val="1000"/>
              </a:spcBef>
              <a:spcAft>
                <a:spcPts val="0"/>
              </a:spcAft>
              <a:buClrTx/>
              <a:buSzPts val="2800"/>
              <a:buChar char="•"/>
            </a:pPr>
            <a:r>
              <a:rPr lang="en-US" dirty="0">
                <a:solidFill>
                  <a:schemeClr val="tx1"/>
                </a:solidFill>
              </a:rPr>
              <a:t>About this Course</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solidFill>
                  <a:schemeClr val="tx1"/>
                </a:solidFill>
              </a:rPr>
              <a:t>Course Components &amp; Tools</a:t>
            </a:r>
            <a:endParaRPr dirty="0">
              <a:solidFill>
                <a:schemeClr val="tx1"/>
              </a:solidFill>
            </a:endParaRPr>
          </a:p>
          <a:p>
            <a:pPr marL="685800" lvl="1" indent="-228600" algn="l" rtl="0">
              <a:lnSpc>
                <a:spcPct val="90000"/>
              </a:lnSpc>
              <a:spcBef>
                <a:spcPts val="500"/>
              </a:spcBef>
              <a:spcAft>
                <a:spcPts val="0"/>
              </a:spcAft>
              <a:buClrTx/>
              <a:buSzPts val="2400"/>
              <a:buFont typeface="Helvetica Neue"/>
              <a:buChar char="-"/>
            </a:pPr>
            <a:r>
              <a:rPr lang="en-US" sz="2400" dirty="0">
                <a:solidFill>
                  <a:schemeClr val="tx1"/>
                </a:solidFill>
              </a:rPr>
              <a:t>Making the Most of this Class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1" i="0" u="none" strike="noStrike" cap="none" dirty="0">
                <a:solidFill>
                  <a:srgbClr val="EE8A64"/>
                </a:solidFill>
                <a:latin typeface="Calibri"/>
                <a:ea typeface="Calibri"/>
                <a:cs typeface="Calibri"/>
                <a:sym typeface="Calibri"/>
              </a:rPr>
              <a:t>Assignments and Grading</a:t>
            </a:r>
          </a:p>
          <a:p>
            <a:pPr marL="228600" lvl="0" indent="-228600">
              <a:buSzPts val="2800"/>
            </a:pPr>
            <a:r>
              <a:rPr lang="en-US" dirty="0"/>
              <a:t>Comparable</a:t>
            </a:r>
            <a:endParaRPr lang="en-US" sz="2800" b="1" i="0" u="none" strike="noStrike" cap="none" dirty="0">
              <a:solidFill>
                <a:srgbClr val="EE8A64"/>
              </a:solidFill>
              <a:latin typeface="Calibri"/>
              <a:ea typeface="Calibri"/>
              <a:cs typeface="Calibri"/>
              <a:sym typeface="Calibri"/>
            </a:endParaRPr>
          </a:p>
        </p:txBody>
      </p:sp>
      <p:sp>
        <p:nvSpPr>
          <p:cNvPr id="285" name="Google Shape;285;p18">
            <a:extLst>
              <a:ext uri="{FF2B5EF4-FFF2-40B4-BE49-F238E27FC236}">
                <a16:creationId xmlns:a16="http://schemas.microsoft.com/office/drawing/2014/main" id="{2FA1A400-CFD0-B2B8-8E05-31F2CC28956A}"/>
              </a:ext>
            </a:extLst>
          </p:cNvPr>
          <p:cNvSpPr/>
          <p:nvPr/>
        </p:nvSpPr>
        <p:spPr>
          <a:xfrm rot="10800000">
            <a:off x="4976296" y="3274533"/>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680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 and Grading</a:t>
            </a:r>
            <a:endParaRPr/>
          </a:p>
        </p:txBody>
      </p:sp>
      <p:sp>
        <p:nvSpPr>
          <p:cNvPr id="360" name="Google Shape;360;p2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Our goal in the course is for you to </a:t>
            </a:r>
            <a:r>
              <a:rPr lang="en-US" b="1"/>
              <a:t>gain proficiency the concepts and skills </a:t>
            </a:r>
            <a:r>
              <a:rPr lang="en-US"/>
              <a:t>we teach</a:t>
            </a:r>
            <a:endParaRPr/>
          </a:p>
          <a:p>
            <a:pPr marL="228600" lvl="0" indent="-228600" algn="l" rtl="0">
              <a:lnSpc>
                <a:spcPct val="90000"/>
              </a:lnSpc>
              <a:spcBef>
                <a:spcPts val="1000"/>
              </a:spcBef>
              <a:spcAft>
                <a:spcPts val="0"/>
              </a:spcAft>
              <a:buClr>
                <a:schemeClr val="dk1"/>
              </a:buClr>
              <a:buSzPts val="2800"/>
              <a:buChar char="•"/>
            </a:pPr>
            <a:r>
              <a:rPr lang="en-US"/>
              <a:t>We assess your proficiency by asking you to apply the concepts and skills on tasks or problems</a:t>
            </a:r>
            <a:endParaRPr/>
          </a:p>
          <a:p>
            <a:pPr marL="228600" lvl="0" indent="-228600" algn="l" rtl="0">
              <a:lnSpc>
                <a:spcPct val="90000"/>
              </a:lnSpc>
              <a:spcBef>
                <a:spcPts val="1000"/>
              </a:spcBef>
              <a:spcAft>
                <a:spcPts val="0"/>
              </a:spcAft>
              <a:buClr>
                <a:schemeClr val="dk1"/>
              </a:buClr>
              <a:buSzPts val="2800"/>
              <a:buChar char="•"/>
            </a:pPr>
            <a:r>
              <a:rPr lang="en-US"/>
              <a:t>By necessity, we are assessing your </a:t>
            </a:r>
            <a:r>
              <a:rPr lang="en-US" i="1"/>
              <a:t>work</a:t>
            </a:r>
            <a:r>
              <a:rPr lang="en-US"/>
              <a:t> as a proxy for your proficiency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a:t>
            </a:r>
            <a:endParaRPr/>
          </a:p>
        </p:txBody>
      </p:sp>
      <p:sp>
        <p:nvSpPr>
          <p:cNvPr id="368" name="Google Shape;368;p26"/>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US" dirty="0"/>
              <a:t>Your learning in this course will be assessed in four ways:</a:t>
            </a:r>
            <a:endParaRPr dirty="0"/>
          </a:p>
          <a:p>
            <a:pPr marL="685800" lvl="1" indent="-228600" algn="l" rtl="0">
              <a:lnSpc>
                <a:spcPct val="90000"/>
              </a:lnSpc>
              <a:spcBef>
                <a:spcPts val="500"/>
              </a:spcBef>
              <a:spcAft>
                <a:spcPts val="0"/>
              </a:spcAft>
              <a:buClr>
                <a:schemeClr val="dk1"/>
              </a:buClr>
              <a:buSzPts val="2400"/>
              <a:buChar char="•"/>
            </a:pPr>
            <a:r>
              <a:rPr lang="en-US" dirty="0"/>
              <a:t>Programming Assignments (4 total)</a:t>
            </a:r>
            <a:endParaRPr dirty="0"/>
          </a:p>
          <a:p>
            <a:pPr marL="1143000" lvl="2" indent="-228600" algn="l" rtl="0">
              <a:lnSpc>
                <a:spcPct val="90000"/>
              </a:lnSpc>
              <a:spcBef>
                <a:spcPts val="500"/>
              </a:spcBef>
              <a:spcAft>
                <a:spcPts val="0"/>
              </a:spcAft>
              <a:buClr>
                <a:schemeClr val="dk1"/>
              </a:buClr>
              <a:buSzPts val="2000"/>
              <a:buChar char="•"/>
            </a:pPr>
            <a:r>
              <a:rPr lang="en-US" dirty="0"/>
              <a:t>Structured programming assignments to assess your proficiency of programming concepts</a:t>
            </a:r>
            <a:endParaRPr dirty="0"/>
          </a:p>
          <a:p>
            <a:pPr marL="685800" lvl="1" indent="-228600" algn="l" rtl="0">
              <a:lnSpc>
                <a:spcPct val="90000"/>
              </a:lnSpc>
              <a:spcBef>
                <a:spcPts val="500"/>
              </a:spcBef>
              <a:spcAft>
                <a:spcPts val="0"/>
              </a:spcAft>
              <a:buClr>
                <a:schemeClr val="dk1"/>
              </a:buClr>
              <a:buSzPts val="2400"/>
              <a:buChar char="•"/>
            </a:pPr>
            <a:r>
              <a:rPr lang="en-US" dirty="0"/>
              <a:t>Creative Projects (4 total)</a:t>
            </a:r>
            <a:endParaRPr dirty="0"/>
          </a:p>
          <a:p>
            <a:pPr marL="1143000" lvl="2" indent="-228600" algn="l" rtl="0">
              <a:lnSpc>
                <a:spcPct val="90000"/>
              </a:lnSpc>
              <a:spcBef>
                <a:spcPts val="500"/>
              </a:spcBef>
              <a:spcAft>
                <a:spcPts val="0"/>
              </a:spcAft>
              <a:buClr>
                <a:schemeClr val="dk1"/>
              </a:buClr>
              <a:buSzPts val="2000"/>
              <a:buChar char="•"/>
            </a:pPr>
            <a:r>
              <a:rPr lang="en-US" dirty="0"/>
              <a:t>Smaller, more open-ended assignments to give you space to explore</a:t>
            </a:r>
            <a:endParaRPr dirty="0"/>
          </a:p>
          <a:p>
            <a:pPr marL="685800" lvl="1" indent="-228600" algn="l" rtl="0">
              <a:lnSpc>
                <a:spcPct val="90000"/>
              </a:lnSpc>
              <a:spcBef>
                <a:spcPts val="500"/>
              </a:spcBef>
              <a:spcAft>
                <a:spcPts val="0"/>
              </a:spcAft>
              <a:buClr>
                <a:schemeClr val="dk1"/>
              </a:buClr>
              <a:buSzPts val="2400"/>
              <a:buChar char="•"/>
            </a:pPr>
            <a:r>
              <a:rPr lang="en-US" dirty="0"/>
              <a:t>Quizzes (3 total, in section)</a:t>
            </a:r>
            <a:endParaRPr dirty="0"/>
          </a:p>
          <a:p>
            <a:pPr marL="1143000" lvl="2" indent="-228600" algn="l" rtl="0">
              <a:lnSpc>
                <a:spcPct val="90000"/>
              </a:lnSpc>
              <a:spcBef>
                <a:spcPts val="500"/>
              </a:spcBef>
              <a:spcAft>
                <a:spcPts val="0"/>
              </a:spcAft>
              <a:buClr>
                <a:schemeClr val="dk1"/>
              </a:buClr>
              <a:buSzPts val="2000"/>
              <a:buChar char="•"/>
            </a:pPr>
            <a:r>
              <a:rPr lang="en-US" dirty="0"/>
              <a:t>Series of problems covering all material up to that point</a:t>
            </a:r>
            <a:endParaRPr dirty="0"/>
          </a:p>
          <a:p>
            <a:pPr marL="685800" lvl="1" indent="-228600" algn="l" rtl="0">
              <a:lnSpc>
                <a:spcPct val="90000"/>
              </a:lnSpc>
              <a:spcBef>
                <a:spcPts val="500"/>
              </a:spcBef>
              <a:spcAft>
                <a:spcPts val="0"/>
              </a:spcAft>
              <a:buClr>
                <a:schemeClr val="dk1"/>
              </a:buClr>
              <a:buSzPts val="2400"/>
              <a:buChar char="•"/>
            </a:pPr>
            <a:r>
              <a:rPr lang="en-US" dirty="0"/>
              <a:t>Final Exam (</a:t>
            </a:r>
            <a:r>
              <a:rPr lang="en-US" dirty="0" err="1"/>
              <a:t>Wednesday+Friday</a:t>
            </a:r>
            <a:r>
              <a:rPr lang="en-US" dirty="0"/>
              <a:t>, August 20+22, 9:40-10:40)</a:t>
            </a:r>
            <a:endParaRPr dirty="0"/>
          </a:p>
          <a:p>
            <a:pPr marL="1143000" lvl="2" indent="-228600" algn="l" rtl="0">
              <a:lnSpc>
                <a:spcPct val="90000"/>
              </a:lnSpc>
              <a:spcBef>
                <a:spcPts val="500"/>
              </a:spcBef>
              <a:spcAft>
                <a:spcPts val="0"/>
              </a:spcAft>
              <a:buSzPts val="2400"/>
              <a:buChar char="•"/>
            </a:pPr>
            <a:r>
              <a:rPr lang="en-US" dirty="0"/>
              <a:t>Final, culminating assessment of all your skills and knowledge</a:t>
            </a:r>
            <a:endParaRPr dirty="0"/>
          </a:p>
          <a:p>
            <a:pPr marL="1143000" lvl="2" indent="-76200" algn="l" rtl="0">
              <a:lnSpc>
                <a:spcPct val="90000"/>
              </a:lnSpc>
              <a:spcBef>
                <a:spcPts val="500"/>
              </a:spcBef>
              <a:spcAft>
                <a:spcPts val="0"/>
              </a:spcAft>
              <a:buSzPts val="2400"/>
              <a:buNone/>
            </a:pPr>
            <a:endParaRP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a:p>
            <a:pPr marL="228600" lvl="0" indent="-228600" algn="l" rtl="0">
              <a:lnSpc>
                <a:spcPct val="90000"/>
              </a:lnSpc>
              <a:spcBef>
                <a:spcPts val="1000"/>
              </a:spcBef>
              <a:spcAft>
                <a:spcPts val="0"/>
              </a:spcAft>
              <a:buClr>
                <a:srgbClr val="000000"/>
              </a:buClr>
              <a:buSzPts val="2800"/>
              <a:buChar char="•"/>
            </a:pPr>
            <a:r>
              <a:rPr lang="en-US" dirty="0"/>
              <a:t>Comparable</a:t>
            </a:r>
            <a:endParaRPr lang="en-US" sz="2800" b="0" i="0" u="none" strike="noStrike" cap="none" dirty="0">
              <a:solidFill>
                <a:srgbClr val="000000"/>
              </a:solidFill>
              <a:latin typeface="Calibri"/>
              <a:ea typeface="Calibri"/>
              <a:cs typeface="Calibri"/>
              <a:sym typeface="Calibri"/>
            </a:endParaRPr>
          </a:p>
        </p:txBody>
      </p:sp>
      <p:sp>
        <p:nvSpPr>
          <p:cNvPr id="111" name="Google Shape;111;p2"/>
          <p:cNvSpPr/>
          <p:nvPr/>
        </p:nvSpPr>
        <p:spPr>
          <a:xfrm rot="10800000">
            <a:off x="351961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Resubmission and Ignored Quiz Problems</a:t>
            </a:r>
            <a:endParaRPr dirty="0"/>
          </a:p>
        </p:txBody>
      </p:sp>
      <p:sp>
        <p:nvSpPr>
          <p:cNvPr id="376" name="Google Shape;376;p27"/>
          <p:cNvSpPr txBox="1">
            <a:spLocks noGrp="1"/>
          </p:cNvSpPr>
          <p:nvPr>
            <p:ph type="body" idx="1"/>
          </p:nvPr>
        </p:nvSpPr>
        <p:spPr>
          <a:xfrm>
            <a:off x="838200" y="1825624"/>
            <a:ext cx="10515600" cy="450839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ts val="3294"/>
              <a:buNone/>
            </a:pPr>
            <a:r>
              <a:rPr lang="en-US" i="1" dirty="0"/>
              <a:t>Learning takes time, and doesn’t always happen on the first try</a:t>
            </a:r>
            <a:endParaRPr dirty="0"/>
          </a:p>
          <a:p>
            <a:pPr marL="228600" lvl="0" indent="-50800" algn="l" rtl="0">
              <a:lnSpc>
                <a:spcPct val="90000"/>
              </a:lnSpc>
              <a:spcBef>
                <a:spcPts val="1000"/>
              </a:spcBef>
              <a:spcAft>
                <a:spcPts val="0"/>
              </a:spcAft>
              <a:buClr>
                <a:schemeClr val="dk1"/>
              </a:buClr>
              <a:buSzPts val="3294"/>
              <a:buNone/>
            </a:pPr>
            <a:endParaRPr dirty="0"/>
          </a:p>
          <a:p>
            <a:pPr marL="228600" lvl="0" indent="-228600" algn="l" rtl="0">
              <a:lnSpc>
                <a:spcPct val="90000"/>
              </a:lnSpc>
              <a:spcBef>
                <a:spcPts val="1000"/>
              </a:spcBef>
              <a:spcAft>
                <a:spcPts val="0"/>
              </a:spcAft>
              <a:buClr>
                <a:schemeClr val="dk1"/>
              </a:buClr>
              <a:buSzPts val="3294"/>
              <a:buChar char="•"/>
            </a:pPr>
            <a:r>
              <a:rPr lang="en-US" dirty="0"/>
              <a:t>One previous Programming Assignment or Creative Project can be </a:t>
            </a:r>
            <a:r>
              <a:rPr lang="en-US" b="1" dirty="0"/>
              <a:t>resubmitted</a:t>
            </a:r>
            <a:r>
              <a:rPr lang="en-US" dirty="0"/>
              <a:t> each week</a:t>
            </a:r>
            <a:endParaRPr dirty="0"/>
          </a:p>
          <a:p>
            <a:pPr marL="685800" lvl="1" indent="-228600" algn="l" rtl="0">
              <a:lnSpc>
                <a:spcPct val="90000"/>
              </a:lnSpc>
              <a:spcBef>
                <a:spcPts val="500"/>
              </a:spcBef>
              <a:spcAft>
                <a:spcPts val="0"/>
              </a:spcAft>
              <a:buClr>
                <a:schemeClr val="dk1"/>
              </a:buClr>
              <a:buSzPts val="2824"/>
              <a:buChar char="•"/>
            </a:pPr>
            <a:r>
              <a:rPr lang="en-US" dirty="0"/>
              <a:t>Must be accompanied by a write-up describing changes (via Google Form)</a:t>
            </a:r>
            <a:endParaRPr dirty="0"/>
          </a:p>
          <a:p>
            <a:pPr marL="685800" lvl="1" indent="-228600" algn="l" rtl="0">
              <a:lnSpc>
                <a:spcPct val="90000"/>
              </a:lnSpc>
              <a:spcBef>
                <a:spcPts val="500"/>
              </a:spcBef>
              <a:spcAft>
                <a:spcPts val="0"/>
              </a:spcAft>
              <a:buClr>
                <a:schemeClr val="dk1"/>
              </a:buClr>
              <a:buSzPts val="2824"/>
              <a:buChar char="•"/>
            </a:pPr>
            <a:r>
              <a:rPr lang="en-US" dirty="0"/>
              <a:t>Grade on resubmission will replace original grade</a:t>
            </a:r>
            <a:endParaRPr dirty="0"/>
          </a:p>
          <a:p>
            <a:pPr marL="685800" lvl="1" indent="-228600" algn="l" rtl="0">
              <a:lnSpc>
                <a:spcPct val="90000"/>
              </a:lnSpc>
              <a:spcBef>
                <a:spcPts val="500"/>
              </a:spcBef>
              <a:spcAft>
                <a:spcPts val="0"/>
              </a:spcAft>
              <a:buClr>
                <a:schemeClr val="dk1"/>
              </a:buClr>
              <a:buSzPts val="2824"/>
              <a:buChar char="•"/>
            </a:pPr>
            <a:r>
              <a:rPr lang="en-US" dirty="0"/>
              <a:t>An assignment can be resubmitted in the 3 cycles after feedback has been published</a:t>
            </a:r>
          </a:p>
          <a:p>
            <a:pPr marL="685800" lvl="1" indent="-228600" algn="l" rtl="0">
              <a:lnSpc>
                <a:spcPct val="90000"/>
              </a:lnSpc>
              <a:spcBef>
                <a:spcPts val="500"/>
              </a:spcBef>
              <a:spcAft>
                <a:spcPts val="0"/>
              </a:spcAft>
              <a:buClr>
                <a:schemeClr val="dk1"/>
              </a:buClr>
              <a:buSzPts val="2824"/>
              <a:buChar char="•"/>
            </a:pPr>
            <a:r>
              <a:rPr lang="en-US" i="1" dirty="0"/>
              <a:t>Tip: Resubmit as early as possible! </a:t>
            </a:r>
            <a:endParaRPr i="1" dirty="0"/>
          </a:p>
          <a:p>
            <a:pPr marL="228600" lvl="0" indent="-228600" algn="l" rtl="0">
              <a:lnSpc>
                <a:spcPct val="90000"/>
              </a:lnSpc>
              <a:spcBef>
                <a:spcPts val="500"/>
              </a:spcBef>
              <a:spcAft>
                <a:spcPts val="0"/>
              </a:spcAft>
              <a:buSzPts val="2824"/>
              <a:buChar char="•"/>
            </a:pPr>
            <a:r>
              <a:rPr lang="en-US" dirty="0"/>
              <a:t>We will ignore your </a:t>
            </a:r>
            <a:r>
              <a:rPr lang="en-US" b="1" dirty="0"/>
              <a:t>two lowest quiz problem grades</a:t>
            </a:r>
            <a:endParaRPr dirty="0"/>
          </a:p>
          <a:p>
            <a:pPr marL="685800" lvl="1" indent="-228600" algn="l" rtl="0">
              <a:lnSpc>
                <a:spcPct val="90000"/>
              </a:lnSpc>
              <a:spcBef>
                <a:spcPts val="500"/>
              </a:spcBef>
              <a:spcAft>
                <a:spcPts val="0"/>
              </a:spcAft>
              <a:buSzPts val="2420"/>
              <a:buChar char="•"/>
            </a:pPr>
            <a:r>
              <a:rPr lang="en-US" dirty="0"/>
              <a:t>No special action required– we’ll do this automatically</a:t>
            </a:r>
            <a:endParaRPr dirty="0"/>
          </a:p>
          <a:p>
            <a:pPr marL="228600" lvl="0" indent="-228600" algn="l" rtl="0">
              <a:lnSpc>
                <a:spcPct val="90000"/>
              </a:lnSpc>
              <a:spcBef>
                <a:spcPts val="1000"/>
              </a:spcBef>
              <a:spcAft>
                <a:spcPts val="0"/>
              </a:spcAft>
              <a:buClr>
                <a:schemeClr val="dk1"/>
              </a:buClr>
              <a:buSzPts val="3294"/>
              <a:buChar char="•"/>
            </a:pPr>
            <a:endParaRPr lang="en-US" dirty="0"/>
          </a:p>
          <a:p>
            <a:pPr marL="228600" lvl="0" indent="-228600" algn="l" rtl="0">
              <a:lnSpc>
                <a:spcPct val="90000"/>
              </a:lnSpc>
              <a:spcBef>
                <a:spcPts val="1000"/>
              </a:spcBef>
              <a:spcAft>
                <a:spcPts val="0"/>
              </a:spcAft>
              <a:buClr>
                <a:schemeClr val="dk1"/>
              </a:buClr>
              <a:buSzPts val="3294"/>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Grading</a:t>
            </a:r>
            <a:endParaRPr/>
          </a:p>
        </p:txBody>
      </p:sp>
      <p:sp>
        <p:nvSpPr>
          <p:cNvPr id="384" name="Google Shape;384;p28"/>
          <p:cNvSpPr txBox="1">
            <a:spLocks noGrp="1"/>
          </p:cNvSpPr>
          <p:nvPr>
            <p:ph type="body" idx="1"/>
          </p:nvPr>
        </p:nvSpPr>
        <p:spPr>
          <a:xfrm>
            <a:off x="838200" y="1825625"/>
            <a:ext cx="9220200"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i="1" dirty="0"/>
              <a:t>Grades should reflect your proficiency in the course objectives</a:t>
            </a:r>
            <a:endParaRPr dirty="0"/>
          </a:p>
          <a:p>
            <a:pPr marL="0" lvl="0" indent="0" algn="l" rtl="0">
              <a:lnSpc>
                <a:spcPct val="90000"/>
              </a:lnSpc>
              <a:spcBef>
                <a:spcPts val="1000"/>
              </a:spcBef>
              <a:spcAft>
                <a:spcPts val="0"/>
              </a:spcAft>
              <a:buClr>
                <a:schemeClr val="dk1"/>
              </a:buClr>
              <a:buSzPct val="100000"/>
              <a:buNone/>
            </a:pPr>
            <a:endParaRPr i="1" dirty="0"/>
          </a:p>
          <a:p>
            <a:pPr marL="228600" lvl="0" indent="-228600" algn="l" rtl="0">
              <a:lnSpc>
                <a:spcPct val="90000"/>
              </a:lnSpc>
              <a:spcBef>
                <a:spcPts val="1000"/>
              </a:spcBef>
              <a:spcAft>
                <a:spcPts val="0"/>
              </a:spcAft>
              <a:buClr>
                <a:schemeClr val="dk1"/>
              </a:buClr>
              <a:buSzPct val="100000"/>
              <a:buChar char="•"/>
            </a:pPr>
            <a:r>
              <a:rPr lang="en-US" dirty="0"/>
              <a:t>All assignments will be graded </a:t>
            </a:r>
            <a:r>
              <a:rPr lang="en-US" b="1" dirty="0"/>
              <a:t>E (Excellent), S (Satisfactory), N (Not yet), or U (</a:t>
            </a:r>
            <a:r>
              <a:rPr lang="en-US" b="1" dirty="0" err="1"/>
              <a:t>Unassessable</a:t>
            </a:r>
            <a:r>
              <a:rPr lang="en-US" b="1" dirty="0"/>
              <a:t>)</a:t>
            </a:r>
            <a:endParaRPr dirty="0"/>
          </a:p>
          <a:p>
            <a:pPr marL="228600" lvl="0" indent="-228600" algn="l" rtl="0">
              <a:lnSpc>
                <a:spcPct val="90000"/>
              </a:lnSpc>
              <a:spcBef>
                <a:spcPts val="1000"/>
              </a:spcBef>
              <a:spcAft>
                <a:spcPts val="0"/>
              </a:spcAft>
              <a:buClr>
                <a:schemeClr val="dk1"/>
              </a:buClr>
              <a:buSzPct val="100000"/>
              <a:buChar char="•"/>
            </a:pPr>
            <a:r>
              <a:rPr lang="en-US" dirty="0"/>
              <a:t>Final grades will be assigned based on the </a:t>
            </a:r>
            <a:r>
              <a:rPr lang="en-US" b="1" dirty="0"/>
              <a:t>amount of work at each level</a:t>
            </a:r>
            <a:endParaRPr dirty="0"/>
          </a:p>
          <a:p>
            <a:pPr marL="228600" lvl="0" indent="-117475"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Collaboration Policy</a:t>
            </a:r>
            <a:endParaRPr/>
          </a:p>
        </p:txBody>
      </p:sp>
      <p:sp>
        <p:nvSpPr>
          <p:cNvPr id="402" name="Google Shape;402;p30"/>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lnSpcReduction="20000"/>
          </a:bodyPr>
          <a:lstStyle/>
          <a:p>
            <a:pPr marL="228600" indent="-228600">
              <a:buClr>
                <a:schemeClr val="dk1"/>
              </a:buClr>
              <a:buSzPts val="2800"/>
            </a:pPr>
            <a:r>
              <a:rPr lang="en-US" dirty="0"/>
              <a:t>When we assess your work in this class, we need to know that it’s </a:t>
            </a:r>
            <a:r>
              <a:rPr lang="en-US" i="1" dirty="0"/>
              <a:t>yours</a:t>
            </a:r>
            <a:r>
              <a:rPr lang="en-US" dirty="0"/>
              <a:t>.</a:t>
            </a:r>
          </a:p>
          <a:p>
            <a:pPr marL="228600" indent="-228600">
              <a:buClr>
                <a:schemeClr val="dk1"/>
              </a:buClr>
              <a:buSzPts val="2800"/>
            </a:pPr>
            <a:r>
              <a:rPr lang="en-US" dirty="0"/>
              <a:t>Unless otherwise specified, </a:t>
            </a:r>
            <a:r>
              <a:rPr lang="en-US" b="1" dirty="0"/>
              <a:t>all graded work must be completed individually.</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Some specific rules to highlight:</a:t>
            </a:r>
          </a:p>
          <a:p>
            <a:pPr marL="685800" lvl="1" indent="-228600">
              <a:buClr>
                <a:schemeClr val="dk1"/>
              </a:buClr>
              <a:buSzPts val="2800"/>
              <a:buFont typeface="Arial" panose="020B0604020202020204" pitchFamily="34" charset="0"/>
              <a:buChar char="•"/>
            </a:pPr>
            <a:r>
              <a:rPr lang="en-US" dirty="0"/>
              <a:t>do not share your own solution code or view solution code from any source – including but not limited to other students, tutors, or the internet</a:t>
            </a:r>
          </a:p>
          <a:p>
            <a:pPr marL="685800" lvl="1" indent="-228600">
              <a:buClr>
                <a:schemeClr val="dk1"/>
              </a:buClr>
              <a:buSzPts val="2800"/>
              <a:buFont typeface="Arial" panose="020B0604020202020204" pitchFamily="34" charset="0"/>
              <a:buChar char="•"/>
            </a:pPr>
            <a:r>
              <a:rPr lang="en-US" dirty="0"/>
              <a:t>do not use AI tools (e.g. ChatGPT) on graded work in any capacity</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See the </a:t>
            </a:r>
            <a:r>
              <a:rPr lang="en-US" dirty="0">
                <a:hlinkClick r:id="rId3"/>
              </a:rPr>
              <a:t>syllabus</a:t>
            </a:r>
            <a:r>
              <a:rPr lang="en-US" dirty="0"/>
              <a:t> for more details (this is </a:t>
            </a:r>
            <a:r>
              <a:rPr lang="en-US" i="1" dirty="0"/>
              <a:t>very</a:t>
            </a:r>
            <a:r>
              <a:rPr lang="en-US" dirty="0"/>
              <a:t> important to understand).</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A5F3DECB-080A-E42E-8ACB-BF9099298EB3}"/>
            </a:ext>
          </a:extLst>
        </p:cNvPr>
        <p:cNvGrpSpPr/>
        <p:nvPr/>
      </p:nvGrpSpPr>
      <p:grpSpPr>
        <a:xfrm>
          <a:off x="0" y="0"/>
          <a:ext cx="0" cy="0"/>
          <a:chOff x="0" y="0"/>
          <a:chExt cx="0" cy="0"/>
        </a:xfrm>
      </p:grpSpPr>
      <p:sp>
        <p:nvSpPr>
          <p:cNvPr id="283" name="Google Shape;283;p18">
            <a:extLst>
              <a:ext uri="{FF2B5EF4-FFF2-40B4-BE49-F238E27FC236}">
                <a16:creationId xmlns:a16="http://schemas.microsoft.com/office/drawing/2014/main" id="{428B413E-39DA-4A04-3D98-6B33561B9648}"/>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a:extLst>
              <a:ext uri="{FF2B5EF4-FFF2-40B4-BE49-F238E27FC236}">
                <a16:creationId xmlns:a16="http://schemas.microsoft.com/office/drawing/2014/main" id="{20D510A0-A6A4-194C-103B-9C2F0C253BEF}"/>
              </a:ext>
            </a:extLst>
          </p:cNvPr>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chemeClr val="tx1"/>
                </a:solidFill>
                <a:latin typeface="Calibri"/>
                <a:ea typeface="Calibri"/>
                <a:cs typeface="Calibri"/>
                <a:sym typeface="Calibri"/>
              </a:rPr>
              <a:t>Introductions</a:t>
            </a:r>
            <a:endParaRPr dirty="0">
              <a:solidFill>
                <a:schemeClr val="tx1"/>
              </a:solidFill>
            </a:endParaRPr>
          </a:p>
          <a:p>
            <a:pPr marL="228600" lvl="0" indent="-228600" algn="l" rtl="0">
              <a:lnSpc>
                <a:spcPct val="90000"/>
              </a:lnSpc>
              <a:spcBef>
                <a:spcPts val="1000"/>
              </a:spcBef>
              <a:spcAft>
                <a:spcPts val="0"/>
              </a:spcAft>
              <a:buClrTx/>
              <a:buSzPts val="2800"/>
              <a:buChar char="•"/>
            </a:pPr>
            <a:r>
              <a:rPr lang="en-US" dirty="0">
                <a:solidFill>
                  <a:schemeClr val="tx1"/>
                </a:solidFill>
              </a:rPr>
              <a:t>About this Course</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solidFill>
                  <a:schemeClr val="tx1"/>
                </a:solidFill>
              </a:rPr>
              <a:t>Course Components &amp; Tools</a:t>
            </a:r>
            <a:endParaRPr dirty="0">
              <a:solidFill>
                <a:schemeClr val="tx1"/>
              </a:solidFill>
            </a:endParaRPr>
          </a:p>
          <a:p>
            <a:pPr marL="685800" lvl="1" indent="-228600" algn="l" rtl="0">
              <a:lnSpc>
                <a:spcPct val="90000"/>
              </a:lnSpc>
              <a:spcBef>
                <a:spcPts val="500"/>
              </a:spcBef>
              <a:spcAft>
                <a:spcPts val="0"/>
              </a:spcAft>
              <a:buClrTx/>
              <a:buSzPts val="2400"/>
              <a:buFont typeface="Helvetica Neue"/>
              <a:buChar char="-"/>
            </a:pPr>
            <a:r>
              <a:rPr lang="en-US" sz="2400" dirty="0">
                <a:solidFill>
                  <a:schemeClr val="tx1"/>
                </a:solidFill>
              </a:rPr>
              <a:t>Making the Most of this Class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i="0" u="none" strike="noStrike" cap="none" dirty="0">
                <a:solidFill>
                  <a:schemeClr val="tx1"/>
                </a:solidFill>
                <a:latin typeface="Calibri"/>
                <a:ea typeface="Calibri"/>
                <a:cs typeface="Calibri"/>
                <a:sym typeface="Calibri"/>
              </a:rPr>
              <a:t>Assignments and Grading</a:t>
            </a:r>
          </a:p>
          <a:p>
            <a:pPr marL="228600" lvl="0" indent="-228600">
              <a:buSzPts val="2800"/>
            </a:pPr>
            <a:r>
              <a:rPr lang="en-US" b="1" dirty="0">
                <a:solidFill>
                  <a:srgbClr val="EE8A64"/>
                </a:solidFill>
              </a:rPr>
              <a:t>Comparable</a:t>
            </a:r>
            <a:endParaRPr lang="en-US" sz="2800" b="1" i="0" u="none" strike="noStrike" cap="none" dirty="0">
              <a:solidFill>
                <a:srgbClr val="EE8A64"/>
              </a:solidFill>
              <a:latin typeface="Calibri"/>
              <a:ea typeface="Calibri"/>
              <a:cs typeface="Calibri"/>
              <a:sym typeface="Calibri"/>
            </a:endParaRPr>
          </a:p>
        </p:txBody>
      </p:sp>
      <p:sp>
        <p:nvSpPr>
          <p:cNvPr id="285" name="Google Shape;285;p18">
            <a:extLst>
              <a:ext uri="{FF2B5EF4-FFF2-40B4-BE49-F238E27FC236}">
                <a16:creationId xmlns:a16="http://schemas.microsoft.com/office/drawing/2014/main" id="{97AC0FE9-36A3-B355-9624-932DE9A04622}"/>
              </a:ext>
            </a:extLst>
          </p:cNvPr>
          <p:cNvSpPr/>
          <p:nvPr/>
        </p:nvSpPr>
        <p:spPr>
          <a:xfrm rot="10800000">
            <a:off x="3049525" y="3774281"/>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72116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7BC8-5C83-60C4-7380-DBAF6B4E2358}"/>
              </a:ext>
            </a:extLst>
          </p:cNvPr>
          <p:cNvSpPr>
            <a:spLocks noGrp="1"/>
          </p:cNvSpPr>
          <p:nvPr>
            <p:ph type="title"/>
          </p:nvPr>
        </p:nvSpPr>
        <p:spPr/>
        <p:txBody>
          <a:bodyPr/>
          <a:lstStyle/>
          <a:p>
            <a:r>
              <a:rPr lang="en-US" dirty="0"/>
              <a:t>Comparable</a:t>
            </a:r>
          </a:p>
        </p:txBody>
      </p:sp>
      <p:sp>
        <p:nvSpPr>
          <p:cNvPr id="3" name="Text Placeholder 2">
            <a:extLst>
              <a:ext uri="{FF2B5EF4-FFF2-40B4-BE49-F238E27FC236}">
                <a16:creationId xmlns:a16="http://schemas.microsoft.com/office/drawing/2014/main" id="{8FD14F13-AEB5-B79F-38CA-A4B0C220AD04}"/>
              </a:ext>
            </a:extLst>
          </p:cNvPr>
          <p:cNvSpPr>
            <a:spLocks noGrp="1"/>
          </p:cNvSpPr>
          <p:nvPr>
            <p:ph type="body" idx="1"/>
          </p:nvPr>
        </p:nvSpPr>
        <p:spPr/>
        <p:txBody>
          <a:bodyPr/>
          <a:lstStyle/>
          <a:p>
            <a:pPr marL="228600" marR="0" lvl="0" indent="-228600" algn="l" defTabSz="914400" rtl="0" eaLnBrk="1" fontAlgn="auto" latinLnBrk="0" hangingPunct="1">
              <a:lnSpc>
                <a:spcPct val="72000"/>
              </a:lnSpc>
              <a:spcBef>
                <a:spcPts val="0"/>
              </a:spcBef>
              <a:spcAft>
                <a:spcPts val="100"/>
              </a:spcAft>
              <a:buClr>
                <a:srgbClr val="000000"/>
              </a:buClr>
              <a:buSzPts val="23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Comparable&lt;E&gt;</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is an </a:t>
            </a:r>
            <a:r>
              <a:rPr kumimoji="0" lang="en-US" sz="28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interface</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that allows implementers to define an ordering between two objects</a:t>
            </a:r>
          </a:p>
          <a:p>
            <a:pPr marL="685800" marR="0" lvl="1" indent="-228600" algn="l" defTabSz="914400" rtl="0" eaLnBrk="1" fontAlgn="auto" latinLnBrk="0" hangingPunct="1">
              <a:lnSpc>
                <a:spcPct val="72000"/>
              </a:lnSpc>
              <a:spcBef>
                <a:spcPts val="0"/>
              </a:spcBef>
              <a:spcAft>
                <a:spcPts val="100"/>
              </a:spcAft>
              <a:buClrTx/>
              <a:buSzPts val="2300"/>
              <a:buFont typeface="System Font Regular"/>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Used by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TreeSet</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TreeMap</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Collections.sort</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etc.</a:t>
            </a:r>
          </a:p>
          <a:p>
            <a:pPr marL="228600" marR="0" lvl="0" indent="-228600" algn="l" defTabSz="914400" rtl="0" eaLnBrk="1" fontAlgn="auto" latinLnBrk="0" hangingPunct="1">
              <a:lnSpc>
                <a:spcPct val="72000"/>
              </a:lnSpc>
              <a:spcBef>
                <a:spcPts val="0"/>
              </a:spcBef>
              <a:spcAft>
                <a:spcPts val="100"/>
              </a:spcAft>
              <a:buClr>
                <a:srgbClr val="000000"/>
              </a:buClr>
              <a:buSzPts val="2300"/>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72000"/>
              </a:lnSpc>
              <a:spcBef>
                <a:spcPts val="0"/>
              </a:spcBef>
              <a:spcAft>
                <a:spcPts val="100"/>
              </a:spcAft>
              <a:buClr>
                <a:srgbClr val="000000"/>
              </a:buClr>
              <a:buSzPts val="23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One required method:</a:t>
            </a:r>
          </a:p>
          <a:p>
            <a:pPr marL="457200" marR="0" lvl="1" indent="0" algn="l" defTabSz="914400" rtl="0" eaLnBrk="1" fontAlgn="auto" latinLnBrk="0" hangingPunct="1">
              <a:lnSpc>
                <a:spcPct val="72000"/>
              </a:lnSpc>
              <a:spcBef>
                <a:spcPts val="0"/>
              </a:spcBef>
              <a:spcAft>
                <a:spcPts val="100"/>
              </a:spcAft>
              <a:buClrTx/>
              <a:buSzPts val="2300"/>
              <a:buFont typeface="System Font Regular"/>
              <a:buNone/>
              <a:tabLst/>
              <a:defRPr/>
            </a:pP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public int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compareTo</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(E other);</a:t>
            </a:r>
          </a:p>
          <a:p>
            <a:pPr marL="685800" marR="0" lvl="1" indent="-228600" algn="l" defTabSz="914400" rtl="0" eaLnBrk="1" fontAlgn="auto" latinLnBrk="0" hangingPunct="1">
              <a:lnSpc>
                <a:spcPct val="72000"/>
              </a:lnSpc>
              <a:spcBef>
                <a:spcPts val="0"/>
              </a:spcBef>
              <a:spcAft>
                <a:spcPts val="100"/>
              </a:spcAft>
              <a:buClrTx/>
              <a:buSzPts val="2300"/>
              <a:buFont typeface="System Font Regular"/>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72000"/>
              </a:lnSpc>
              <a:spcBef>
                <a:spcPts val="0"/>
              </a:spcBef>
              <a:spcAft>
                <a:spcPts val="100"/>
              </a:spcAft>
              <a:buClrTx/>
              <a:buSzPts val="23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Returned integer falls into 1 of 3 categories</a:t>
            </a:r>
          </a:p>
          <a:p>
            <a:pPr marL="457200" marR="0" lvl="1" indent="0" algn="l" defTabSz="914400" rtl="0" eaLnBrk="1" fontAlgn="auto" latinLnBrk="0" hangingPunct="1">
              <a:lnSpc>
                <a:spcPct val="72000"/>
              </a:lnSpc>
              <a:spcBef>
                <a:spcPts val="0"/>
              </a:spcBef>
              <a:spcAft>
                <a:spcPts val="100"/>
              </a:spcAft>
              <a:buClrTx/>
              <a:buSzPts val="2300"/>
              <a:buFont typeface="System Font Regular"/>
              <a:buNone/>
              <a:tabLst/>
              <a:defRPr/>
            </a:pP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&lt; 0</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this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is “less than”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other</a:t>
            </a:r>
          </a:p>
          <a:p>
            <a:pPr marL="457200" marR="0" lvl="1" indent="0" algn="l" defTabSz="914400" rtl="0" eaLnBrk="1" fontAlgn="auto" latinLnBrk="0" hangingPunct="1">
              <a:lnSpc>
                <a:spcPct val="72000"/>
              </a:lnSpc>
              <a:spcBef>
                <a:spcPts val="0"/>
              </a:spcBef>
              <a:spcAft>
                <a:spcPts val="100"/>
              </a:spcAft>
              <a:buClrTx/>
              <a:buSzPts val="2300"/>
              <a:buFont typeface="System Font Regular"/>
              <a:buNone/>
              <a:tabLst/>
              <a:defRPr/>
            </a:pP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0</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this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is “equal to”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other</a:t>
            </a:r>
          </a:p>
          <a:p>
            <a:pPr marL="457200" marR="0" lvl="1" indent="0" algn="l" defTabSz="914400" rtl="0" eaLnBrk="1" fontAlgn="auto" latinLnBrk="0" hangingPunct="1">
              <a:lnSpc>
                <a:spcPct val="72000"/>
              </a:lnSpc>
              <a:spcBef>
                <a:spcPts val="0"/>
              </a:spcBef>
              <a:spcAft>
                <a:spcPts val="100"/>
              </a:spcAft>
              <a:buClrTx/>
              <a:buSzPts val="2300"/>
              <a:buFont typeface="System Font Regular"/>
              <a:buNone/>
              <a:tabLst/>
              <a:defRPr/>
            </a:pP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&gt; 0</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this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is “greater than”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other</a:t>
            </a:r>
          </a:p>
          <a:p>
            <a:pPr marL="228600" lvl="0" indent="-228600">
              <a:lnSpc>
                <a:spcPct val="72000"/>
              </a:lnSpc>
              <a:spcBef>
                <a:spcPts val="0"/>
              </a:spcBef>
              <a:spcAft>
                <a:spcPts val="100"/>
              </a:spcAft>
              <a:buClrTx/>
              <a:buSzPts val="2300"/>
              <a:buFont typeface="Arial" panose="020B0604020202020204" pitchFamily="34" charset="0"/>
              <a:buChar char="•"/>
              <a:defRPr/>
            </a:pPr>
            <a:endParaRPr lang="en-US" kern="1200" dirty="0"/>
          </a:p>
          <a:p>
            <a:pPr marL="228600" lvl="0" indent="-228600">
              <a:lnSpc>
                <a:spcPct val="72000"/>
              </a:lnSpc>
              <a:spcBef>
                <a:spcPts val="0"/>
              </a:spcBef>
              <a:spcAft>
                <a:spcPts val="100"/>
              </a:spcAft>
              <a:buClrTx/>
              <a:buSzPts val="2300"/>
              <a:buFont typeface="Arial" panose="020B0604020202020204" pitchFamily="34" charset="0"/>
              <a:buChar char="•"/>
              <a:defRPr/>
            </a:pPr>
            <a:r>
              <a:rPr lang="en-US" kern="1200" dirty="0"/>
              <a:t>"Sorted" usually means from least to greatest</a:t>
            </a:r>
          </a:p>
          <a:p>
            <a:pPr marL="685800" lvl="1" indent="-228600">
              <a:lnSpc>
                <a:spcPct val="72000"/>
              </a:lnSpc>
              <a:spcBef>
                <a:spcPts val="0"/>
              </a:spcBef>
              <a:spcAft>
                <a:spcPts val="100"/>
              </a:spcAft>
              <a:buClrTx/>
              <a:buSzPts val="2300"/>
              <a:buFont typeface="Arial" panose="020B0604020202020204" pitchFamily="34" charset="0"/>
              <a:buChar char="•"/>
              <a:defRPr/>
            </a:pPr>
            <a:r>
              <a:rPr lang="en-US" kern="1200" dirty="0"/>
              <a:t>Think sorted alphabetically, numerically, chronologically</a:t>
            </a:r>
          </a:p>
          <a:p>
            <a:pPr marL="114300" indent="0">
              <a:buNone/>
            </a:pPr>
            <a:endParaRPr lang="en-US" dirty="0"/>
          </a:p>
        </p:txBody>
      </p:sp>
      <p:sp>
        <p:nvSpPr>
          <p:cNvPr id="4" name="TextBox 3">
            <a:extLst>
              <a:ext uri="{FF2B5EF4-FFF2-40B4-BE49-F238E27FC236}">
                <a16:creationId xmlns:a16="http://schemas.microsoft.com/office/drawing/2014/main" id="{197E7EEB-E2F9-380D-92F3-890D4880E052}"/>
              </a:ext>
            </a:extLst>
          </p:cNvPr>
          <p:cNvSpPr txBox="1"/>
          <p:nvPr/>
        </p:nvSpPr>
        <p:spPr>
          <a:xfrm>
            <a:off x="8662987" y="3429000"/>
            <a:ext cx="3529013" cy="461665"/>
          </a:xfrm>
          <a:prstGeom prst="rect">
            <a:avLst/>
          </a:prstGeom>
          <a:noFill/>
        </p:spPr>
        <p:txBody>
          <a:bodyPr wrap="square" rtlCol="0">
            <a:spAutoFit/>
          </a:bodyPr>
          <a:lstStyle/>
          <a:p>
            <a:r>
              <a:rPr lang="en-US" sz="2400" b="1" dirty="0" err="1">
                <a:latin typeface="Courier New" panose="02070309020205020404" pitchFamily="49" charset="0"/>
                <a:cs typeface="Courier New" panose="02070309020205020404" pitchFamily="49" charset="0"/>
              </a:rPr>
              <a:t>a</a:t>
            </a:r>
            <a:r>
              <a:rPr lang="en-US" sz="2400" dirty="0" err="1">
                <a:latin typeface="Courier New" panose="02070309020205020404" pitchFamily="49" charset="0"/>
                <a:cs typeface="Courier New" panose="02070309020205020404" pitchFamily="49" charset="0"/>
              </a:rPr>
              <a:t>.compareTo</a:t>
            </a:r>
            <a:r>
              <a:rPr lang="en-US" sz="2400" dirty="0">
                <a:latin typeface="Courier New" panose="02070309020205020404" pitchFamily="49" charset="0"/>
                <a:cs typeface="Courier New" panose="02070309020205020404" pitchFamily="49" charset="0"/>
              </a:rPr>
              <a:t>(</a:t>
            </a:r>
            <a:r>
              <a:rPr lang="en-US" sz="2400" b="1" dirty="0">
                <a:latin typeface="Courier New" panose="02070309020205020404" pitchFamily="49" charset="0"/>
                <a:cs typeface="Courier New" panose="02070309020205020404" pitchFamily="49" charset="0"/>
              </a:rPr>
              <a:t>b</a:t>
            </a:r>
            <a:r>
              <a:rPr lang="en-US" sz="2400" dirty="0">
                <a:latin typeface="Courier New" panose="02070309020205020404" pitchFamily="49" charset="0"/>
                <a:cs typeface="Courier New" panose="02070309020205020404" pitchFamily="49" charset="0"/>
              </a:rPr>
              <a:t>);</a:t>
            </a:r>
          </a:p>
        </p:txBody>
      </p:sp>
      <p:sp>
        <p:nvSpPr>
          <p:cNvPr id="5" name="TextBox 4">
            <a:extLst>
              <a:ext uri="{FF2B5EF4-FFF2-40B4-BE49-F238E27FC236}">
                <a16:creationId xmlns:a16="http://schemas.microsoft.com/office/drawing/2014/main" id="{E99CBA74-FEAA-6CDA-C1E2-C3A38BED2E2E}"/>
              </a:ext>
            </a:extLst>
          </p:cNvPr>
          <p:cNvSpPr txBox="1"/>
          <p:nvPr/>
        </p:nvSpPr>
        <p:spPr>
          <a:xfrm>
            <a:off x="8479630" y="4350544"/>
            <a:ext cx="736099" cy="369332"/>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this</a:t>
            </a:r>
            <a:endParaRPr lang="en-US" sz="20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89C8CE2F-132E-E096-7DB6-6C7FEEF712EA}"/>
              </a:ext>
            </a:extLst>
          </p:cNvPr>
          <p:cNvSpPr txBox="1"/>
          <p:nvPr/>
        </p:nvSpPr>
        <p:spPr>
          <a:xfrm>
            <a:off x="10584948" y="4350544"/>
            <a:ext cx="873957" cy="369332"/>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other</a:t>
            </a:r>
            <a:endParaRPr lang="en-US" sz="2000" dirty="0">
              <a:latin typeface="Courier New" panose="02070309020205020404" pitchFamily="49" charset="0"/>
              <a:cs typeface="Courier New" panose="02070309020205020404" pitchFamily="49" charset="0"/>
            </a:endParaRPr>
          </a:p>
        </p:txBody>
      </p:sp>
      <p:cxnSp>
        <p:nvCxnSpPr>
          <p:cNvPr id="7" name="Straight Arrow Connector 6">
            <a:extLst>
              <a:ext uri="{FF2B5EF4-FFF2-40B4-BE49-F238E27FC236}">
                <a16:creationId xmlns:a16="http://schemas.microsoft.com/office/drawing/2014/main" id="{2A1945E7-79E7-5443-633E-1BFA944AFCC2}"/>
              </a:ext>
            </a:extLst>
          </p:cNvPr>
          <p:cNvCxnSpPr>
            <a:stCxn id="5" idx="0"/>
          </p:cNvCxnSpPr>
          <p:nvPr/>
        </p:nvCxnSpPr>
        <p:spPr>
          <a:xfrm flipH="1" flipV="1">
            <a:off x="8847679" y="3890665"/>
            <a:ext cx="1" cy="459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0A9CDF0-0212-7CBB-4724-B13F7ACCFF0B}"/>
              </a:ext>
            </a:extLst>
          </p:cNvPr>
          <p:cNvCxnSpPr/>
          <p:nvPr/>
        </p:nvCxnSpPr>
        <p:spPr>
          <a:xfrm flipH="1" flipV="1">
            <a:off x="11038219" y="3890664"/>
            <a:ext cx="1" cy="459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4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E5208-CF45-8638-78BA-8C3DD2052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EB9FAA-C18F-B3A0-4765-692FC5E97C85}"/>
              </a:ext>
            </a:extLst>
          </p:cNvPr>
          <p:cNvSpPr>
            <a:spLocks noGrp="1"/>
          </p:cNvSpPr>
          <p:nvPr>
            <p:ph type="title"/>
          </p:nvPr>
        </p:nvSpPr>
        <p:spPr/>
        <p:txBody>
          <a:bodyPr/>
          <a:lstStyle/>
          <a:p>
            <a:r>
              <a:rPr lang="en-US" dirty="0"/>
              <a:t>Comparable</a:t>
            </a:r>
          </a:p>
        </p:txBody>
      </p:sp>
      <p:sp>
        <p:nvSpPr>
          <p:cNvPr id="3" name="Text Placeholder 2">
            <a:extLst>
              <a:ext uri="{FF2B5EF4-FFF2-40B4-BE49-F238E27FC236}">
                <a16:creationId xmlns:a16="http://schemas.microsoft.com/office/drawing/2014/main" id="{741E639E-0D86-638C-6062-6273905A1F59}"/>
              </a:ext>
            </a:extLst>
          </p:cNvPr>
          <p:cNvSpPr>
            <a:spLocks noGrp="1"/>
          </p:cNvSpPr>
          <p:nvPr>
            <p:ph type="body" idx="1"/>
          </p:nvPr>
        </p:nvSpPr>
        <p:spPr/>
        <p:txBody>
          <a:bodyPr>
            <a:normAutofit fontScale="92500" lnSpcReduction="10000"/>
          </a:bodyPr>
          <a:lstStyle/>
          <a:p>
            <a:pPr marL="228600" lvl="0" indent="-228600">
              <a:lnSpc>
                <a:spcPct val="72000"/>
              </a:lnSpc>
              <a:spcBef>
                <a:spcPts val="0"/>
              </a:spcBef>
              <a:spcAft>
                <a:spcPts val="100"/>
              </a:spcAft>
              <a:buSzPts val="2300"/>
            </a:pPr>
            <a:r>
              <a:rPr lang="en-US" dirty="0" err="1">
                <a:latin typeface="Courier New" panose="02070309020205020404" pitchFamily="49" charset="0"/>
                <a:cs typeface="Courier New" panose="02070309020205020404" pitchFamily="49" charset="0"/>
              </a:rPr>
              <a:t>compareTo</a:t>
            </a:r>
            <a:r>
              <a:rPr lang="en-US" dirty="0">
                <a:latin typeface="Courier New" panose="02070309020205020404" pitchFamily="49" charset="0"/>
                <a:cs typeface="Courier New" panose="02070309020205020404" pitchFamily="49" charset="0"/>
              </a:rPr>
              <a:t> </a:t>
            </a:r>
            <a:r>
              <a:rPr lang="en-US" dirty="0">
                <a:latin typeface="Calibri" panose="020F0502020204030204" pitchFamily="34" charset="0"/>
                <a:cs typeface="Calibri" panose="020F0502020204030204" pitchFamily="34" charset="0"/>
              </a:rPr>
              <a:t>implementation when comparing two integers (</a:t>
            </a:r>
            <a:r>
              <a:rPr lang="en-US" dirty="0">
                <a:latin typeface="Courier New" panose="02070309020205020404" pitchFamily="49" charset="0"/>
                <a:cs typeface="Courier New" panose="02070309020205020404" pitchFamily="49" charset="0"/>
              </a:rPr>
              <a:t>a</a:t>
            </a:r>
            <a:r>
              <a:rPr lang="en-US" dirty="0">
                <a:latin typeface="Calibri" panose="020F0502020204030204" pitchFamily="34" charset="0"/>
                <a:cs typeface="Calibri" panose="020F0502020204030204" pitchFamily="34" charset="0"/>
              </a:rPr>
              <a:t>) ascending: </a:t>
            </a: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r>
              <a:rPr lang="en-US" dirty="0">
                <a:latin typeface="Calibri" panose="020F0502020204030204" pitchFamily="34" charset="0"/>
                <a:cs typeface="Calibri" panose="020F0502020204030204" pitchFamily="34" charset="0"/>
              </a:rPr>
              <a:t>This is just subtraction!</a:t>
            </a: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r>
              <a:rPr lang="en-US" dirty="0">
                <a:latin typeface="Calibri" panose="020F0502020204030204" pitchFamily="34" charset="0"/>
                <a:cs typeface="Calibri" panose="020F0502020204030204" pitchFamily="34" charset="0"/>
              </a:rPr>
              <a:t>What if we wanted to sort descending?</a:t>
            </a: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0" lvl="0" indent="0">
              <a:lnSpc>
                <a:spcPct val="72000"/>
              </a:lnSpc>
              <a:spcBef>
                <a:spcPts val="0"/>
              </a:spcBef>
              <a:spcAft>
                <a:spcPts val="100"/>
              </a:spcAft>
              <a:buSzPts val="2300"/>
              <a:buNone/>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endParaRPr lang="en-US" dirty="0">
              <a:latin typeface="Calibri" panose="020F0502020204030204" pitchFamily="34" charset="0"/>
              <a:cs typeface="Calibri" panose="020F0502020204030204" pitchFamily="34" charset="0"/>
            </a:endParaRPr>
          </a:p>
          <a:p>
            <a:pPr marL="228600" lvl="0" indent="-228600">
              <a:lnSpc>
                <a:spcPct val="72000"/>
              </a:lnSpc>
              <a:spcBef>
                <a:spcPts val="0"/>
              </a:spcBef>
              <a:spcAft>
                <a:spcPts val="100"/>
              </a:spcAft>
              <a:buSzPts val="2300"/>
            </a:pPr>
            <a:r>
              <a:rPr lang="en-US" b="1" u="sng" dirty="0">
                <a:latin typeface="Calibri" panose="020F0502020204030204" pitchFamily="34" charset="0"/>
                <a:cs typeface="Calibri" panose="020F0502020204030204" pitchFamily="34" charset="0"/>
              </a:rPr>
              <a:t>Warning</a:t>
            </a:r>
            <a:r>
              <a:rPr lang="en-US" dirty="0">
                <a:latin typeface="Calibri" panose="020F0502020204030204" pitchFamily="34" charset="0"/>
                <a:cs typeface="Calibri" panose="020F0502020204030204" pitchFamily="34" charset="0"/>
              </a:rPr>
              <a:t>: this only works for integers! Doubles have issues with truncation.</a:t>
            </a:r>
          </a:p>
          <a:p>
            <a:endParaRPr lang="en-US" dirty="0"/>
          </a:p>
        </p:txBody>
      </p:sp>
      <p:sp>
        <p:nvSpPr>
          <p:cNvPr id="4" name="TextBox 3">
            <a:extLst>
              <a:ext uri="{FF2B5EF4-FFF2-40B4-BE49-F238E27FC236}">
                <a16:creationId xmlns:a16="http://schemas.microsoft.com/office/drawing/2014/main" id="{3C1769B1-22E3-480F-A385-C6F3E403E837}"/>
              </a:ext>
            </a:extLst>
          </p:cNvPr>
          <p:cNvSpPr txBox="1"/>
          <p:nvPr/>
        </p:nvSpPr>
        <p:spPr>
          <a:xfrm>
            <a:off x="2901855" y="1862432"/>
            <a:ext cx="6388287" cy="923330"/>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if (</a:t>
            </a:r>
            <a:r>
              <a:rPr lang="en-US" sz="1800" dirty="0" err="1">
                <a:latin typeface="Courier New" panose="02070309020205020404" pitchFamily="49" charset="0"/>
                <a:cs typeface="Courier New" panose="02070309020205020404" pitchFamily="49" charset="0"/>
              </a:rPr>
              <a:t>this.a</a:t>
            </a:r>
            <a:r>
              <a:rPr lang="en-US" sz="1800" dirty="0">
                <a:latin typeface="Courier New" panose="02070309020205020404" pitchFamily="49" charset="0"/>
                <a:cs typeface="Courier New" panose="02070309020205020404" pitchFamily="49" charset="0"/>
              </a:rPr>
              <a:t> &lt; </a:t>
            </a:r>
            <a:r>
              <a:rPr lang="en-US" sz="1800" dirty="0" err="1">
                <a:latin typeface="Courier New" panose="02070309020205020404" pitchFamily="49" charset="0"/>
                <a:cs typeface="Courier New" panose="02070309020205020404" pitchFamily="49" charset="0"/>
              </a:rPr>
              <a:t>other.a</a:t>
            </a:r>
            <a:r>
              <a:rPr lang="en-US" sz="1800" dirty="0">
                <a:latin typeface="Courier New" panose="02070309020205020404" pitchFamily="49" charset="0"/>
                <a:cs typeface="Courier New" panose="02070309020205020404" pitchFamily="49" charset="0"/>
              </a:rPr>
              <a:t>)      -&gt; negative number</a:t>
            </a:r>
          </a:p>
          <a:p>
            <a:r>
              <a:rPr lang="en-US" sz="1800" dirty="0">
                <a:latin typeface="Courier New" panose="02070309020205020404" pitchFamily="49" charset="0"/>
                <a:cs typeface="Courier New" panose="02070309020205020404" pitchFamily="49" charset="0"/>
              </a:rPr>
              <a:t>else if (</a:t>
            </a:r>
            <a:r>
              <a:rPr lang="en-US" sz="1800" dirty="0" err="1">
                <a:latin typeface="Courier New" panose="02070309020205020404" pitchFamily="49" charset="0"/>
                <a:cs typeface="Courier New" panose="02070309020205020404" pitchFamily="49" charset="0"/>
              </a:rPr>
              <a:t>this.a</a:t>
            </a:r>
            <a:r>
              <a:rPr lang="en-US" sz="1800" dirty="0">
                <a:latin typeface="Courier New" panose="02070309020205020404" pitchFamily="49" charset="0"/>
                <a:cs typeface="Courier New" panose="02070309020205020404" pitchFamily="49" charset="0"/>
              </a:rPr>
              <a:t> &gt; </a:t>
            </a:r>
            <a:r>
              <a:rPr lang="en-US" sz="1800" dirty="0" err="1">
                <a:latin typeface="Courier New" panose="02070309020205020404" pitchFamily="49" charset="0"/>
                <a:cs typeface="Courier New" panose="02070309020205020404" pitchFamily="49" charset="0"/>
              </a:rPr>
              <a:t>other.a</a:t>
            </a:r>
            <a:r>
              <a:rPr lang="en-US" sz="1800" dirty="0">
                <a:latin typeface="Courier New" panose="02070309020205020404" pitchFamily="49" charset="0"/>
                <a:cs typeface="Courier New" panose="02070309020205020404" pitchFamily="49" charset="0"/>
              </a:rPr>
              <a:t>) -&gt; positive number</a:t>
            </a:r>
          </a:p>
          <a:p>
            <a:r>
              <a:rPr lang="en-US" sz="1800" dirty="0">
                <a:latin typeface="Courier New" panose="02070309020205020404" pitchFamily="49" charset="0"/>
                <a:cs typeface="Courier New" panose="02070309020205020404" pitchFamily="49" charset="0"/>
              </a:rPr>
              <a:t>else 			    </a:t>
            </a:r>
            <a:r>
              <a:rPr lang="en-US" sz="1000" dirty="0">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 </a:t>
            </a:r>
            <a:r>
              <a:rPr lang="en-US" sz="1800" dirty="0">
                <a:latin typeface="Courier New" panose="02070309020205020404" pitchFamily="49" charset="0"/>
                <a:cs typeface="Courier New" panose="02070309020205020404" pitchFamily="49" charset="0"/>
              </a:rPr>
              <a:t>-&gt; 0</a:t>
            </a:r>
          </a:p>
        </p:txBody>
      </p:sp>
      <p:sp>
        <p:nvSpPr>
          <p:cNvPr id="5" name="TextBox 4">
            <a:extLst>
              <a:ext uri="{FF2B5EF4-FFF2-40B4-BE49-F238E27FC236}">
                <a16:creationId xmlns:a16="http://schemas.microsoft.com/office/drawing/2014/main" id="{ED001B10-8C10-FE41-8639-8DD851B3F28D}"/>
              </a:ext>
            </a:extLst>
          </p:cNvPr>
          <p:cNvSpPr txBox="1"/>
          <p:nvPr/>
        </p:nvSpPr>
        <p:spPr>
          <a:xfrm>
            <a:off x="4550569" y="3328390"/>
            <a:ext cx="3112526" cy="461665"/>
          </a:xfrm>
          <a:prstGeom prst="rect">
            <a:avLst/>
          </a:prstGeom>
          <a:noFill/>
        </p:spPr>
        <p:txBody>
          <a:bodyPr wrap="square" rtlCol="0">
            <a:spAutoFit/>
          </a:bodyPr>
          <a:lstStyle/>
          <a:p>
            <a:r>
              <a:rPr lang="en-US" sz="2400" dirty="0" err="1">
                <a:latin typeface="Courier New" panose="02070309020205020404" pitchFamily="49" charset="0"/>
                <a:cs typeface="Courier New" panose="02070309020205020404" pitchFamily="49" charset="0"/>
              </a:rPr>
              <a:t>this.a</a:t>
            </a:r>
            <a:r>
              <a:rPr lang="en-US" sz="2400" dirty="0">
                <a:latin typeface="Courier New" panose="02070309020205020404" pitchFamily="49" charset="0"/>
                <a:cs typeface="Courier New" panose="02070309020205020404" pitchFamily="49" charset="0"/>
              </a:rPr>
              <a:t> – </a:t>
            </a:r>
            <a:r>
              <a:rPr lang="en-US" sz="2400" dirty="0" err="1">
                <a:latin typeface="Courier New" panose="02070309020205020404" pitchFamily="49" charset="0"/>
                <a:cs typeface="Courier New" panose="02070309020205020404" pitchFamily="49" charset="0"/>
              </a:rPr>
              <a:t>other.a</a:t>
            </a:r>
            <a:endParaRPr lang="en-US" sz="24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1FB3D4E4-F5A1-1377-D84A-6F5CD9A3D22E}"/>
              </a:ext>
            </a:extLst>
          </p:cNvPr>
          <p:cNvSpPr txBox="1"/>
          <p:nvPr/>
        </p:nvSpPr>
        <p:spPr>
          <a:xfrm>
            <a:off x="4550569" y="4634079"/>
            <a:ext cx="3112526" cy="461665"/>
          </a:xfrm>
          <a:prstGeom prst="rect">
            <a:avLst/>
          </a:prstGeom>
          <a:noFill/>
        </p:spPr>
        <p:txBody>
          <a:bodyPr wrap="square" rtlCol="0">
            <a:spAutoFit/>
          </a:bodyPr>
          <a:lstStyle/>
          <a:p>
            <a:r>
              <a:rPr lang="en-US" sz="2400" dirty="0" err="1">
                <a:latin typeface="Courier New" panose="02070309020205020404" pitchFamily="49" charset="0"/>
                <a:cs typeface="Courier New" panose="02070309020205020404" pitchFamily="49" charset="0"/>
              </a:rPr>
              <a:t>other.a</a:t>
            </a:r>
            <a:r>
              <a:rPr lang="en-US" sz="2400" dirty="0">
                <a:latin typeface="Courier New" panose="02070309020205020404" pitchFamily="49" charset="0"/>
                <a:cs typeface="Courier New" panose="02070309020205020404" pitchFamily="49" charset="0"/>
              </a:rPr>
              <a:t> – </a:t>
            </a:r>
            <a:r>
              <a:rPr lang="en-US" sz="2400" dirty="0" err="1">
                <a:latin typeface="Courier New" panose="02070309020205020404" pitchFamily="49" charset="0"/>
                <a:cs typeface="Courier New" panose="02070309020205020404" pitchFamily="49" charset="0"/>
              </a:rPr>
              <a:t>this.a</a:t>
            </a:r>
            <a:endParaRPr lang="en-US"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4678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B3B2-C6E8-B28F-29B2-13DC8C8AF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2AF7C-CA93-CA33-E50A-48AAE9C277D4}"/>
              </a:ext>
            </a:extLst>
          </p:cNvPr>
          <p:cNvSpPr>
            <a:spLocks noGrp="1"/>
          </p:cNvSpPr>
          <p:nvPr>
            <p:ph type="title"/>
          </p:nvPr>
        </p:nvSpPr>
        <p:spPr/>
        <p:txBody>
          <a:bodyPr/>
          <a:lstStyle/>
          <a:p>
            <a:r>
              <a:rPr lang="en-US" dirty="0"/>
              <a:t>Comparable</a:t>
            </a:r>
          </a:p>
        </p:txBody>
      </p:sp>
      <p:sp>
        <p:nvSpPr>
          <p:cNvPr id="4" name="TextBox 3">
            <a:extLst>
              <a:ext uri="{FF2B5EF4-FFF2-40B4-BE49-F238E27FC236}">
                <a16:creationId xmlns:a16="http://schemas.microsoft.com/office/drawing/2014/main" id="{113711B1-E080-3786-8FF6-2EFA598311B4}"/>
              </a:ext>
            </a:extLst>
          </p:cNvPr>
          <p:cNvSpPr txBox="1"/>
          <p:nvPr/>
        </p:nvSpPr>
        <p:spPr>
          <a:xfrm>
            <a:off x="838200" y="3968450"/>
            <a:ext cx="10248318" cy="1754326"/>
          </a:xfrm>
          <a:prstGeom prst="rect">
            <a:avLst/>
          </a:prstGeom>
          <a:noFill/>
        </p:spPr>
        <p:txBody>
          <a:bodyPr wrap="none" rtlCol="0">
            <a:spAutoFit/>
          </a:bodyPr>
          <a:lstStyle/>
          <a:p>
            <a:r>
              <a:rPr lang="en-US" sz="1800" dirty="0">
                <a:solidFill>
                  <a:schemeClr val="tx1"/>
                </a:solidFill>
                <a:latin typeface="Courier New" panose="02070309020205020404" pitchFamily="49" charset="0"/>
                <a:cs typeface="Courier New" panose="02070309020205020404" pitchFamily="49" charset="0"/>
              </a:rPr>
              <a:t>public int </a:t>
            </a:r>
            <a:r>
              <a:rPr lang="en-US" sz="1800" dirty="0" err="1">
                <a:solidFill>
                  <a:schemeClr val="tx1"/>
                </a:solidFill>
                <a:latin typeface="Courier New" panose="02070309020205020404" pitchFamily="49" charset="0"/>
                <a:cs typeface="Courier New" panose="02070309020205020404" pitchFamily="49" charset="0"/>
              </a:rPr>
              <a:t>compareTo</a:t>
            </a:r>
            <a:r>
              <a:rPr lang="en-US" sz="1800" dirty="0">
                <a:solidFill>
                  <a:schemeClr val="tx1"/>
                </a:solidFill>
                <a:latin typeface="Courier New" panose="02070309020205020404" pitchFamily="49" charset="0"/>
                <a:cs typeface="Courier New" panose="02070309020205020404" pitchFamily="49" charset="0"/>
              </a:rPr>
              <a:t>(Course other) {</a:t>
            </a:r>
          </a:p>
          <a:p>
            <a:r>
              <a:rPr lang="en-US" sz="1800" dirty="0">
                <a:solidFill>
                  <a:schemeClr val="tx1"/>
                </a:solidFill>
                <a:latin typeface="Courier New" panose="02070309020205020404" pitchFamily="49" charset="0"/>
                <a:cs typeface="Courier New" panose="02070309020205020404" pitchFamily="49" charset="0"/>
              </a:rPr>
              <a:t>    if (</a:t>
            </a:r>
            <a:r>
              <a:rPr lang="en-US" sz="1800" dirty="0" err="1">
                <a:solidFill>
                  <a:schemeClr val="tx1"/>
                </a:solidFill>
                <a:latin typeface="Courier New" panose="02070309020205020404" pitchFamily="49" charset="0"/>
                <a:cs typeface="Courier New" panose="02070309020205020404" pitchFamily="49" charset="0"/>
              </a:rPr>
              <a:t>this.enrollment</a:t>
            </a:r>
            <a:r>
              <a:rPr lang="en-US" sz="1800" dirty="0">
                <a:solidFill>
                  <a:schemeClr val="tx1"/>
                </a:solidFill>
                <a:latin typeface="Courier New" panose="02070309020205020404" pitchFamily="49" charset="0"/>
                <a:cs typeface="Courier New" panose="02070309020205020404" pitchFamily="49" charset="0"/>
              </a:rPr>
              <a:t> != </a:t>
            </a:r>
            <a:r>
              <a:rPr lang="en-US" sz="1800" dirty="0" err="1">
                <a:solidFill>
                  <a:schemeClr val="tx1"/>
                </a:solidFill>
                <a:latin typeface="Courier New" panose="02070309020205020404" pitchFamily="49" charset="0"/>
                <a:cs typeface="Courier New" panose="02070309020205020404" pitchFamily="49" charset="0"/>
              </a:rPr>
              <a:t>other.enrollment</a:t>
            </a:r>
            <a:r>
              <a:rPr lang="en-US" sz="1800" dirty="0">
                <a:solidFill>
                  <a:schemeClr val="tx1"/>
                </a:solidFill>
                <a:latin typeface="Courier New" panose="02070309020205020404" pitchFamily="49" charset="0"/>
                <a:cs typeface="Courier New" panose="02070309020205020404" pitchFamily="49" charset="0"/>
              </a:rPr>
              <a:t>) {</a:t>
            </a:r>
          </a:p>
          <a:p>
            <a:r>
              <a:rPr lang="en-US" sz="1800" dirty="0">
                <a:solidFill>
                  <a:schemeClr val="tx1"/>
                </a:solidFill>
                <a:latin typeface="Courier New" panose="02070309020205020404" pitchFamily="49" charset="0"/>
                <a:cs typeface="Courier New" panose="02070309020205020404" pitchFamily="49" charset="0"/>
              </a:rPr>
              <a:t>        return </a:t>
            </a:r>
            <a:r>
              <a:rPr lang="en-US" sz="1800" dirty="0" err="1">
                <a:solidFill>
                  <a:schemeClr val="tx1"/>
                </a:solidFill>
                <a:latin typeface="Courier New" panose="02070309020205020404" pitchFamily="49" charset="0"/>
                <a:cs typeface="Courier New" panose="02070309020205020404" pitchFamily="49" charset="0"/>
              </a:rPr>
              <a:t>other.enrollment</a:t>
            </a:r>
            <a:r>
              <a:rPr lang="en-US" sz="1800" dirty="0">
                <a:solidFill>
                  <a:schemeClr val="tx1"/>
                </a:solidFill>
                <a:latin typeface="Courier New" panose="02070309020205020404" pitchFamily="49" charset="0"/>
                <a:cs typeface="Courier New" panose="02070309020205020404" pitchFamily="49" charset="0"/>
              </a:rPr>
              <a:t> - </a:t>
            </a:r>
            <a:r>
              <a:rPr lang="en-US" sz="1800" dirty="0" err="1">
                <a:solidFill>
                  <a:schemeClr val="tx1"/>
                </a:solidFill>
                <a:latin typeface="Courier New" panose="02070309020205020404" pitchFamily="49" charset="0"/>
                <a:cs typeface="Courier New" panose="02070309020205020404" pitchFamily="49" charset="0"/>
              </a:rPr>
              <a:t>this.enrollment</a:t>
            </a:r>
            <a:r>
              <a:rPr lang="en-US" sz="1800" dirty="0">
                <a:solidFill>
                  <a:schemeClr val="tx1"/>
                </a:solidFill>
                <a:latin typeface="Courier New" panose="02070309020205020404" pitchFamily="49" charset="0"/>
                <a:cs typeface="Courier New" panose="02070309020205020404" pitchFamily="49" charset="0"/>
              </a:rPr>
              <a:t>; // More students first</a:t>
            </a:r>
          </a:p>
          <a:p>
            <a:r>
              <a:rPr lang="en-US" sz="1800" dirty="0">
                <a:solidFill>
                  <a:schemeClr val="tx1"/>
                </a:solidFill>
                <a:latin typeface="Courier New" panose="02070309020205020404" pitchFamily="49" charset="0"/>
                <a:cs typeface="Courier New" panose="02070309020205020404" pitchFamily="49" charset="0"/>
              </a:rPr>
              <a:t>    }</a:t>
            </a:r>
          </a:p>
          <a:p>
            <a:r>
              <a:rPr lang="en-US" sz="1800" dirty="0">
                <a:solidFill>
                  <a:schemeClr val="tx1"/>
                </a:solidFill>
                <a:latin typeface="Courier New" panose="02070309020205020404" pitchFamily="49" charset="0"/>
                <a:cs typeface="Courier New" panose="02070309020205020404" pitchFamily="49" charset="0"/>
              </a:rPr>
              <a:t>    return </a:t>
            </a:r>
            <a:r>
              <a:rPr lang="en-US" sz="1800" dirty="0" err="1">
                <a:solidFill>
                  <a:schemeClr val="tx1"/>
                </a:solidFill>
                <a:latin typeface="Courier New" panose="02070309020205020404" pitchFamily="49" charset="0"/>
                <a:cs typeface="Courier New" panose="02070309020205020404" pitchFamily="49" charset="0"/>
              </a:rPr>
              <a:t>this.courseCode.compareTo</a:t>
            </a:r>
            <a:r>
              <a:rPr lang="en-US" sz="1800" dirty="0">
                <a:solidFill>
                  <a:schemeClr val="tx1"/>
                </a:solidFill>
                <a:latin typeface="Courier New" panose="02070309020205020404" pitchFamily="49" charset="0"/>
                <a:cs typeface="Courier New" panose="02070309020205020404" pitchFamily="49" charset="0"/>
              </a:rPr>
              <a:t>(</a:t>
            </a:r>
            <a:r>
              <a:rPr lang="en-US" sz="1800" dirty="0" err="1">
                <a:solidFill>
                  <a:schemeClr val="tx1"/>
                </a:solidFill>
                <a:latin typeface="Courier New" panose="02070309020205020404" pitchFamily="49" charset="0"/>
                <a:cs typeface="Courier New" panose="02070309020205020404" pitchFamily="49" charset="0"/>
              </a:rPr>
              <a:t>other.courseCode</a:t>
            </a:r>
            <a:r>
              <a:rPr lang="en-US" sz="1800" dirty="0">
                <a:solidFill>
                  <a:schemeClr val="tx1"/>
                </a:solidFill>
                <a:latin typeface="Courier New" panose="02070309020205020404" pitchFamily="49" charset="0"/>
                <a:cs typeface="Courier New" panose="02070309020205020404" pitchFamily="49" charset="0"/>
              </a:rPr>
              <a:t>);</a:t>
            </a:r>
          </a:p>
          <a:p>
            <a:r>
              <a:rPr lang="en-US" sz="1800" dirty="0">
                <a:solidFill>
                  <a:schemeClr val="tx1"/>
                </a:solidFill>
                <a:latin typeface="Courier New" panose="02070309020205020404" pitchFamily="49" charset="0"/>
                <a:cs typeface="Courier New" panose="02070309020205020404" pitchFamily="49" charset="0"/>
              </a:rPr>
              <a:t>}</a:t>
            </a:r>
          </a:p>
        </p:txBody>
      </p:sp>
      <p:sp>
        <p:nvSpPr>
          <p:cNvPr id="7" name="Text Placeholder 2">
            <a:extLst>
              <a:ext uri="{FF2B5EF4-FFF2-40B4-BE49-F238E27FC236}">
                <a16:creationId xmlns:a16="http://schemas.microsoft.com/office/drawing/2014/main" id="{89824C16-5F23-8572-9A3E-F630EFA521E5}"/>
              </a:ext>
            </a:extLst>
          </p:cNvPr>
          <p:cNvSpPr txBox="1">
            <a:spLocks/>
          </p:cNvSpPr>
          <p:nvPr/>
        </p:nvSpPr>
        <p:spPr>
          <a:xfrm>
            <a:off x="838200" y="1362002"/>
            <a:ext cx="10515600" cy="2219398"/>
          </a:xfrm>
          <a:prstGeom prst="rect">
            <a:avLst/>
          </a:prstGeom>
          <a:noFill/>
          <a:ln>
            <a:noFill/>
          </a:ln>
        </p:spPr>
        <p:txBody>
          <a:bodyPr spcFirstLastPara="1" wrap="square" lIns="45700" tIns="45700" rIns="45700"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Font typeface="Arial"/>
              <a:buNone/>
            </a:pPr>
            <a:r>
              <a:rPr lang="en-US" dirty="0"/>
              <a:t>Consider a </a:t>
            </a:r>
            <a:r>
              <a:rPr lang="en-US" dirty="0">
                <a:latin typeface="Courier New" panose="02070309020205020404" pitchFamily="49" charset="0"/>
                <a:cs typeface="Courier New" panose="02070309020205020404" pitchFamily="49" charset="0"/>
              </a:rPr>
              <a:t>Course</a:t>
            </a:r>
            <a:r>
              <a:rPr lang="en-US" dirty="0"/>
              <a:t> class that has the following fields: an </a:t>
            </a:r>
            <a:r>
              <a:rPr lang="en-US" dirty="0">
                <a:latin typeface="Courier New" panose="02070309020205020404" pitchFamily="49" charset="0"/>
                <a:cs typeface="Courier New" panose="02070309020205020404" pitchFamily="49" charset="0"/>
              </a:rPr>
              <a:t>int</a:t>
            </a:r>
            <a:r>
              <a:rPr lang="en-US" dirty="0"/>
              <a:t> enrollment and a </a:t>
            </a:r>
            <a:r>
              <a:rPr lang="en-US" dirty="0">
                <a:latin typeface="Courier New" panose="02070309020205020404" pitchFamily="49" charset="0"/>
                <a:cs typeface="Courier New" panose="02070309020205020404" pitchFamily="49" charset="0"/>
              </a:rPr>
              <a:t>String</a:t>
            </a:r>
            <a:r>
              <a:rPr lang="en-US" dirty="0"/>
              <a:t> </a:t>
            </a:r>
            <a:r>
              <a:rPr lang="en-US" dirty="0" err="1"/>
              <a:t>courseCode</a:t>
            </a:r>
            <a:r>
              <a:rPr lang="en-US" dirty="0"/>
              <a:t>. </a:t>
            </a:r>
          </a:p>
          <a:p>
            <a:pPr marL="114300" indent="0">
              <a:buFont typeface="Arial"/>
              <a:buNone/>
            </a:pPr>
            <a:endParaRPr lang="en-US" dirty="0"/>
          </a:p>
          <a:p>
            <a:pPr marL="114300" indent="0">
              <a:buFont typeface="Arial"/>
              <a:buNone/>
            </a:pPr>
            <a:r>
              <a:rPr lang="en-US" dirty="0"/>
              <a:t>We want to sort so that </a:t>
            </a:r>
            <a:r>
              <a:rPr lang="en-US" b="1" dirty="0"/>
              <a:t>higher</a:t>
            </a:r>
            <a:r>
              <a:rPr lang="en-US" dirty="0"/>
              <a:t> enrollment classes come </a:t>
            </a:r>
            <a:r>
              <a:rPr lang="en-US" b="1" dirty="0"/>
              <a:t>first</a:t>
            </a:r>
            <a:r>
              <a:rPr lang="en-US" dirty="0"/>
              <a:t>, and when enrollment is tied, we sort by the </a:t>
            </a:r>
            <a:r>
              <a:rPr lang="en-US" b="1" dirty="0"/>
              <a:t>course code</a:t>
            </a:r>
            <a:r>
              <a:rPr lang="en-US" dirty="0"/>
              <a:t> </a:t>
            </a:r>
            <a:r>
              <a:rPr lang="en-US" b="1" dirty="0"/>
              <a:t>alphabetically</a:t>
            </a:r>
          </a:p>
        </p:txBody>
      </p:sp>
    </p:spTree>
    <p:extLst>
      <p:ext uri="{BB962C8B-B14F-4D97-AF65-F5344CB8AC3E}">
        <p14:creationId xmlns:p14="http://schemas.microsoft.com/office/powerpoint/2010/main" val="2316782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791E-0EB8-1126-C1D7-F6EE7E6D7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13F52-5A80-534E-9D3C-A026341DC273}"/>
              </a:ext>
            </a:extLst>
          </p:cNvPr>
          <p:cNvSpPr>
            <a:spLocks noGrp="1"/>
          </p:cNvSpPr>
          <p:nvPr>
            <p:ph type="title"/>
          </p:nvPr>
        </p:nvSpPr>
        <p:spPr/>
        <p:txBody>
          <a:bodyPr/>
          <a:lstStyle/>
          <a:p>
            <a:r>
              <a:rPr lang="en-US" dirty="0"/>
              <a:t>Comparable</a:t>
            </a:r>
          </a:p>
        </p:txBody>
      </p:sp>
      <p:sp>
        <p:nvSpPr>
          <p:cNvPr id="3" name="Text Placeholder 2">
            <a:extLst>
              <a:ext uri="{FF2B5EF4-FFF2-40B4-BE49-F238E27FC236}">
                <a16:creationId xmlns:a16="http://schemas.microsoft.com/office/drawing/2014/main" id="{2AC34291-0FED-E407-914B-AC262056E0A2}"/>
              </a:ext>
            </a:extLst>
          </p:cNvPr>
          <p:cNvSpPr>
            <a:spLocks noGrp="1"/>
          </p:cNvSpPr>
          <p:nvPr>
            <p:ph type="body" idx="1"/>
          </p:nvPr>
        </p:nvSpPr>
        <p:spPr>
          <a:xfrm>
            <a:off x="838200" y="4781863"/>
            <a:ext cx="10515600" cy="1245734"/>
          </a:xfrm>
        </p:spPr>
        <p:txBody>
          <a:bodyPr>
            <a:normAutofit/>
          </a:bodyPr>
          <a:lstStyle/>
          <a:p>
            <a:pPr marL="114300" indent="0">
              <a:buNone/>
            </a:pPr>
            <a:r>
              <a:rPr lang="en-US" sz="2400" dirty="0"/>
              <a:t>We are sorting first based on enrollment, then by </a:t>
            </a:r>
            <a:r>
              <a:rPr lang="en-US" sz="2400" dirty="0" err="1"/>
              <a:t>courseCode</a:t>
            </a:r>
            <a:r>
              <a:rPr lang="en-US" sz="2400" dirty="0"/>
              <a:t>, so we first have to check </a:t>
            </a:r>
            <a:r>
              <a:rPr lang="en-US" sz="2400" dirty="0" err="1"/>
              <a:t>inequally</a:t>
            </a:r>
            <a:r>
              <a:rPr lang="en-US" sz="2400" dirty="0"/>
              <a:t> of enrollment</a:t>
            </a:r>
          </a:p>
        </p:txBody>
      </p:sp>
      <p:sp>
        <p:nvSpPr>
          <p:cNvPr id="4" name="TextBox 3">
            <a:extLst>
              <a:ext uri="{FF2B5EF4-FFF2-40B4-BE49-F238E27FC236}">
                <a16:creationId xmlns:a16="http://schemas.microsoft.com/office/drawing/2014/main" id="{F49645D9-099D-0E7F-098E-A7A4C62E4330}"/>
              </a:ext>
            </a:extLst>
          </p:cNvPr>
          <p:cNvSpPr txBox="1"/>
          <p:nvPr/>
        </p:nvSpPr>
        <p:spPr>
          <a:xfrm>
            <a:off x="838200" y="2607736"/>
            <a:ext cx="10248318" cy="1754326"/>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public int </a:t>
            </a:r>
            <a:r>
              <a:rPr lang="en-US" sz="1800" dirty="0" err="1">
                <a:latin typeface="Courier New" panose="02070309020205020404" pitchFamily="49" charset="0"/>
                <a:cs typeface="Courier New" panose="02070309020205020404" pitchFamily="49" charset="0"/>
              </a:rPr>
              <a:t>compareTo</a:t>
            </a:r>
            <a:r>
              <a:rPr lang="en-US" sz="1800" dirty="0">
                <a:latin typeface="Courier New" panose="02070309020205020404" pitchFamily="49" charset="0"/>
                <a:cs typeface="Courier New" panose="02070309020205020404" pitchFamily="49" charset="0"/>
              </a:rPr>
              <a:t>(Course other) {</a:t>
            </a:r>
          </a:p>
          <a:p>
            <a:r>
              <a:rPr lang="en-US" sz="1800" dirty="0">
                <a:latin typeface="Courier New" panose="02070309020205020404" pitchFamily="49" charset="0"/>
                <a:cs typeface="Courier New" panose="02070309020205020404" pitchFamily="49" charset="0"/>
              </a:rPr>
              <a:t>    </a:t>
            </a:r>
            <a:r>
              <a:rPr lang="en-US" sz="1800" b="1" dirty="0">
                <a:solidFill>
                  <a:srgbClr val="EE8A64"/>
                </a:solidFill>
                <a:latin typeface="Courier New" panose="02070309020205020404" pitchFamily="49" charset="0"/>
                <a:cs typeface="Courier New" panose="02070309020205020404" pitchFamily="49" charset="0"/>
              </a:rPr>
              <a:t>if (</a:t>
            </a:r>
            <a:r>
              <a:rPr lang="en-US" sz="1800" b="1" dirty="0" err="1">
                <a:solidFill>
                  <a:srgbClr val="EE8A64"/>
                </a:solidFill>
                <a:latin typeface="Courier New" panose="02070309020205020404" pitchFamily="49" charset="0"/>
                <a:cs typeface="Courier New" panose="02070309020205020404" pitchFamily="49" charset="0"/>
              </a:rPr>
              <a:t>this.enrollment</a:t>
            </a:r>
            <a:r>
              <a:rPr lang="en-US" sz="1800" b="1" dirty="0">
                <a:solidFill>
                  <a:srgbClr val="EE8A64"/>
                </a:solidFill>
                <a:latin typeface="Courier New" panose="02070309020205020404" pitchFamily="49" charset="0"/>
                <a:cs typeface="Courier New" panose="02070309020205020404" pitchFamily="49" charset="0"/>
              </a:rPr>
              <a:t> != </a:t>
            </a:r>
            <a:r>
              <a:rPr lang="en-US" sz="1800" b="1" dirty="0" err="1">
                <a:solidFill>
                  <a:srgbClr val="EE8A64"/>
                </a:solidFill>
                <a:latin typeface="Courier New" panose="02070309020205020404" pitchFamily="49" charset="0"/>
                <a:cs typeface="Courier New" panose="02070309020205020404" pitchFamily="49" charset="0"/>
              </a:rPr>
              <a:t>other.enrollment</a:t>
            </a:r>
            <a:r>
              <a:rPr lang="en-US" sz="1800" b="1" dirty="0">
                <a:solidFill>
                  <a:srgbClr val="EE8A64"/>
                </a:solidFill>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return </a:t>
            </a:r>
            <a:r>
              <a:rPr lang="en-US" sz="1800" dirty="0" err="1">
                <a:latin typeface="Courier New" panose="02070309020205020404" pitchFamily="49" charset="0"/>
                <a:cs typeface="Courier New" panose="02070309020205020404" pitchFamily="49" charset="0"/>
              </a:rPr>
              <a:t>other.enrollment</a:t>
            </a:r>
            <a:r>
              <a:rPr lang="en-US" sz="1800" dirty="0">
                <a:latin typeface="Courier New" panose="02070309020205020404" pitchFamily="49" charset="0"/>
                <a:cs typeface="Courier New" panose="02070309020205020404" pitchFamily="49" charset="0"/>
              </a:rPr>
              <a:t> - </a:t>
            </a:r>
            <a:r>
              <a:rPr lang="en-US" sz="1800" dirty="0" err="1">
                <a:latin typeface="Courier New" panose="02070309020205020404" pitchFamily="49" charset="0"/>
                <a:cs typeface="Courier New" panose="02070309020205020404" pitchFamily="49" charset="0"/>
              </a:rPr>
              <a:t>this.enrollment</a:t>
            </a:r>
            <a:r>
              <a:rPr lang="en-US" sz="1800" dirty="0">
                <a:latin typeface="Courier New" panose="02070309020205020404" pitchFamily="49" charset="0"/>
                <a:cs typeface="Courier New" panose="02070309020205020404" pitchFamily="49" charset="0"/>
              </a:rPr>
              <a:t>; // More students first</a:t>
            </a:r>
          </a:p>
          <a:p>
            <a:r>
              <a:rPr lang="en-US" sz="1800" dirty="0">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return </a:t>
            </a:r>
            <a:r>
              <a:rPr lang="en-US" sz="1800" dirty="0" err="1">
                <a:latin typeface="Courier New" panose="02070309020205020404" pitchFamily="49" charset="0"/>
                <a:cs typeface="Courier New" panose="02070309020205020404" pitchFamily="49" charset="0"/>
              </a:rPr>
              <a:t>this.courseCode.compareTo</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other.courseCode</a:t>
            </a:r>
            <a:r>
              <a:rPr lang="en-US" sz="1800" dirty="0">
                <a:latin typeface="Courier New" panose="02070309020205020404" pitchFamily="49" charset="0"/>
                <a:cs typeface="Courier New" panose="02070309020205020404" pitchFamily="49" charset="0"/>
              </a:rPr>
              <a:t>);</a:t>
            </a:r>
          </a:p>
          <a:p>
            <a:r>
              <a:rPr lang="en-US" sz="1800" dirty="0">
                <a:latin typeface="Courier New" panose="02070309020205020404" pitchFamily="49" charset="0"/>
                <a:cs typeface="Courier New" panose="02070309020205020404" pitchFamily="49" charset="0"/>
              </a:rPr>
              <a:t>}</a:t>
            </a:r>
          </a:p>
        </p:txBody>
      </p:sp>
      <p:sp>
        <p:nvSpPr>
          <p:cNvPr id="7" name="Text Placeholder 2">
            <a:extLst>
              <a:ext uri="{FF2B5EF4-FFF2-40B4-BE49-F238E27FC236}">
                <a16:creationId xmlns:a16="http://schemas.microsoft.com/office/drawing/2014/main" id="{DD56B583-9DDD-22EE-ED5F-B0E51D289E50}"/>
              </a:ext>
            </a:extLst>
          </p:cNvPr>
          <p:cNvSpPr txBox="1">
            <a:spLocks/>
          </p:cNvSpPr>
          <p:nvPr/>
        </p:nvSpPr>
        <p:spPr>
          <a:xfrm>
            <a:off x="838200" y="1362002"/>
            <a:ext cx="10515600" cy="1245734"/>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None/>
            </a:pPr>
            <a:r>
              <a:rPr lang="en-US" dirty="0"/>
              <a:t>We want to sort so that </a:t>
            </a:r>
            <a:r>
              <a:rPr lang="en-US" b="1" dirty="0"/>
              <a:t>higher</a:t>
            </a:r>
            <a:r>
              <a:rPr lang="en-US" dirty="0"/>
              <a:t> enrollment classes come </a:t>
            </a:r>
            <a:r>
              <a:rPr lang="en-US" b="1" dirty="0"/>
              <a:t>first</a:t>
            </a:r>
            <a:r>
              <a:rPr lang="en-US" dirty="0"/>
              <a:t>, and when enrollment is tied, we sort by the </a:t>
            </a:r>
            <a:r>
              <a:rPr lang="en-US" b="1" dirty="0"/>
              <a:t>course code</a:t>
            </a:r>
            <a:r>
              <a:rPr lang="en-US" dirty="0"/>
              <a:t> </a:t>
            </a:r>
            <a:r>
              <a:rPr lang="en-US" b="1" dirty="0"/>
              <a:t>alphabetically</a:t>
            </a:r>
          </a:p>
        </p:txBody>
      </p:sp>
    </p:spTree>
    <p:extLst>
      <p:ext uri="{BB962C8B-B14F-4D97-AF65-F5344CB8AC3E}">
        <p14:creationId xmlns:p14="http://schemas.microsoft.com/office/powerpoint/2010/main" val="202786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5A00E-07AC-CFBE-174C-87C1518C8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C8A95-95E3-5FF4-E817-2DD70F199F11}"/>
              </a:ext>
            </a:extLst>
          </p:cNvPr>
          <p:cNvSpPr>
            <a:spLocks noGrp="1"/>
          </p:cNvSpPr>
          <p:nvPr>
            <p:ph type="title"/>
          </p:nvPr>
        </p:nvSpPr>
        <p:spPr/>
        <p:txBody>
          <a:bodyPr/>
          <a:lstStyle/>
          <a:p>
            <a:r>
              <a:rPr lang="en-US" dirty="0"/>
              <a:t>Comparable</a:t>
            </a:r>
          </a:p>
        </p:txBody>
      </p:sp>
      <p:sp>
        <p:nvSpPr>
          <p:cNvPr id="3" name="Text Placeholder 2">
            <a:extLst>
              <a:ext uri="{FF2B5EF4-FFF2-40B4-BE49-F238E27FC236}">
                <a16:creationId xmlns:a16="http://schemas.microsoft.com/office/drawing/2014/main" id="{B7E64E6C-C1C2-F1B1-21D6-468F7CEE429C}"/>
              </a:ext>
            </a:extLst>
          </p:cNvPr>
          <p:cNvSpPr>
            <a:spLocks noGrp="1"/>
          </p:cNvSpPr>
          <p:nvPr>
            <p:ph type="body" idx="1"/>
          </p:nvPr>
        </p:nvSpPr>
        <p:spPr>
          <a:xfrm>
            <a:off x="838200" y="4781863"/>
            <a:ext cx="10515600" cy="1245734"/>
          </a:xfrm>
        </p:spPr>
        <p:txBody>
          <a:bodyPr>
            <a:normAutofit/>
          </a:bodyPr>
          <a:lstStyle/>
          <a:p>
            <a:pPr marL="114300" indent="0">
              <a:buNone/>
            </a:pPr>
            <a:r>
              <a:rPr lang="en-US" sz="2400" dirty="0"/>
              <a:t>Subtraction trick since </a:t>
            </a:r>
            <a:r>
              <a:rPr lang="en-US" sz="2400" dirty="0">
                <a:latin typeface="Courier New" panose="02070309020205020404" pitchFamily="49" charset="0"/>
                <a:cs typeface="Courier New" panose="02070309020205020404" pitchFamily="49" charset="0"/>
              </a:rPr>
              <a:t>enrollment</a:t>
            </a:r>
            <a:r>
              <a:rPr lang="en-US" sz="2400" dirty="0"/>
              <a:t> is an int! </a:t>
            </a:r>
          </a:p>
          <a:p>
            <a:pPr marL="114300" indent="0">
              <a:buNone/>
            </a:pPr>
            <a:r>
              <a:rPr lang="en-US" sz="2400" dirty="0"/>
              <a:t>Notice that we are doing </a:t>
            </a:r>
            <a:r>
              <a:rPr lang="en-US" sz="2400" dirty="0" err="1">
                <a:latin typeface="Courier New" panose="02070309020205020404" pitchFamily="49" charset="0"/>
                <a:cs typeface="Courier New" panose="02070309020205020404" pitchFamily="49" charset="0"/>
              </a:rPr>
              <a:t>other.enrollment</a:t>
            </a:r>
            <a:r>
              <a:rPr lang="en-US" sz="2400" dirty="0">
                <a:latin typeface="Courier New" panose="02070309020205020404" pitchFamily="49" charset="0"/>
                <a:cs typeface="Courier New" panose="02070309020205020404" pitchFamily="49" charset="0"/>
              </a:rPr>
              <a:t> - </a:t>
            </a:r>
            <a:r>
              <a:rPr lang="en-US" sz="2400" dirty="0" err="1">
                <a:latin typeface="Courier New" panose="02070309020205020404" pitchFamily="49" charset="0"/>
                <a:cs typeface="Courier New" panose="02070309020205020404" pitchFamily="49" charset="0"/>
              </a:rPr>
              <a:t>this.enrollment</a:t>
            </a:r>
            <a:endParaRPr lang="en-US" sz="2400" dirty="0">
              <a:latin typeface="Courier New" panose="02070309020205020404" pitchFamily="49" charset="0"/>
              <a:cs typeface="Courier New" panose="02070309020205020404" pitchFamily="49" charset="0"/>
            </a:endParaRPr>
          </a:p>
        </p:txBody>
      </p:sp>
      <p:sp>
        <p:nvSpPr>
          <p:cNvPr id="4" name="TextBox 3">
            <a:extLst>
              <a:ext uri="{FF2B5EF4-FFF2-40B4-BE49-F238E27FC236}">
                <a16:creationId xmlns:a16="http://schemas.microsoft.com/office/drawing/2014/main" id="{EA174D65-0250-072D-6049-A8A0C813E0B2}"/>
              </a:ext>
            </a:extLst>
          </p:cNvPr>
          <p:cNvSpPr txBox="1"/>
          <p:nvPr/>
        </p:nvSpPr>
        <p:spPr>
          <a:xfrm>
            <a:off x="838200" y="2607736"/>
            <a:ext cx="10248318" cy="1754326"/>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public int </a:t>
            </a:r>
            <a:r>
              <a:rPr lang="en-US" sz="1800" dirty="0" err="1">
                <a:latin typeface="Courier New" panose="02070309020205020404" pitchFamily="49" charset="0"/>
                <a:cs typeface="Courier New" panose="02070309020205020404" pitchFamily="49" charset="0"/>
              </a:rPr>
              <a:t>compareTo</a:t>
            </a:r>
            <a:r>
              <a:rPr lang="en-US" sz="1800" dirty="0">
                <a:latin typeface="Courier New" panose="02070309020205020404" pitchFamily="49" charset="0"/>
                <a:cs typeface="Courier New" panose="02070309020205020404" pitchFamily="49" charset="0"/>
              </a:rPr>
              <a:t>(Course other) {</a:t>
            </a:r>
          </a:p>
          <a:p>
            <a:r>
              <a:rPr lang="en-US" sz="1800" dirty="0">
                <a:latin typeface="Courier New" panose="02070309020205020404" pitchFamily="49" charset="0"/>
                <a:cs typeface="Courier New" panose="02070309020205020404" pitchFamily="49" charset="0"/>
              </a:rPr>
              <a:t>    </a:t>
            </a:r>
            <a:r>
              <a:rPr lang="en-US" sz="1800" dirty="0">
                <a:solidFill>
                  <a:schemeClr val="tx1"/>
                </a:solidFill>
                <a:latin typeface="Courier New" panose="02070309020205020404" pitchFamily="49" charset="0"/>
                <a:cs typeface="Courier New" panose="02070309020205020404" pitchFamily="49" charset="0"/>
              </a:rPr>
              <a:t>if (</a:t>
            </a:r>
            <a:r>
              <a:rPr lang="en-US" sz="1800" dirty="0" err="1">
                <a:solidFill>
                  <a:schemeClr val="tx1"/>
                </a:solidFill>
                <a:latin typeface="Courier New" panose="02070309020205020404" pitchFamily="49" charset="0"/>
                <a:cs typeface="Courier New" panose="02070309020205020404" pitchFamily="49" charset="0"/>
              </a:rPr>
              <a:t>this.enrollment</a:t>
            </a:r>
            <a:r>
              <a:rPr lang="en-US" sz="1800" dirty="0">
                <a:solidFill>
                  <a:schemeClr val="tx1"/>
                </a:solidFill>
                <a:latin typeface="Courier New" panose="02070309020205020404" pitchFamily="49" charset="0"/>
                <a:cs typeface="Courier New" panose="02070309020205020404" pitchFamily="49" charset="0"/>
              </a:rPr>
              <a:t> != </a:t>
            </a:r>
            <a:r>
              <a:rPr lang="en-US" sz="1800" dirty="0" err="1">
                <a:solidFill>
                  <a:schemeClr val="tx1"/>
                </a:solidFill>
                <a:latin typeface="Courier New" panose="02070309020205020404" pitchFamily="49" charset="0"/>
                <a:cs typeface="Courier New" panose="02070309020205020404" pitchFamily="49" charset="0"/>
              </a:rPr>
              <a:t>other.enrollment</a:t>
            </a:r>
            <a:r>
              <a:rPr lang="en-US" sz="1800" dirty="0">
                <a:solidFill>
                  <a:schemeClr val="tx1"/>
                </a:solidFill>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a:t>
            </a:r>
            <a:r>
              <a:rPr lang="en-US" sz="1800" b="1" dirty="0">
                <a:solidFill>
                  <a:srgbClr val="EE8A64"/>
                </a:solidFill>
                <a:latin typeface="Courier New" panose="02070309020205020404" pitchFamily="49" charset="0"/>
                <a:cs typeface="Courier New" panose="02070309020205020404" pitchFamily="49" charset="0"/>
              </a:rPr>
              <a:t>return </a:t>
            </a:r>
            <a:r>
              <a:rPr lang="en-US" sz="1800" b="1" dirty="0" err="1">
                <a:solidFill>
                  <a:srgbClr val="EE8A64"/>
                </a:solidFill>
                <a:latin typeface="Courier New" panose="02070309020205020404" pitchFamily="49" charset="0"/>
                <a:cs typeface="Courier New" panose="02070309020205020404" pitchFamily="49" charset="0"/>
              </a:rPr>
              <a:t>other.enrollment</a:t>
            </a:r>
            <a:r>
              <a:rPr lang="en-US" sz="1800" b="1" dirty="0">
                <a:solidFill>
                  <a:srgbClr val="EE8A64"/>
                </a:solidFill>
                <a:latin typeface="Courier New" panose="02070309020205020404" pitchFamily="49" charset="0"/>
                <a:cs typeface="Courier New" panose="02070309020205020404" pitchFamily="49" charset="0"/>
              </a:rPr>
              <a:t> - </a:t>
            </a:r>
            <a:r>
              <a:rPr lang="en-US" sz="1800" b="1" dirty="0" err="1">
                <a:solidFill>
                  <a:srgbClr val="EE8A64"/>
                </a:solidFill>
                <a:latin typeface="Courier New" panose="02070309020205020404" pitchFamily="49" charset="0"/>
                <a:cs typeface="Courier New" panose="02070309020205020404" pitchFamily="49" charset="0"/>
              </a:rPr>
              <a:t>this.enrollment</a:t>
            </a:r>
            <a:r>
              <a:rPr lang="en-US" sz="1800" b="1" dirty="0">
                <a:solidFill>
                  <a:srgbClr val="EE8A64"/>
                </a:solidFill>
                <a:latin typeface="Courier New" panose="02070309020205020404" pitchFamily="49" charset="0"/>
                <a:cs typeface="Courier New" panose="02070309020205020404" pitchFamily="49" charset="0"/>
              </a:rPr>
              <a:t>; </a:t>
            </a:r>
            <a:r>
              <a:rPr lang="en-US" sz="1800" dirty="0">
                <a:latin typeface="Courier New" panose="02070309020205020404" pitchFamily="49" charset="0"/>
                <a:cs typeface="Courier New" panose="02070309020205020404" pitchFamily="49" charset="0"/>
              </a:rPr>
              <a:t>// More students first</a:t>
            </a:r>
          </a:p>
          <a:p>
            <a:r>
              <a:rPr lang="en-US" sz="1800" dirty="0">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return </a:t>
            </a:r>
            <a:r>
              <a:rPr lang="en-US" sz="1800" dirty="0" err="1">
                <a:latin typeface="Courier New" panose="02070309020205020404" pitchFamily="49" charset="0"/>
                <a:cs typeface="Courier New" panose="02070309020205020404" pitchFamily="49" charset="0"/>
              </a:rPr>
              <a:t>this.courseCode.compareTo</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other.courseCode</a:t>
            </a:r>
            <a:r>
              <a:rPr lang="en-US" sz="1800" dirty="0">
                <a:latin typeface="Courier New" panose="02070309020205020404" pitchFamily="49" charset="0"/>
                <a:cs typeface="Courier New" panose="02070309020205020404" pitchFamily="49" charset="0"/>
              </a:rPr>
              <a:t>);</a:t>
            </a:r>
          </a:p>
          <a:p>
            <a:r>
              <a:rPr lang="en-US" sz="1800" dirty="0">
                <a:latin typeface="Courier New" panose="02070309020205020404" pitchFamily="49" charset="0"/>
                <a:cs typeface="Courier New" panose="02070309020205020404" pitchFamily="49" charset="0"/>
              </a:rPr>
              <a:t>}</a:t>
            </a:r>
          </a:p>
        </p:txBody>
      </p:sp>
      <p:sp>
        <p:nvSpPr>
          <p:cNvPr id="7" name="Text Placeholder 2">
            <a:extLst>
              <a:ext uri="{FF2B5EF4-FFF2-40B4-BE49-F238E27FC236}">
                <a16:creationId xmlns:a16="http://schemas.microsoft.com/office/drawing/2014/main" id="{824BBB2F-0D56-84DC-767D-9DAB5836B43D}"/>
              </a:ext>
            </a:extLst>
          </p:cNvPr>
          <p:cNvSpPr txBox="1">
            <a:spLocks/>
          </p:cNvSpPr>
          <p:nvPr/>
        </p:nvSpPr>
        <p:spPr>
          <a:xfrm>
            <a:off x="838200" y="1362002"/>
            <a:ext cx="10515600" cy="1245734"/>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None/>
            </a:pPr>
            <a:r>
              <a:rPr lang="en-US" dirty="0"/>
              <a:t>We want to sort so that </a:t>
            </a:r>
            <a:r>
              <a:rPr lang="en-US" b="1" dirty="0"/>
              <a:t>higher</a:t>
            </a:r>
            <a:r>
              <a:rPr lang="en-US" dirty="0"/>
              <a:t> enrollment classes come </a:t>
            </a:r>
            <a:r>
              <a:rPr lang="en-US" b="1" dirty="0"/>
              <a:t>first</a:t>
            </a:r>
            <a:r>
              <a:rPr lang="en-US" dirty="0"/>
              <a:t>, and when enrollment is tied, we sort by the </a:t>
            </a:r>
            <a:r>
              <a:rPr lang="en-US" b="1" dirty="0"/>
              <a:t>course code</a:t>
            </a:r>
            <a:r>
              <a:rPr lang="en-US" dirty="0"/>
              <a:t> </a:t>
            </a:r>
            <a:r>
              <a:rPr lang="en-US" b="1" dirty="0"/>
              <a:t>alphabetically</a:t>
            </a:r>
          </a:p>
        </p:txBody>
      </p:sp>
    </p:spTree>
    <p:extLst>
      <p:ext uri="{BB962C8B-B14F-4D97-AF65-F5344CB8AC3E}">
        <p14:creationId xmlns:p14="http://schemas.microsoft.com/office/powerpoint/2010/main" val="3481551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47D3A-F6A9-918A-E78F-F760ED69E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562AC6-7BC2-626C-1B33-1F07D4158972}"/>
              </a:ext>
            </a:extLst>
          </p:cNvPr>
          <p:cNvSpPr>
            <a:spLocks noGrp="1"/>
          </p:cNvSpPr>
          <p:nvPr>
            <p:ph type="title"/>
          </p:nvPr>
        </p:nvSpPr>
        <p:spPr/>
        <p:txBody>
          <a:bodyPr/>
          <a:lstStyle/>
          <a:p>
            <a:r>
              <a:rPr lang="en-US" dirty="0"/>
              <a:t>Comparable</a:t>
            </a:r>
          </a:p>
        </p:txBody>
      </p:sp>
      <p:sp>
        <p:nvSpPr>
          <p:cNvPr id="4" name="TextBox 3">
            <a:extLst>
              <a:ext uri="{FF2B5EF4-FFF2-40B4-BE49-F238E27FC236}">
                <a16:creationId xmlns:a16="http://schemas.microsoft.com/office/drawing/2014/main" id="{ACEE7869-EE8C-7A3D-37E1-CA78BCBD0BF5}"/>
              </a:ext>
            </a:extLst>
          </p:cNvPr>
          <p:cNvSpPr txBox="1"/>
          <p:nvPr/>
        </p:nvSpPr>
        <p:spPr>
          <a:xfrm>
            <a:off x="838200" y="2607736"/>
            <a:ext cx="7766870" cy="1754326"/>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public int </a:t>
            </a:r>
            <a:r>
              <a:rPr lang="en-US" sz="1800" dirty="0" err="1">
                <a:latin typeface="Courier New" panose="02070309020205020404" pitchFamily="49" charset="0"/>
                <a:cs typeface="Courier New" panose="02070309020205020404" pitchFamily="49" charset="0"/>
              </a:rPr>
              <a:t>compareTo</a:t>
            </a:r>
            <a:r>
              <a:rPr lang="en-US" sz="1800" dirty="0">
                <a:latin typeface="Courier New" panose="02070309020205020404" pitchFamily="49" charset="0"/>
                <a:cs typeface="Courier New" panose="02070309020205020404" pitchFamily="49" charset="0"/>
              </a:rPr>
              <a:t>(Course other) {</a:t>
            </a:r>
          </a:p>
          <a:p>
            <a:r>
              <a:rPr lang="en-US" sz="1800" dirty="0">
                <a:latin typeface="Courier New" panose="02070309020205020404" pitchFamily="49" charset="0"/>
                <a:cs typeface="Courier New" panose="02070309020205020404" pitchFamily="49" charset="0"/>
              </a:rPr>
              <a:t>    </a:t>
            </a:r>
            <a:r>
              <a:rPr lang="en-US" sz="1800" dirty="0">
                <a:solidFill>
                  <a:schemeClr val="tx1"/>
                </a:solidFill>
                <a:latin typeface="Courier New" panose="02070309020205020404" pitchFamily="49" charset="0"/>
                <a:cs typeface="Courier New" panose="02070309020205020404" pitchFamily="49" charset="0"/>
              </a:rPr>
              <a:t>if (</a:t>
            </a:r>
            <a:r>
              <a:rPr lang="en-US" sz="1800" dirty="0" err="1">
                <a:solidFill>
                  <a:schemeClr val="tx1"/>
                </a:solidFill>
                <a:latin typeface="Courier New" panose="02070309020205020404" pitchFamily="49" charset="0"/>
                <a:cs typeface="Courier New" panose="02070309020205020404" pitchFamily="49" charset="0"/>
              </a:rPr>
              <a:t>this.enrollment</a:t>
            </a:r>
            <a:r>
              <a:rPr lang="en-US" sz="1800" dirty="0">
                <a:solidFill>
                  <a:schemeClr val="tx1"/>
                </a:solidFill>
                <a:latin typeface="Courier New" panose="02070309020205020404" pitchFamily="49" charset="0"/>
                <a:cs typeface="Courier New" panose="02070309020205020404" pitchFamily="49" charset="0"/>
              </a:rPr>
              <a:t> != </a:t>
            </a:r>
            <a:r>
              <a:rPr lang="en-US" sz="1800" dirty="0" err="1">
                <a:solidFill>
                  <a:schemeClr val="tx1"/>
                </a:solidFill>
                <a:latin typeface="Courier New" panose="02070309020205020404" pitchFamily="49" charset="0"/>
                <a:cs typeface="Courier New" panose="02070309020205020404" pitchFamily="49" charset="0"/>
              </a:rPr>
              <a:t>other.enrollment</a:t>
            </a:r>
            <a:r>
              <a:rPr lang="en-US" sz="1800" dirty="0">
                <a:solidFill>
                  <a:schemeClr val="tx1"/>
                </a:solidFill>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a:t>
            </a:r>
            <a:r>
              <a:rPr lang="en-US" sz="1800" b="1" dirty="0">
                <a:solidFill>
                  <a:srgbClr val="EE8A64"/>
                </a:solidFill>
                <a:latin typeface="Courier New" panose="02070309020205020404" pitchFamily="49" charset="0"/>
                <a:cs typeface="Courier New" panose="02070309020205020404" pitchFamily="49" charset="0"/>
              </a:rPr>
              <a:t>return </a:t>
            </a:r>
            <a:r>
              <a:rPr lang="en-US" sz="1800" b="1" dirty="0" err="1">
                <a:solidFill>
                  <a:srgbClr val="EE8A64"/>
                </a:solidFill>
                <a:latin typeface="Courier New" panose="02070309020205020404" pitchFamily="49" charset="0"/>
                <a:cs typeface="Courier New" panose="02070309020205020404" pitchFamily="49" charset="0"/>
              </a:rPr>
              <a:t>other.enrollment</a:t>
            </a:r>
            <a:r>
              <a:rPr lang="en-US" sz="1800" b="1" dirty="0">
                <a:solidFill>
                  <a:srgbClr val="EE8A64"/>
                </a:solidFill>
                <a:latin typeface="Courier New" panose="02070309020205020404" pitchFamily="49" charset="0"/>
                <a:cs typeface="Courier New" panose="02070309020205020404" pitchFamily="49" charset="0"/>
              </a:rPr>
              <a:t> - </a:t>
            </a:r>
            <a:r>
              <a:rPr lang="en-US" sz="1800" b="1" dirty="0" err="1">
                <a:solidFill>
                  <a:srgbClr val="EE8A64"/>
                </a:solidFill>
                <a:latin typeface="Courier New" panose="02070309020205020404" pitchFamily="49" charset="0"/>
                <a:cs typeface="Courier New" panose="02070309020205020404" pitchFamily="49" charset="0"/>
              </a:rPr>
              <a:t>this.enrollment</a:t>
            </a:r>
            <a:r>
              <a:rPr lang="en-US" sz="1800" b="1" dirty="0">
                <a:solidFill>
                  <a:srgbClr val="EE8A64"/>
                </a:solidFill>
                <a:latin typeface="Courier New" panose="02070309020205020404" pitchFamily="49" charset="0"/>
                <a:cs typeface="Courier New" panose="02070309020205020404" pitchFamily="49" charset="0"/>
              </a:rPr>
              <a:t>; </a:t>
            </a:r>
            <a:endParaRPr lang="en-US" sz="1800" dirty="0">
              <a:latin typeface="Courier New" panose="02070309020205020404" pitchFamily="49" charset="0"/>
              <a:cs typeface="Courier New" panose="02070309020205020404" pitchFamily="49" charset="0"/>
            </a:endParaRPr>
          </a:p>
          <a:p>
            <a:r>
              <a:rPr lang="en-US" sz="1800" dirty="0">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return </a:t>
            </a:r>
            <a:r>
              <a:rPr lang="en-US" sz="1800" dirty="0" err="1">
                <a:latin typeface="Courier New" panose="02070309020205020404" pitchFamily="49" charset="0"/>
                <a:cs typeface="Courier New" panose="02070309020205020404" pitchFamily="49" charset="0"/>
              </a:rPr>
              <a:t>this.courseCode.compareTo</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other.courseCode</a:t>
            </a:r>
            <a:r>
              <a:rPr lang="en-US" sz="1800" dirty="0">
                <a:latin typeface="Courier New" panose="02070309020205020404" pitchFamily="49" charset="0"/>
                <a:cs typeface="Courier New" panose="02070309020205020404" pitchFamily="49" charset="0"/>
              </a:rPr>
              <a:t>);</a:t>
            </a:r>
          </a:p>
          <a:p>
            <a:r>
              <a:rPr lang="en-US" sz="1800" dirty="0">
                <a:latin typeface="Courier New" panose="02070309020205020404" pitchFamily="49" charset="0"/>
                <a:cs typeface="Courier New" panose="02070309020205020404" pitchFamily="49" charset="0"/>
              </a:rPr>
              <a:t>}</a:t>
            </a:r>
          </a:p>
        </p:txBody>
      </p:sp>
      <p:sp>
        <p:nvSpPr>
          <p:cNvPr id="7" name="Text Placeholder 2">
            <a:extLst>
              <a:ext uri="{FF2B5EF4-FFF2-40B4-BE49-F238E27FC236}">
                <a16:creationId xmlns:a16="http://schemas.microsoft.com/office/drawing/2014/main" id="{FE1FA9E3-BDB3-5456-EF3C-E37351371FF4}"/>
              </a:ext>
            </a:extLst>
          </p:cNvPr>
          <p:cNvSpPr txBox="1">
            <a:spLocks/>
          </p:cNvSpPr>
          <p:nvPr/>
        </p:nvSpPr>
        <p:spPr>
          <a:xfrm>
            <a:off x="838200" y="1362002"/>
            <a:ext cx="10515600" cy="1245734"/>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None/>
            </a:pPr>
            <a:r>
              <a:rPr lang="en-US" dirty="0"/>
              <a:t>We want to sort so that </a:t>
            </a:r>
            <a:r>
              <a:rPr lang="en-US" b="1" dirty="0"/>
              <a:t>higher</a:t>
            </a:r>
            <a:r>
              <a:rPr lang="en-US" dirty="0"/>
              <a:t> enrollment classes come </a:t>
            </a:r>
            <a:r>
              <a:rPr lang="en-US" b="1" dirty="0"/>
              <a:t>first</a:t>
            </a:r>
            <a:r>
              <a:rPr lang="en-US" dirty="0"/>
              <a:t>, and when enrollment is tied, we sort by the </a:t>
            </a:r>
            <a:r>
              <a:rPr lang="en-US" b="1" dirty="0"/>
              <a:t>course code</a:t>
            </a:r>
            <a:r>
              <a:rPr lang="en-US" dirty="0"/>
              <a:t> </a:t>
            </a:r>
            <a:r>
              <a:rPr lang="en-US" b="1" dirty="0"/>
              <a:t>alphabetically</a:t>
            </a:r>
          </a:p>
        </p:txBody>
      </p:sp>
      <p:graphicFrame>
        <p:nvGraphicFramePr>
          <p:cNvPr id="5" name="Table 4">
            <a:extLst>
              <a:ext uri="{FF2B5EF4-FFF2-40B4-BE49-F238E27FC236}">
                <a16:creationId xmlns:a16="http://schemas.microsoft.com/office/drawing/2014/main" id="{C6BD5BE3-45F3-A567-2A49-501360B3D5F5}"/>
              </a:ext>
            </a:extLst>
          </p:cNvPr>
          <p:cNvGraphicFramePr>
            <a:graphicFrameLocks noGrp="1"/>
          </p:cNvGraphicFramePr>
          <p:nvPr>
            <p:extLst>
              <p:ext uri="{D42A27DB-BD31-4B8C-83A1-F6EECF244321}">
                <p14:modId xmlns:p14="http://schemas.microsoft.com/office/powerpoint/2010/main" val="2993920668"/>
              </p:ext>
            </p:extLst>
          </p:nvPr>
        </p:nvGraphicFramePr>
        <p:xfrm>
          <a:off x="838200" y="4495276"/>
          <a:ext cx="10700655" cy="1483360"/>
        </p:xfrm>
        <a:graphic>
          <a:graphicData uri="http://schemas.openxmlformats.org/drawingml/2006/table">
            <a:tbl>
              <a:tblPr>
                <a:tableStyleId>{5C22544A-7EE6-4342-B048-85BDC9FD1C3A}</a:tableStyleId>
              </a:tblPr>
              <a:tblGrid>
                <a:gridCol w="2140131">
                  <a:extLst>
                    <a:ext uri="{9D8B030D-6E8A-4147-A177-3AD203B41FA5}">
                      <a16:colId xmlns:a16="http://schemas.microsoft.com/office/drawing/2014/main" val="1264155879"/>
                    </a:ext>
                  </a:extLst>
                </a:gridCol>
                <a:gridCol w="2140131">
                  <a:extLst>
                    <a:ext uri="{9D8B030D-6E8A-4147-A177-3AD203B41FA5}">
                      <a16:colId xmlns:a16="http://schemas.microsoft.com/office/drawing/2014/main" val="1744006969"/>
                    </a:ext>
                  </a:extLst>
                </a:gridCol>
                <a:gridCol w="2140131">
                  <a:extLst>
                    <a:ext uri="{9D8B030D-6E8A-4147-A177-3AD203B41FA5}">
                      <a16:colId xmlns:a16="http://schemas.microsoft.com/office/drawing/2014/main" val="4017658031"/>
                    </a:ext>
                  </a:extLst>
                </a:gridCol>
                <a:gridCol w="2140131">
                  <a:extLst>
                    <a:ext uri="{9D8B030D-6E8A-4147-A177-3AD203B41FA5}">
                      <a16:colId xmlns:a16="http://schemas.microsoft.com/office/drawing/2014/main" val="908307912"/>
                    </a:ext>
                  </a:extLst>
                </a:gridCol>
                <a:gridCol w="2140131">
                  <a:extLst>
                    <a:ext uri="{9D8B030D-6E8A-4147-A177-3AD203B41FA5}">
                      <a16:colId xmlns:a16="http://schemas.microsoft.com/office/drawing/2014/main" val="3338953446"/>
                    </a:ext>
                  </a:extLst>
                </a:gridCol>
              </a:tblGrid>
              <a:tr h="370840">
                <a:tc>
                  <a:txBody>
                    <a:bodyPr/>
                    <a:lstStyle/>
                    <a:p>
                      <a:r>
                        <a:rPr lang="en-US" dirty="0" err="1">
                          <a:latin typeface="Courier New" panose="02070309020205020404" pitchFamily="49" charset="0"/>
                          <a:cs typeface="Courier New" panose="02070309020205020404" pitchFamily="49" charset="0"/>
                        </a:rPr>
                        <a:t>this.enrollment</a:t>
                      </a:r>
                      <a:endParaRPr lang="en-US" dirty="0">
                        <a:latin typeface="Courier New" panose="02070309020205020404" pitchFamily="49" charset="0"/>
                        <a:cs typeface="Courier New" panose="02070309020205020404" pitchFamily="49" charset="0"/>
                      </a:endParaRPr>
                    </a:p>
                  </a:txBody>
                  <a:tcPr/>
                </a:tc>
                <a:tc>
                  <a:txBody>
                    <a:bodyPr/>
                    <a:lstStyle/>
                    <a:p>
                      <a:r>
                        <a:rPr lang="en-US" dirty="0" err="1">
                          <a:latin typeface="Courier New" panose="02070309020205020404" pitchFamily="49" charset="0"/>
                          <a:cs typeface="Courier New" panose="02070309020205020404" pitchFamily="49" charset="0"/>
                        </a:rPr>
                        <a:t>other.enrollment</a:t>
                      </a:r>
                      <a:endParaRPr lang="en-US" dirty="0">
                        <a:latin typeface="Courier New" panose="02070309020205020404" pitchFamily="49" charset="0"/>
                        <a:cs typeface="Courier New" panose="02070309020205020404" pitchFamily="49" charset="0"/>
                      </a:endParaRPr>
                    </a:p>
                  </a:txBody>
                  <a:tcPr/>
                </a:tc>
                <a:tc>
                  <a:txBody>
                    <a:bodyPr/>
                    <a:lstStyle/>
                    <a:p>
                      <a:r>
                        <a:rPr lang="en-US" dirty="0">
                          <a:latin typeface="Courier New" panose="02070309020205020404" pitchFamily="49" charset="0"/>
                          <a:cs typeface="Courier New" panose="02070309020205020404" pitchFamily="49" charset="0"/>
                        </a:rPr>
                        <a:t>this-other</a:t>
                      </a:r>
                    </a:p>
                  </a:txBody>
                  <a:tcPr/>
                </a:tc>
                <a:tc>
                  <a:txBody>
                    <a:bodyPr/>
                    <a:lstStyle/>
                    <a:p>
                      <a:r>
                        <a:rPr lang="en-US" dirty="0">
                          <a:latin typeface="Courier New" panose="02070309020205020404" pitchFamily="49" charset="0"/>
                          <a:cs typeface="Courier New" panose="02070309020205020404" pitchFamily="49" charset="0"/>
                        </a:rPr>
                        <a:t>other-this</a:t>
                      </a:r>
                    </a:p>
                  </a:txBody>
                  <a:tcPr/>
                </a:tc>
                <a:tc>
                  <a:txBody>
                    <a:bodyPr/>
                    <a:lstStyle/>
                    <a:p>
                      <a:r>
                        <a:rPr lang="en-US" b="1" dirty="0"/>
                        <a:t>expected</a:t>
                      </a:r>
                    </a:p>
                  </a:txBody>
                  <a:tcPr/>
                </a:tc>
                <a:extLst>
                  <a:ext uri="{0D108BD9-81ED-4DB2-BD59-A6C34878D82A}">
                    <a16:rowId xmlns:a16="http://schemas.microsoft.com/office/drawing/2014/main" val="674416"/>
                  </a:ext>
                </a:extLst>
              </a:tr>
              <a:tr h="370840">
                <a:tc>
                  <a:txBody>
                    <a:bodyPr/>
                    <a:lstStyle/>
                    <a:p>
                      <a:r>
                        <a:rPr lang="en-US" dirty="0"/>
                        <a:t>550</a:t>
                      </a:r>
                    </a:p>
                  </a:txBody>
                  <a:tcPr/>
                </a:tc>
                <a:tc>
                  <a:txBody>
                    <a:bodyPr/>
                    <a:lstStyle/>
                    <a:p>
                      <a:r>
                        <a:rPr lang="en-US" dirty="0"/>
                        <a:t>300</a:t>
                      </a:r>
                    </a:p>
                  </a:txBody>
                  <a:tcPr/>
                </a:tc>
                <a:tc>
                  <a:txBody>
                    <a:bodyPr/>
                    <a:lstStyle/>
                    <a:p>
                      <a:r>
                        <a:rPr lang="en-US" dirty="0"/>
                        <a:t>250</a:t>
                      </a:r>
                    </a:p>
                  </a:txBody>
                  <a:tcPr/>
                </a:tc>
                <a:tc>
                  <a:txBody>
                    <a:bodyPr/>
                    <a:lstStyle/>
                    <a:p>
                      <a:r>
                        <a:rPr lang="en-US" dirty="0"/>
                        <a:t>-250</a:t>
                      </a:r>
                    </a:p>
                  </a:txBody>
                  <a:tcPr/>
                </a:tc>
                <a:tc>
                  <a:txBody>
                    <a:bodyPr/>
                    <a:lstStyle/>
                    <a:p>
                      <a:r>
                        <a:rPr lang="en-US" dirty="0"/>
                        <a:t>negative (sorted earlier)</a:t>
                      </a:r>
                    </a:p>
                  </a:txBody>
                  <a:tcPr/>
                </a:tc>
                <a:extLst>
                  <a:ext uri="{0D108BD9-81ED-4DB2-BD59-A6C34878D82A}">
                    <a16:rowId xmlns:a16="http://schemas.microsoft.com/office/drawing/2014/main" val="3576366572"/>
                  </a:ext>
                </a:extLst>
              </a:tr>
              <a:tr h="370840">
                <a:tc>
                  <a:txBody>
                    <a:bodyPr/>
                    <a:lstStyle/>
                    <a:p>
                      <a:r>
                        <a:rPr lang="en-US" dirty="0"/>
                        <a:t>120</a:t>
                      </a:r>
                    </a:p>
                  </a:txBody>
                  <a:tcPr/>
                </a:tc>
                <a:tc>
                  <a:txBody>
                    <a:bodyPr/>
                    <a:lstStyle/>
                    <a:p>
                      <a:r>
                        <a:rPr lang="en-US" dirty="0"/>
                        <a:t>500</a:t>
                      </a:r>
                    </a:p>
                  </a:txBody>
                  <a:tcPr/>
                </a:tc>
                <a:tc>
                  <a:txBody>
                    <a:bodyPr/>
                    <a:lstStyle/>
                    <a:p>
                      <a:r>
                        <a:rPr lang="en-US" dirty="0"/>
                        <a:t>-380</a:t>
                      </a:r>
                    </a:p>
                  </a:txBody>
                  <a:tcPr/>
                </a:tc>
                <a:tc>
                  <a:txBody>
                    <a:bodyPr/>
                    <a:lstStyle/>
                    <a:p>
                      <a:r>
                        <a:rPr lang="en-US" dirty="0"/>
                        <a:t>380</a:t>
                      </a:r>
                    </a:p>
                  </a:txBody>
                  <a:tcPr/>
                </a:tc>
                <a:tc>
                  <a:txBody>
                    <a:bodyPr/>
                    <a:lstStyle/>
                    <a:p>
                      <a:r>
                        <a:rPr lang="en-US" dirty="0"/>
                        <a:t>positive (sorted later)</a:t>
                      </a:r>
                    </a:p>
                  </a:txBody>
                  <a:tcPr/>
                </a:tc>
                <a:extLst>
                  <a:ext uri="{0D108BD9-81ED-4DB2-BD59-A6C34878D82A}">
                    <a16:rowId xmlns:a16="http://schemas.microsoft.com/office/drawing/2014/main" val="4272237891"/>
                  </a:ext>
                </a:extLst>
              </a:tr>
              <a:tr h="370840">
                <a:tc>
                  <a:txBody>
                    <a:bodyPr/>
                    <a:lstStyle/>
                    <a:p>
                      <a:r>
                        <a:rPr lang="en-US" dirty="0"/>
                        <a:t>65</a:t>
                      </a:r>
                    </a:p>
                  </a:txBody>
                  <a:tcPr/>
                </a:tc>
                <a:tc>
                  <a:txBody>
                    <a:bodyPr/>
                    <a:lstStyle/>
                    <a:p>
                      <a:r>
                        <a:rPr lang="en-US" dirty="0"/>
                        <a:t>65</a:t>
                      </a:r>
                    </a:p>
                  </a:txBody>
                  <a:tcPr/>
                </a:tc>
                <a:tc>
                  <a:txBody>
                    <a:bodyPr/>
                    <a:lstStyle/>
                    <a:p>
                      <a:r>
                        <a:rPr lang="en-US" dirty="0"/>
                        <a:t>0</a:t>
                      </a:r>
                    </a:p>
                  </a:txBody>
                  <a:tcPr/>
                </a:tc>
                <a:tc>
                  <a:txBody>
                    <a:bodyPr/>
                    <a:lstStyle/>
                    <a:p>
                      <a:r>
                        <a:rPr lang="en-US" dirty="0"/>
                        <a:t>0</a:t>
                      </a:r>
                    </a:p>
                  </a:txBody>
                  <a:tcPr/>
                </a:tc>
                <a:tc>
                  <a:txBody>
                    <a:bodyPr/>
                    <a:lstStyle/>
                    <a:p>
                      <a:r>
                        <a:rPr lang="en-US" dirty="0"/>
                        <a:t>equal</a:t>
                      </a:r>
                    </a:p>
                  </a:txBody>
                  <a:tcPr/>
                </a:tc>
                <a:extLst>
                  <a:ext uri="{0D108BD9-81ED-4DB2-BD59-A6C34878D82A}">
                    <a16:rowId xmlns:a16="http://schemas.microsoft.com/office/drawing/2014/main" val="2929912718"/>
                  </a:ext>
                </a:extLst>
              </a:tr>
            </a:tbl>
          </a:graphicData>
        </a:graphic>
      </p:graphicFrame>
    </p:spTree>
    <p:extLst>
      <p:ext uri="{BB962C8B-B14F-4D97-AF65-F5344CB8AC3E}">
        <p14:creationId xmlns:p14="http://schemas.microsoft.com/office/powerpoint/2010/main" val="169376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199" y="1219199"/>
            <a:ext cx="5908771"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 </a:t>
            </a:r>
            <a:r>
              <a:rPr lang="en-US" dirty="0"/>
              <a:t>Ziao Yin</a:t>
            </a:r>
          </a:p>
          <a:p>
            <a:pPr marL="228600" lvl="0" indent="-228600" algn="l" rtl="0">
              <a:lnSpc>
                <a:spcPct val="90000"/>
              </a:lnSpc>
              <a:spcBef>
                <a:spcPts val="0"/>
              </a:spcBef>
              <a:spcAft>
                <a:spcPts val="0"/>
              </a:spcAft>
              <a:buClr>
                <a:srgbClr val="000000"/>
              </a:buClr>
              <a:buSzPts val="2800"/>
              <a:buChar char="•"/>
            </a:pPr>
            <a:endParaRPr sz="2800" b="0" i="0" u="none" strike="noStrike" cap="none" dirty="0">
              <a:solidFill>
                <a:srgbClr val="000000"/>
              </a:solidFill>
              <a:latin typeface="Calibri"/>
              <a:ea typeface="Calibri"/>
              <a:cs typeface="Calibri"/>
              <a:sym typeface="Calibri"/>
            </a:endParaRPr>
          </a:p>
          <a:p>
            <a:pPr marL="228600" lvl="0" indent="-228600">
              <a:buSzPts val="2800"/>
            </a:pPr>
            <a:r>
              <a:rPr lang="en-US" sz="2800" b="0" i="0" u="none" strike="noStrike" cap="none" dirty="0">
                <a:solidFill>
                  <a:srgbClr val="000000"/>
                </a:solidFill>
                <a:latin typeface="Calibri"/>
                <a:ea typeface="Calibri"/>
                <a:cs typeface="Calibri"/>
                <a:sym typeface="Calibri"/>
              </a:rPr>
              <a:t>Teaching Assistants: </a:t>
            </a:r>
            <a:r>
              <a:rPr lang="en-US" u="sng" dirty="0">
                <a:solidFill>
                  <a:srgbClr val="0563C1"/>
                </a:solidFill>
                <a:hlinkClick r:id="rId3"/>
              </a:rPr>
              <a:t>5 Terrific TAs!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dirty="0"/>
          </a:p>
          <a:p>
            <a:pPr marL="0" lvl="1" indent="457200" algn="l" rtl="0">
              <a:lnSpc>
                <a:spcPct val="90000"/>
              </a:lnSpc>
              <a:spcBef>
                <a:spcPts val="5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pic>
        <p:nvPicPr>
          <p:cNvPr id="4" name="Picture 3" descr="A person sitting at a table&#10;&#10;AI-generated content may be incorrect.">
            <a:extLst>
              <a:ext uri="{FF2B5EF4-FFF2-40B4-BE49-F238E27FC236}">
                <a16:creationId xmlns:a16="http://schemas.microsoft.com/office/drawing/2014/main" id="{82D01D08-1B7F-3019-9FC5-81779DAEE5A5}"/>
              </a:ext>
            </a:extLst>
          </p:cNvPr>
          <p:cNvPicPr>
            <a:picLocks noChangeAspect="1"/>
          </p:cNvPicPr>
          <p:nvPr/>
        </p:nvPicPr>
        <p:blipFill>
          <a:blip r:embed="rId4"/>
          <a:srcRect t="17777" b="33756"/>
          <a:stretch>
            <a:fillRect/>
          </a:stretch>
        </p:blipFill>
        <p:spPr>
          <a:xfrm>
            <a:off x="8590024" y="456565"/>
            <a:ext cx="2154176" cy="2259421"/>
          </a:xfrm>
          <a:prstGeom prst="rect">
            <a:avLst/>
          </a:prstGeom>
        </p:spPr>
      </p:pic>
      <p:pic>
        <p:nvPicPr>
          <p:cNvPr id="6" name="Picture 5" descr="A person wearing sunglasses and lying in a hammock&#10;&#10;AI-generated content may be incorrect.">
            <a:extLst>
              <a:ext uri="{FF2B5EF4-FFF2-40B4-BE49-F238E27FC236}">
                <a16:creationId xmlns:a16="http://schemas.microsoft.com/office/drawing/2014/main" id="{45C38422-42F5-B63F-BFCE-EBFB07B28794}"/>
              </a:ext>
            </a:extLst>
          </p:cNvPr>
          <p:cNvPicPr>
            <a:picLocks noChangeAspect="1"/>
          </p:cNvPicPr>
          <p:nvPr/>
        </p:nvPicPr>
        <p:blipFill>
          <a:blip r:embed="rId5"/>
          <a:srcRect l="9312" r="14538"/>
          <a:stretch>
            <a:fillRect/>
          </a:stretch>
        </p:blipFill>
        <p:spPr>
          <a:xfrm rot="5400000">
            <a:off x="6549583" y="2931183"/>
            <a:ext cx="1828801" cy="1801177"/>
          </a:xfrm>
          <a:prstGeom prst="rect">
            <a:avLst/>
          </a:prstGeom>
        </p:spPr>
      </p:pic>
      <p:pic>
        <p:nvPicPr>
          <p:cNvPr id="8" name="Picture 7" descr="A person kneeling next to a dog on a small stool&#10;&#10;AI-generated content may be incorrect.">
            <a:extLst>
              <a:ext uri="{FF2B5EF4-FFF2-40B4-BE49-F238E27FC236}">
                <a16:creationId xmlns:a16="http://schemas.microsoft.com/office/drawing/2014/main" id="{C6ACD481-D7F6-D59C-03EB-7ABB83EC7634}"/>
              </a:ext>
            </a:extLst>
          </p:cNvPr>
          <p:cNvPicPr>
            <a:picLocks noChangeAspect="1"/>
          </p:cNvPicPr>
          <p:nvPr/>
        </p:nvPicPr>
        <p:blipFill>
          <a:blip r:embed="rId6"/>
          <a:stretch>
            <a:fillRect/>
          </a:stretch>
        </p:blipFill>
        <p:spPr>
          <a:xfrm>
            <a:off x="7452600" y="4825969"/>
            <a:ext cx="1823943" cy="1823943"/>
          </a:xfrm>
          <a:prstGeom prst="rect">
            <a:avLst/>
          </a:prstGeom>
        </p:spPr>
      </p:pic>
      <p:pic>
        <p:nvPicPr>
          <p:cNvPr id="10" name="Picture 9" descr="A person sitting on a chair&#10;&#10;AI-generated content may be incorrect.">
            <a:extLst>
              <a:ext uri="{FF2B5EF4-FFF2-40B4-BE49-F238E27FC236}">
                <a16:creationId xmlns:a16="http://schemas.microsoft.com/office/drawing/2014/main" id="{B498508A-B5C1-F670-F548-B0881FCAF421}"/>
              </a:ext>
            </a:extLst>
          </p:cNvPr>
          <p:cNvPicPr>
            <a:picLocks noChangeAspect="1"/>
          </p:cNvPicPr>
          <p:nvPr/>
        </p:nvPicPr>
        <p:blipFill>
          <a:blip r:embed="rId7"/>
          <a:stretch>
            <a:fillRect/>
          </a:stretch>
        </p:blipFill>
        <p:spPr>
          <a:xfrm>
            <a:off x="10267832" y="2915991"/>
            <a:ext cx="1828800" cy="1828800"/>
          </a:xfrm>
          <a:prstGeom prst="rect">
            <a:avLst/>
          </a:prstGeom>
        </p:spPr>
      </p:pic>
      <p:pic>
        <p:nvPicPr>
          <p:cNvPr id="12" name="Picture 11" descr="A person standing in front of a pink wall with cartoon characters&#10;&#10;AI-generated content may be incorrect.">
            <a:extLst>
              <a:ext uri="{FF2B5EF4-FFF2-40B4-BE49-F238E27FC236}">
                <a16:creationId xmlns:a16="http://schemas.microsoft.com/office/drawing/2014/main" id="{2D89B66C-FEFD-4B79-0016-37D9C7C7C269}"/>
              </a:ext>
            </a:extLst>
          </p:cNvPr>
          <p:cNvPicPr>
            <a:picLocks noChangeAspect="1"/>
          </p:cNvPicPr>
          <p:nvPr/>
        </p:nvPicPr>
        <p:blipFill>
          <a:blip r:embed="rId8"/>
          <a:stretch>
            <a:fillRect/>
          </a:stretch>
        </p:blipFill>
        <p:spPr>
          <a:xfrm>
            <a:off x="9364318" y="4825969"/>
            <a:ext cx="1828800" cy="1828800"/>
          </a:xfrm>
          <a:prstGeom prst="rect">
            <a:avLst/>
          </a:prstGeom>
        </p:spPr>
      </p:pic>
      <p:pic>
        <p:nvPicPr>
          <p:cNvPr id="14" name="Picture 13" descr="A person sitting in a chair&#10;&#10;AI-generated content may be incorrect.">
            <a:extLst>
              <a:ext uri="{FF2B5EF4-FFF2-40B4-BE49-F238E27FC236}">
                <a16:creationId xmlns:a16="http://schemas.microsoft.com/office/drawing/2014/main" id="{50687F05-532F-101B-9671-F784079DA6B0}"/>
              </a:ext>
            </a:extLst>
          </p:cNvPr>
          <p:cNvPicPr>
            <a:picLocks noChangeAspect="1"/>
          </p:cNvPicPr>
          <p:nvPr/>
        </p:nvPicPr>
        <p:blipFill>
          <a:blip r:embed="rId9"/>
          <a:stretch>
            <a:fillRect/>
          </a:stretch>
        </p:blipFill>
        <p:spPr>
          <a:xfrm>
            <a:off x="8401802" y="2915991"/>
            <a:ext cx="1828800" cy="1828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96944-6EAC-D1EB-57DD-6B0C7FE83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39B68-3D83-D987-A085-204C52AC6331}"/>
              </a:ext>
            </a:extLst>
          </p:cNvPr>
          <p:cNvSpPr>
            <a:spLocks noGrp="1"/>
          </p:cNvSpPr>
          <p:nvPr>
            <p:ph type="title"/>
          </p:nvPr>
        </p:nvSpPr>
        <p:spPr/>
        <p:txBody>
          <a:bodyPr/>
          <a:lstStyle/>
          <a:p>
            <a:r>
              <a:rPr lang="en-US" dirty="0"/>
              <a:t>Comparable</a:t>
            </a:r>
          </a:p>
        </p:txBody>
      </p:sp>
      <p:sp>
        <p:nvSpPr>
          <p:cNvPr id="4" name="TextBox 3">
            <a:extLst>
              <a:ext uri="{FF2B5EF4-FFF2-40B4-BE49-F238E27FC236}">
                <a16:creationId xmlns:a16="http://schemas.microsoft.com/office/drawing/2014/main" id="{F6169A4C-B4DA-20CF-9A86-BAA832ABC882}"/>
              </a:ext>
            </a:extLst>
          </p:cNvPr>
          <p:cNvSpPr txBox="1"/>
          <p:nvPr/>
        </p:nvSpPr>
        <p:spPr>
          <a:xfrm>
            <a:off x="838200" y="2607736"/>
            <a:ext cx="7766870" cy="1754326"/>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public int </a:t>
            </a:r>
            <a:r>
              <a:rPr lang="en-US" sz="1800" dirty="0" err="1">
                <a:latin typeface="Courier New" panose="02070309020205020404" pitchFamily="49" charset="0"/>
                <a:cs typeface="Courier New" panose="02070309020205020404" pitchFamily="49" charset="0"/>
              </a:rPr>
              <a:t>compareTo</a:t>
            </a:r>
            <a:r>
              <a:rPr lang="en-US" sz="1800" dirty="0">
                <a:latin typeface="Courier New" panose="02070309020205020404" pitchFamily="49" charset="0"/>
                <a:cs typeface="Courier New" panose="02070309020205020404" pitchFamily="49" charset="0"/>
              </a:rPr>
              <a:t>(Course other) {</a:t>
            </a:r>
          </a:p>
          <a:p>
            <a:r>
              <a:rPr lang="en-US" sz="1800" dirty="0">
                <a:latin typeface="Courier New" panose="02070309020205020404" pitchFamily="49" charset="0"/>
                <a:cs typeface="Courier New" panose="02070309020205020404" pitchFamily="49" charset="0"/>
              </a:rPr>
              <a:t>    </a:t>
            </a:r>
            <a:r>
              <a:rPr lang="en-US" sz="1800" dirty="0">
                <a:solidFill>
                  <a:schemeClr val="tx1"/>
                </a:solidFill>
                <a:latin typeface="Courier New" panose="02070309020205020404" pitchFamily="49" charset="0"/>
                <a:cs typeface="Courier New" panose="02070309020205020404" pitchFamily="49" charset="0"/>
              </a:rPr>
              <a:t>if (</a:t>
            </a:r>
            <a:r>
              <a:rPr lang="en-US" sz="1800" dirty="0" err="1">
                <a:solidFill>
                  <a:schemeClr val="tx1"/>
                </a:solidFill>
                <a:latin typeface="Courier New" panose="02070309020205020404" pitchFamily="49" charset="0"/>
                <a:cs typeface="Courier New" panose="02070309020205020404" pitchFamily="49" charset="0"/>
              </a:rPr>
              <a:t>this.enrollment</a:t>
            </a:r>
            <a:r>
              <a:rPr lang="en-US" sz="1800" dirty="0">
                <a:solidFill>
                  <a:schemeClr val="tx1"/>
                </a:solidFill>
                <a:latin typeface="Courier New" panose="02070309020205020404" pitchFamily="49" charset="0"/>
                <a:cs typeface="Courier New" panose="02070309020205020404" pitchFamily="49" charset="0"/>
              </a:rPr>
              <a:t> != </a:t>
            </a:r>
            <a:r>
              <a:rPr lang="en-US" sz="1800" dirty="0" err="1">
                <a:solidFill>
                  <a:schemeClr val="tx1"/>
                </a:solidFill>
                <a:latin typeface="Courier New" panose="02070309020205020404" pitchFamily="49" charset="0"/>
                <a:cs typeface="Courier New" panose="02070309020205020404" pitchFamily="49" charset="0"/>
              </a:rPr>
              <a:t>other.enrollment</a:t>
            </a:r>
            <a:r>
              <a:rPr lang="en-US" sz="1800" dirty="0">
                <a:solidFill>
                  <a:schemeClr val="tx1"/>
                </a:solidFill>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a:t>
            </a:r>
            <a:r>
              <a:rPr lang="en-US" sz="1800" b="1" dirty="0">
                <a:solidFill>
                  <a:srgbClr val="EE8A64"/>
                </a:solidFill>
                <a:latin typeface="Courier New" panose="02070309020205020404" pitchFamily="49" charset="0"/>
                <a:cs typeface="Courier New" panose="02070309020205020404" pitchFamily="49" charset="0"/>
              </a:rPr>
              <a:t>return </a:t>
            </a:r>
            <a:r>
              <a:rPr lang="en-US" sz="1800" b="1" dirty="0" err="1">
                <a:solidFill>
                  <a:srgbClr val="EE8A64"/>
                </a:solidFill>
                <a:latin typeface="Courier New" panose="02070309020205020404" pitchFamily="49" charset="0"/>
                <a:cs typeface="Courier New" panose="02070309020205020404" pitchFamily="49" charset="0"/>
              </a:rPr>
              <a:t>other.enrollment</a:t>
            </a:r>
            <a:r>
              <a:rPr lang="en-US" sz="1800" b="1" dirty="0">
                <a:solidFill>
                  <a:srgbClr val="EE8A64"/>
                </a:solidFill>
                <a:latin typeface="Courier New" panose="02070309020205020404" pitchFamily="49" charset="0"/>
                <a:cs typeface="Courier New" panose="02070309020205020404" pitchFamily="49" charset="0"/>
              </a:rPr>
              <a:t> - </a:t>
            </a:r>
            <a:r>
              <a:rPr lang="en-US" sz="1800" b="1" dirty="0" err="1">
                <a:solidFill>
                  <a:srgbClr val="EE8A64"/>
                </a:solidFill>
                <a:latin typeface="Courier New" panose="02070309020205020404" pitchFamily="49" charset="0"/>
                <a:cs typeface="Courier New" panose="02070309020205020404" pitchFamily="49" charset="0"/>
              </a:rPr>
              <a:t>this.enrollment</a:t>
            </a:r>
            <a:r>
              <a:rPr lang="en-US" sz="1800" b="1" dirty="0">
                <a:solidFill>
                  <a:srgbClr val="EE8A64"/>
                </a:solidFill>
                <a:latin typeface="Courier New" panose="02070309020205020404" pitchFamily="49" charset="0"/>
                <a:cs typeface="Courier New" panose="02070309020205020404" pitchFamily="49" charset="0"/>
              </a:rPr>
              <a:t>; </a:t>
            </a:r>
            <a:endParaRPr lang="en-US" sz="1800" dirty="0">
              <a:latin typeface="Courier New" panose="02070309020205020404" pitchFamily="49" charset="0"/>
              <a:cs typeface="Courier New" panose="02070309020205020404" pitchFamily="49" charset="0"/>
            </a:endParaRPr>
          </a:p>
          <a:p>
            <a:r>
              <a:rPr lang="en-US" sz="1800" dirty="0">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return </a:t>
            </a:r>
            <a:r>
              <a:rPr lang="en-US" sz="1800" dirty="0" err="1">
                <a:latin typeface="Courier New" panose="02070309020205020404" pitchFamily="49" charset="0"/>
                <a:cs typeface="Courier New" panose="02070309020205020404" pitchFamily="49" charset="0"/>
              </a:rPr>
              <a:t>this.courseCode.compareTo</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other.courseCode</a:t>
            </a:r>
            <a:r>
              <a:rPr lang="en-US" sz="1800" dirty="0">
                <a:latin typeface="Courier New" panose="02070309020205020404" pitchFamily="49" charset="0"/>
                <a:cs typeface="Courier New" panose="02070309020205020404" pitchFamily="49" charset="0"/>
              </a:rPr>
              <a:t>);</a:t>
            </a:r>
          </a:p>
          <a:p>
            <a:r>
              <a:rPr lang="en-US" sz="1800" dirty="0">
                <a:latin typeface="Courier New" panose="02070309020205020404" pitchFamily="49" charset="0"/>
                <a:cs typeface="Courier New" panose="02070309020205020404" pitchFamily="49" charset="0"/>
              </a:rPr>
              <a:t>}</a:t>
            </a:r>
          </a:p>
        </p:txBody>
      </p:sp>
      <p:sp>
        <p:nvSpPr>
          <p:cNvPr id="7" name="Text Placeholder 2">
            <a:extLst>
              <a:ext uri="{FF2B5EF4-FFF2-40B4-BE49-F238E27FC236}">
                <a16:creationId xmlns:a16="http://schemas.microsoft.com/office/drawing/2014/main" id="{B109D412-F2C9-CDFA-A3AF-593C5769C736}"/>
              </a:ext>
            </a:extLst>
          </p:cNvPr>
          <p:cNvSpPr txBox="1">
            <a:spLocks/>
          </p:cNvSpPr>
          <p:nvPr/>
        </p:nvSpPr>
        <p:spPr>
          <a:xfrm>
            <a:off x="838200" y="1362002"/>
            <a:ext cx="10515600" cy="1245734"/>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None/>
            </a:pPr>
            <a:r>
              <a:rPr lang="en-US" dirty="0"/>
              <a:t>We want to sort so that </a:t>
            </a:r>
            <a:r>
              <a:rPr lang="en-US" b="1" dirty="0"/>
              <a:t>higher</a:t>
            </a:r>
            <a:r>
              <a:rPr lang="en-US" dirty="0"/>
              <a:t> enrollment classes come </a:t>
            </a:r>
            <a:r>
              <a:rPr lang="en-US" b="1" dirty="0"/>
              <a:t>first</a:t>
            </a:r>
            <a:r>
              <a:rPr lang="en-US" dirty="0"/>
              <a:t>, and when enrollment is tied, we sort by the </a:t>
            </a:r>
            <a:r>
              <a:rPr lang="en-US" b="1" dirty="0"/>
              <a:t>course code</a:t>
            </a:r>
            <a:r>
              <a:rPr lang="en-US" dirty="0"/>
              <a:t> </a:t>
            </a:r>
            <a:r>
              <a:rPr lang="en-US" b="1" dirty="0"/>
              <a:t>alphabetically</a:t>
            </a:r>
          </a:p>
        </p:txBody>
      </p:sp>
      <p:graphicFrame>
        <p:nvGraphicFramePr>
          <p:cNvPr id="5" name="Table 4">
            <a:extLst>
              <a:ext uri="{FF2B5EF4-FFF2-40B4-BE49-F238E27FC236}">
                <a16:creationId xmlns:a16="http://schemas.microsoft.com/office/drawing/2014/main" id="{405B463A-A6BD-A4FE-3C37-1B94E8A441C2}"/>
              </a:ext>
            </a:extLst>
          </p:cNvPr>
          <p:cNvGraphicFramePr>
            <a:graphicFrameLocks noGrp="1"/>
          </p:cNvGraphicFramePr>
          <p:nvPr>
            <p:extLst>
              <p:ext uri="{D42A27DB-BD31-4B8C-83A1-F6EECF244321}">
                <p14:modId xmlns:p14="http://schemas.microsoft.com/office/powerpoint/2010/main" val="1208793402"/>
              </p:ext>
            </p:extLst>
          </p:nvPr>
        </p:nvGraphicFramePr>
        <p:xfrm>
          <a:off x="838200" y="4495276"/>
          <a:ext cx="10700655" cy="1483360"/>
        </p:xfrm>
        <a:graphic>
          <a:graphicData uri="http://schemas.openxmlformats.org/drawingml/2006/table">
            <a:tbl>
              <a:tblPr>
                <a:tableStyleId>{5C22544A-7EE6-4342-B048-85BDC9FD1C3A}</a:tableStyleId>
              </a:tblPr>
              <a:tblGrid>
                <a:gridCol w="2140131">
                  <a:extLst>
                    <a:ext uri="{9D8B030D-6E8A-4147-A177-3AD203B41FA5}">
                      <a16:colId xmlns:a16="http://schemas.microsoft.com/office/drawing/2014/main" val="1264155879"/>
                    </a:ext>
                  </a:extLst>
                </a:gridCol>
                <a:gridCol w="2140131">
                  <a:extLst>
                    <a:ext uri="{9D8B030D-6E8A-4147-A177-3AD203B41FA5}">
                      <a16:colId xmlns:a16="http://schemas.microsoft.com/office/drawing/2014/main" val="1744006969"/>
                    </a:ext>
                  </a:extLst>
                </a:gridCol>
                <a:gridCol w="2140131">
                  <a:extLst>
                    <a:ext uri="{9D8B030D-6E8A-4147-A177-3AD203B41FA5}">
                      <a16:colId xmlns:a16="http://schemas.microsoft.com/office/drawing/2014/main" val="4017658031"/>
                    </a:ext>
                  </a:extLst>
                </a:gridCol>
                <a:gridCol w="2140131">
                  <a:extLst>
                    <a:ext uri="{9D8B030D-6E8A-4147-A177-3AD203B41FA5}">
                      <a16:colId xmlns:a16="http://schemas.microsoft.com/office/drawing/2014/main" val="908307912"/>
                    </a:ext>
                  </a:extLst>
                </a:gridCol>
                <a:gridCol w="2140131">
                  <a:extLst>
                    <a:ext uri="{9D8B030D-6E8A-4147-A177-3AD203B41FA5}">
                      <a16:colId xmlns:a16="http://schemas.microsoft.com/office/drawing/2014/main" val="3338953446"/>
                    </a:ext>
                  </a:extLst>
                </a:gridCol>
              </a:tblGrid>
              <a:tr h="370840">
                <a:tc>
                  <a:txBody>
                    <a:bodyPr/>
                    <a:lstStyle/>
                    <a:p>
                      <a:r>
                        <a:rPr lang="en-US" dirty="0" err="1">
                          <a:latin typeface="Courier New" panose="02070309020205020404" pitchFamily="49" charset="0"/>
                          <a:cs typeface="Courier New" panose="02070309020205020404" pitchFamily="49" charset="0"/>
                        </a:rPr>
                        <a:t>this.enrollment</a:t>
                      </a:r>
                      <a:endParaRPr lang="en-US" dirty="0">
                        <a:latin typeface="Courier New" panose="02070309020205020404" pitchFamily="49" charset="0"/>
                        <a:cs typeface="Courier New" panose="02070309020205020404" pitchFamily="49" charset="0"/>
                      </a:endParaRPr>
                    </a:p>
                  </a:txBody>
                  <a:tcPr/>
                </a:tc>
                <a:tc>
                  <a:txBody>
                    <a:bodyPr/>
                    <a:lstStyle/>
                    <a:p>
                      <a:r>
                        <a:rPr lang="en-US" dirty="0" err="1">
                          <a:latin typeface="Courier New" panose="02070309020205020404" pitchFamily="49" charset="0"/>
                          <a:cs typeface="Courier New" panose="02070309020205020404" pitchFamily="49" charset="0"/>
                        </a:rPr>
                        <a:t>other.enrollment</a:t>
                      </a:r>
                      <a:endParaRPr lang="en-US" dirty="0">
                        <a:latin typeface="Courier New" panose="02070309020205020404" pitchFamily="49" charset="0"/>
                        <a:cs typeface="Courier New" panose="02070309020205020404" pitchFamily="49" charset="0"/>
                      </a:endParaRPr>
                    </a:p>
                  </a:txBody>
                  <a:tcPr/>
                </a:tc>
                <a:tc>
                  <a:txBody>
                    <a:bodyPr/>
                    <a:lstStyle/>
                    <a:p>
                      <a:r>
                        <a:rPr lang="en-US" dirty="0">
                          <a:latin typeface="Courier New" panose="02070309020205020404" pitchFamily="49" charset="0"/>
                          <a:cs typeface="Courier New" panose="02070309020205020404" pitchFamily="49" charset="0"/>
                        </a:rPr>
                        <a:t>this-other</a:t>
                      </a:r>
                    </a:p>
                  </a:txBody>
                  <a:tcPr/>
                </a:tc>
                <a:tc>
                  <a:txBody>
                    <a:bodyPr/>
                    <a:lstStyle/>
                    <a:p>
                      <a:r>
                        <a:rPr lang="en-US" b="1" dirty="0">
                          <a:solidFill>
                            <a:srgbClr val="00B050"/>
                          </a:solidFill>
                          <a:latin typeface="Courier New" panose="02070309020205020404" pitchFamily="49" charset="0"/>
                          <a:cs typeface="Courier New" panose="02070309020205020404" pitchFamily="49" charset="0"/>
                        </a:rPr>
                        <a:t>other-this</a:t>
                      </a:r>
                    </a:p>
                  </a:txBody>
                  <a:tcPr/>
                </a:tc>
                <a:tc>
                  <a:txBody>
                    <a:bodyPr/>
                    <a:lstStyle/>
                    <a:p>
                      <a:r>
                        <a:rPr lang="en-US" dirty="0"/>
                        <a:t>expected</a:t>
                      </a:r>
                    </a:p>
                  </a:txBody>
                  <a:tcPr/>
                </a:tc>
                <a:extLst>
                  <a:ext uri="{0D108BD9-81ED-4DB2-BD59-A6C34878D82A}">
                    <a16:rowId xmlns:a16="http://schemas.microsoft.com/office/drawing/2014/main" val="674416"/>
                  </a:ext>
                </a:extLst>
              </a:tr>
              <a:tr h="370840">
                <a:tc>
                  <a:txBody>
                    <a:bodyPr/>
                    <a:lstStyle/>
                    <a:p>
                      <a:r>
                        <a:rPr lang="en-US" dirty="0"/>
                        <a:t>550</a:t>
                      </a:r>
                    </a:p>
                  </a:txBody>
                  <a:tcPr/>
                </a:tc>
                <a:tc>
                  <a:txBody>
                    <a:bodyPr/>
                    <a:lstStyle/>
                    <a:p>
                      <a:r>
                        <a:rPr lang="en-US" dirty="0"/>
                        <a:t>300</a:t>
                      </a:r>
                    </a:p>
                  </a:txBody>
                  <a:tcPr/>
                </a:tc>
                <a:tc>
                  <a:txBody>
                    <a:bodyPr/>
                    <a:lstStyle/>
                    <a:p>
                      <a:r>
                        <a:rPr lang="en-US" dirty="0"/>
                        <a:t>250</a:t>
                      </a:r>
                    </a:p>
                  </a:txBody>
                  <a:tcPr/>
                </a:tc>
                <a:tc>
                  <a:txBody>
                    <a:bodyPr/>
                    <a:lstStyle/>
                    <a:p>
                      <a:r>
                        <a:rPr lang="en-US" b="1" dirty="0">
                          <a:solidFill>
                            <a:srgbClr val="00B050"/>
                          </a:solidFill>
                        </a:rPr>
                        <a:t>-250</a:t>
                      </a:r>
                    </a:p>
                  </a:txBody>
                  <a:tcPr/>
                </a:tc>
                <a:tc>
                  <a:txBody>
                    <a:bodyPr/>
                    <a:lstStyle/>
                    <a:p>
                      <a:r>
                        <a:rPr lang="en-US" dirty="0"/>
                        <a:t>negative (sorted earlier)</a:t>
                      </a:r>
                    </a:p>
                  </a:txBody>
                  <a:tcPr/>
                </a:tc>
                <a:extLst>
                  <a:ext uri="{0D108BD9-81ED-4DB2-BD59-A6C34878D82A}">
                    <a16:rowId xmlns:a16="http://schemas.microsoft.com/office/drawing/2014/main" val="3576366572"/>
                  </a:ext>
                </a:extLst>
              </a:tr>
              <a:tr h="370840">
                <a:tc>
                  <a:txBody>
                    <a:bodyPr/>
                    <a:lstStyle/>
                    <a:p>
                      <a:r>
                        <a:rPr lang="en-US" dirty="0"/>
                        <a:t>120</a:t>
                      </a:r>
                    </a:p>
                  </a:txBody>
                  <a:tcPr/>
                </a:tc>
                <a:tc>
                  <a:txBody>
                    <a:bodyPr/>
                    <a:lstStyle/>
                    <a:p>
                      <a:r>
                        <a:rPr lang="en-US" dirty="0"/>
                        <a:t>500</a:t>
                      </a:r>
                    </a:p>
                  </a:txBody>
                  <a:tcPr/>
                </a:tc>
                <a:tc>
                  <a:txBody>
                    <a:bodyPr/>
                    <a:lstStyle/>
                    <a:p>
                      <a:r>
                        <a:rPr lang="en-US" dirty="0"/>
                        <a:t>-380</a:t>
                      </a:r>
                    </a:p>
                  </a:txBody>
                  <a:tcPr/>
                </a:tc>
                <a:tc>
                  <a:txBody>
                    <a:bodyPr/>
                    <a:lstStyle/>
                    <a:p>
                      <a:r>
                        <a:rPr lang="en-US" b="1" dirty="0">
                          <a:solidFill>
                            <a:srgbClr val="00B050"/>
                          </a:solidFill>
                        </a:rPr>
                        <a:t>380</a:t>
                      </a:r>
                    </a:p>
                  </a:txBody>
                  <a:tcPr/>
                </a:tc>
                <a:tc>
                  <a:txBody>
                    <a:bodyPr/>
                    <a:lstStyle/>
                    <a:p>
                      <a:r>
                        <a:rPr lang="en-US" dirty="0"/>
                        <a:t>positive (sorted later)</a:t>
                      </a:r>
                    </a:p>
                  </a:txBody>
                  <a:tcPr/>
                </a:tc>
                <a:extLst>
                  <a:ext uri="{0D108BD9-81ED-4DB2-BD59-A6C34878D82A}">
                    <a16:rowId xmlns:a16="http://schemas.microsoft.com/office/drawing/2014/main" val="4272237891"/>
                  </a:ext>
                </a:extLst>
              </a:tr>
              <a:tr h="370840">
                <a:tc>
                  <a:txBody>
                    <a:bodyPr/>
                    <a:lstStyle/>
                    <a:p>
                      <a:r>
                        <a:rPr lang="en-US" dirty="0"/>
                        <a:t>65</a:t>
                      </a:r>
                    </a:p>
                  </a:txBody>
                  <a:tcPr/>
                </a:tc>
                <a:tc>
                  <a:txBody>
                    <a:bodyPr/>
                    <a:lstStyle/>
                    <a:p>
                      <a:r>
                        <a:rPr lang="en-US" dirty="0"/>
                        <a:t>65</a:t>
                      </a:r>
                    </a:p>
                  </a:txBody>
                  <a:tcPr/>
                </a:tc>
                <a:tc>
                  <a:txBody>
                    <a:bodyPr/>
                    <a:lstStyle/>
                    <a:p>
                      <a:r>
                        <a:rPr lang="en-US" dirty="0"/>
                        <a:t>0</a:t>
                      </a:r>
                    </a:p>
                  </a:txBody>
                  <a:tcPr/>
                </a:tc>
                <a:tc>
                  <a:txBody>
                    <a:bodyPr/>
                    <a:lstStyle/>
                    <a:p>
                      <a:r>
                        <a:rPr lang="en-US" b="1" dirty="0">
                          <a:solidFill>
                            <a:srgbClr val="00B050"/>
                          </a:solidFill>
                        </a:rPr>
                        <a:t>0</a:t>
                      </a:r>
                    </a:p>
                  </a:txBody>
                  <a:tcPr/>
                </a:tc>
                <a:tc>
                  <a:txBody>
                    <a:bodyPr/>
                    <a:lstStyle/>
                    <a:p>
                      <a:r>
                        <a:rPr lang="en-US" dirty="0"/>
                        <a:t>equal</a:t>
                      </a:r>
                    </a:p>
                  </a:txBody>
                  <a:tcPr/>
                </a:tc>
                <a:extLst>
                  <a:ext uri="{0D108BD9-81ED-4DB2-BD59-A6C34878D82A}">
                    <a16:rowId xmlns:a16="http://schemas.microsoft.com/office/drawing/2014/main" val="2929912718"/>
                  </a:ext>
                </a:extLst>
              </a:tr>
            </a:tbl>
          </a:graphicData>
        </a:graphic>
      </p:graphicFrame>
    </p:spTree>
    <p:extLst>
      <p:ext uri="{BB962C8B-B14F-4D97-AF65-F5344CB8AC3E}">
        <p14:creationId xmlns:p14="http://schemas.microsoft.com/office/powerpoint/2010/main" val="2476196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4C61E-29C3-53DB-FC07-D1B6CE54E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36448-6613-94A9-3E10-FC28713B205C}"/>
              </a:ext>
            </a:extLst>
          </p:cNvPr>
          <p:cNvSpPr>
            <a:spLocks noGrp="1"/>
          </p:cNvSpPr>
          <p:nvPr>
            <p:ph type="title"/>
          </p:nvPr>
        </p:nvSpPr>
        <p:spPr/>
        <p:txBody>
          <a:bodyPr/>
          <a:lstStyle/>
          <a:p>
            <a:r>
              <a:rPr lang="en-US" dirty="0"/>
              <a:t>Comparable</a:t>
            </a:r>
          </a:p>
        </p:txBody>
      </p:sp>
      <p:sp>
        <p:nvSpPr>
          <p:cNvPr id="3" name="Text Placeholder 2">
            <a:extLst>
              <a:ext uri="{FF2B5EF4-FFF2-40B4-BE49-F238E27FC236}">
                <a16:creationId xmlns:a16="http://schemas.microsoft.com/office/drawing/2014/main" id="{247D1C47-76CF-6E3C-CD3C-DF02AAB99331}"/>
              </a:ext>
            </a:extLst>
          </p:cNvPr>
          <p:cNvSpPr>
            <a:spLocks noGrp="1"/>
          </p:cNvSpPr>
          <p:nvPr>
            <p:ph type="body" idx="1"/>
          </p:nvPr>
        </p:nvSpPr>
        <p:spPr>
          <a:xfrm>
            <a:off x="838200" y="4781863"/>
            <a:ext cx="10515600" cy="1245734"/>
          </a:xfrm>
        </p:spPr>
        <p:txBody>
          <a:bodyPr>
            <a:normAutofit/>
          </a:bodyPr>
          <a:lstStyle/>
          <a:p>
            <a:pPr marL="114300" indent="0">
              <a:buNone/>
            </a:pPr>
            <a:r>
              <a:rPr lang="en-US" sz="2400" dirty="0"/>
              <a:t>Since we are wanting to compare </a:t>
            </a:r>
            <a:r>
              <a:rPr lang="en-US" sz="2400" dirty="0">
                <a:latin typeface="Courier New" panose="02070309020205020404" pitchFamily="49" charset="0"/>
                <a:cs typeface="Courier New" panose="02070309020205020404" pitchFamily="49" charset="0"/>
              </a:rPr>
              <a:t>String</a:t>
            </a:r>
            <a:r>
              <a:rPr lang="en-US" sz="2400" dirty="0"/>
              <a:t>s, we can utilize </a:t>
            </a:r>
            <a:r>
              <a:rPr lang="en-US" sz="2400" dirty="0">
                <a:latin typeface="Courier New" panose="02070309020205020404" pitchFamily="49" charset="0"/>
                <a:cs typeface="Courier New" panose="02070309020205020404" pitchFamily="49" charset="0"/>
              </a:rPr>
              <a:t>String</a:t>
            </a:r>
            <a:r>
              <a:rPr lang="en-US" sz="2400" dirty="0"/>
              <a:t>’s built in </a:t>
            </a:r>
            <a:r>
              <a:rPr lang="en-US" sz="2400" dirty="0" err="1">
                <a:latin typeface="Courier New" panose="02070309020205020404" pitchFamily="49" charset="0"/>
                <a:cs typeface="Courier New" panose="02070309020205020404" pitchFamily="49" charset="0"/>
              </a:rPr>
              <a:t>compareTo</a:t>
            </a:r>
            <a:r>
              <a:rPr lang="en-US" sz="2400" dirty="0">
                <a:latin typeface="Courier New" panose="02070309020205020404" pitchFamily="49" charset="0"/>
                <a:cs typeface="Courier New" panose="02070309020205020404" pitchFamily="49" charset="0"/>
              </a:rPr>
              <a:t>()</a:t>
            </a:r>
            <a:r>
              <a:rPr lang="en-US" sz="2400" dirty="0"/>
              <a:t>! (compares alphabetically)</a:t>
            </a:r>
            <a:endParaRPr lang="en-US" sz="2400" dirty="0">
              <a:latin typeface="Courier New" panose="02070309020205020404" pitchFamily="49" charset="0"/>
              <a:cs typeface="Courier New" panose="02070309020205020404" pitchFamily="49" charset="0"/>
            </a:endParaRPr>
          </a:p>
        </p:txBody>
      </p:sp>
      <p:sp>
        <p:nvSpPr>
          <p:cNvPr id="4" name="TextBox 3">
            <a:extLst>
              <a:ext uri="{FF2B5EF4-FFF2-40B4-BE49-F238E27FC236}">
                <a16:creationId xmlns:a16="http://schemas.microsoft.com/office/drawing/2014/main" id="{0AB42AFB-3789-C74D-4F92-7053D3039A64}"/>
              </a:ext>
            </a:extLst>
          </p:cNvPr>
          <p:cNvSpPr txBox="1"/>
          <p:nvPr/>
        </p:nvSpPr>
        <p:spPr>
          <a:xfrm>
            <a:off x="838200" y="2607736"/>
            <a:ext cx="10248318" cy="1754326"/>
          </a:xfrm>
          <a:prstGeom prst="rect">
            <a:avLst/>
          </a:prstGeom>
          <a:noFill/>
        </p:spPr>
        <p:txBody>
          <a:bodyPr wrap="none" rtlCol="0">
            <a:spAutoFit/>
          </a:bodyPr>
          <a:lstStyle/>
          <a:p>
            <a:r>
              <a:rPr lang="en-US" sz="1800" dirty="0">
                <a:latin typeface="Courier New" panose="02070309020205020404" pitchFamily="49" charset="0"/>
                <a:cs typeface="Courier New" panose="02070309020205020404" pitchFamily="49" charset="0"/>
              </a:rPr>
              <a:t>public int </a:t>
            </a:r>
            <a:r>
              <a:rPr lang="en-US" sz="1800" dirty="0" err="1">
                <a:latin typeface="Courier New" panose="02070309020205020404" pitchFamily="49" charset="0"/>
                <a:cs typeface="Courier New" panose="02070309020205020404" pitchFamily="49" charset="0"/>
              </a:rPr>
              <a:t>compareTo</a:t>
            </a:r>
            <a:r>
              <a:rPr lang="en-US" sz="1800" dirty="0">
                <a:latin typeface="Courier New" panose="02070309020205020404" pitchFamily="49" charset="0"/>
                <a:cs typeface="Courier New" panose="02070309020205020404" pitchFamily="49" charset="0"/>
              </a:rPr>
              <a:t>(Course other) {</a:t>
            </a:r>
          </a:p>
          <a:p>
            <a:r>
              <a:rPr lang="en-US" sz="1800" dirty="0">
                <a:latin typeface="Courier New" panose="02070309020205020404" pitchFamily="49" charset="0"/>
                <a:cs typeface="Courier New" panose="02070309020205020404" pitchFamily="49" charset="0"/>
              </a:rPr>
              <a:t>    </a:t>
            </a:r>
            <a:r>
              <a:rPr lang="en-US" sz="1800" dirty="0">
                <a:solidFill>
                  <a:schemeClr val="tx1"/>
                </a:solidFill>
                <a:latin typeface="Courier New" panose="02070309020205020404" pitchFamily="49" charset="0"/>
                <a:cs typeface="Courier New" panose="02070309020205020404" pitchFamily="49" charset="0"/>
              </a:rPr>
              <a:t>if (</a:t>
            </a:r>
            <a:r>
              <a:rPr lang="en-US" sz="1800" dirty="0" err="1">
                <a:solidFill>
                  <a:schemeClr val="tx1"/>
                </a:solidFill>
                <a:latin typeface="Courier New" panose="02070309020205020404" pitchFamily="49" charset="0"/>
                <a:cs typeface="Courier New" panose="02070309020205020404" pitchFamily="49" charset="0"/>
              </a:rPr>
              <a:t>this.enrollment</a:t>
            </a:r>
            <a:r>
              <a:rPr lang="en-US" sz="1800" dirty="0">
                <a:solidFill>
                  <a:schemeClr val="tx1"/>
                </a:solidFill>
                <a:latin typeface="Courier New" panose="02070309020205020404" pitchFamily="49" charset="0"/>
                <a:cs typeface="Courier New" panose="02070309020205020404" pitchFamily="49" charset="0"/>
              </a:rPr>
              <a:t> != </a:t>
            </a:r>
            <a:r>
              <a:rPr lang="en-US" sz="1800" dirty="0" err="1">
                <a:solidFill>
                  <a:schemeClr val="tx1"/>
                </a:solidFill>
                <a:latin typeface="Courier New" panose="02070309020205020404" pitchFamily="49" charset="0"/>
                <a:cs typeface="Courier New" panose="02070309020205020404" pitchFamily="49" charset="0"/>
              </a:rPr>
              <a:t>other.enrollment</a:t>
            </a:r>
            <a:r>
              <a:rPr lang="en-US" sz="1800" dirty="0">
                <a:solidFill>
                  <a:schemeClr val="tx1"/>
                </a:solidFill>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a:t>
            </a:r>
            <a:r>
              <a:rPr lang="en-US" sz="1800" dirty="0">
                <a:solidFill>
                  <a:schemeClr val="tx1"/>
                </a:solidFill>
                <a:latin typeface="Courier New" panose="02070309020205020404" pitchFamily="49" charset="0"/>
                <a:cs typeface="Courier New" panose="02070309020205020404" pitchFamily="49" charset="0"/>
              </a:rPr>
              <a:t>return </a:t>
            </a:r>
            <a:r>
              <a:rPr lang="en-US" sz="1800" dirty="0" err="1">
                <a:solidFill>
                  <a:schemeClr val="tx1"/>
                </a:solidFill>
                <a:latin typeface="Courier New" panose="02070309020205020404" pitchFamily="49" charset="0"/>
                <a:cs typeface="Courier New" panose="02070309020205020404" pitchFamily="49" charset="0"/>
              </a:rPr>
              <a:t>other.enrollment</a:t>
            </a:r>
            <a:r>
              <a:rPr lang="en-US" sz="1800" dirty="0">
                <a:solidFill>
                  <a:schemeClr val="tx1"/>
                </a:solidFill>
                <a:latin typeface="Courier New" panose="02070309020205020404" pitchFamily="49" charset="0"/>
                <a:cs typeface="Courier New" panose="02070309020205020404" pitchFamily="49" charset="0"/>
              </a:rPr>
              <a:t> - </a:t>
            </a:r>
            <a:r>
              <a:rPr lang="en-US" sz="1800" dirty="0" err="1">
                <a:solidFill>
                  <a:schemeClr val="tx1"/>
                </a:solidFill>
                <a:latin typeface="Courier New" panose="02070309020205020404" pitchFamily="49" charset="0"/>
                <a:cs typeface="Courier New" panose="02070309020205020404" pitchFamily="49" charset="0"/>
              </a:rPr>
              <a:t>this.enrollment</a:t>
            </a:r>
            <a:r>
              <a:rPr lang="en-US" sz="1800" dirty="0">
                <a:solidFill>
                  <a:schemeClr val="tx1"/>
                </a:solidFill>
                <a:latin typeface="Courier New" panose="02070309020205020404" pitchFamily="49" charset="0"/>
                <a:cs typeface="Courier New" panose="02070309020205020404" pitchFamily="49" charset="0"/>
              </a:rPr>
              <a:t>; </a:t>
            </a:r>
            <a:r>
              <a:rPr lang="en-US" sz="1800" dirty="0">
                <a:latin typeface="Courier New" panose="02070309020205020404" pitchFamily="49" charset="0"/>
                <a:cs typeface="Courier New" panose="02070309020205020404" pitchFamily="49" charset="0"/>
              </a:rPr>
              <a:t>// More students first</a:t>
            </a:r>
          </a:p>
          <a:p>
            <a:r>
              <a:rPr lang="en-US" sz="1800" dirty="0">
                <a:latin typeface="Courier New" panose="02070309020205020404" pitchFamily="49" charset="0"/>
                <a:cs typeface="Courier New" panose="02070309020205020404" pitchFamily="49" charset="0"/>
              </a:rPr>
              <a:t>    }</a:t>
            </a:r>
          </a:p>
          <a:p>
            <a:r>
              <a:rPr lang="en-US" sz="1800" dirty="0">
                <a:latin typeface="Courier New" panose="02070309020205020404" pitchFamily="49" charset="0"/>
                <a:cs typeface="Courier New" panose="02070309020205020404" pitchFamily="49" charset="0"/>
              </a:rPr>
              <a:t>    </a:t>
            </a:r>
            <a:r>
              <a:rPr lang="en-US" sz="1800" b="1" dirty="0">
                <a:solidFill>
                  <a:srgbClr val="EE8A64"/>
                </a:solidFill>
                <a:latin typeface="Courier New" panose="02070309020205020404" pitchFamily="49" charset="0"/>
                <a:cs typeface="Courier New" panose="02070309020205020404" pitchFamily="49" charset="0"/>
              </a:rPr>
              <a:t>return </a:t>
            </a:r>
            <a:r>
              <a:rPr lang="en-US" sz="1800" b="1" dirty="0" err="1">
                <a:solidFill>
                  <a:srgbClr val="EE8A64"/>
                </a:solidFill>
                <a:latin typeface="Courier New" panose="02070309020205020404" pitchFamily="49" charset="0"/>
                <a:cs typeface="Courier New" panose="02070309020205020404" pitchFamily="49" charset="0"/>
              </a:rPr>
              <a:t>this.courseCode.compareTo</a:t>
            </a:r>
            <a:r>
              <a:rPr lang="en-US" sz="1800" b="1" dirty="0">
                <a:solidFill>
                  <a:srgbClr val="EE8A64"/>
                </a:solidFill>
                <a:latin typeface="Courier New" panose="02070309020205020404" pitchFamily="49" charset="0"/>
                <a:cs typeface="Courier New" panose="02070309020205020404" pitchFamily="49" charset="0"/>
              </a:rPr>
              <a:t>(</a:t>
            </a:r>
            <a:r>
              <a:rPr lang="en-US" sz="1800" b="1" dirty="0" err="1">
                <a:solidFill>
                  <a:srgbClr val="EE8A64"/>
                </a:solidFill>
                <a:latin typeface="Courier New" panose="02070309020205020404" pitchFamily="49" charset="0"/>
                <a:cs typeface="Courier New" panose="02070309020205020404" pitchFamily="49" charset="0"/>
              </a:rPr>
              <a:t>other.courseCode</a:t>
            </a:r>
            <a:r>
              <a:rPr lang="en-US" sz="1800" b="1" dirty="0">
                <a:solidFill>
                  <a:srgbClr val="EE8A64"/>
                </a:solidFill>
                <a:latin typeface="Courier New" panose="02070309020205020404" pitchFamily="49" charset="0"/>
                <a:cs typeface="Courier New" panose="02070309020205020404" pitchFamily="49" charset="0"/>
              </a:rPr>
              <a:t>);</a:t>
            </a:r>
          </a:p>
          <a:p>
            <a:r>
              <a:rPr lang="en-US" sz="1800" dirty="0">
                <a:latin typeface="Courier New" panose="02070309020205020404" pitchFamily="49" charset="0"/>
                <a:cs typeface="Courier New" panose="02070309020205020404" pitchFamily="49" charset="0"/>
              </a:rPr>
              <a:t>}</a:t>
            </a:r>
          </a:p>
        </p:txBody>
      </p:sp>
      <p:sp>
        <p:nvSpPr>
          <p:cNvPr id="7" name="Text Placeholder 2">
            <a:extLst>
              <a:ext uri="{FF2B5EF4-FFF2-40B4-BE49-F238E27FC236}">
                <a16:creationId xmlns:a16="http://schemas.microsoft.com/office/drawing/2014/main" id="{80923813-A288-1374-C577-57FAB34DD1BC}"/>
              </a:ext>
            </a:extLst>
          </p:cNvPr>
          <p:cNvSpPr txBox="1">
            <a:spLocks/>
          </p:cNvSpPr>
          <p:nvPr/>
        </p:nvSpPr>
        <p:spPr>
          <a:xfrm>
            <a:off x="838200" y="1362002"/>
            <a:ext cx="10515600" cy="1245734"/>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None/>
            </a:pPr>
            <a:r>
              <a:rPr lang="en-US" dirty="0"/>
              <a:t>We want to sort so that </a:t>
            </a:r>
            <a:r>
              <a:rPr lang="en-US" b="1" dirty="0"/>
              <a:t>higher</a:t>
            </a:r>
            <a:r>
              <a:rPr lang="en-US" dirty="0"/>
              <a:t> enrollment classes come </a:t>
            </a:r>
            <a:r>
              <a:rPr lang="en-US" b="1" dirty="0"/>
              <a:t>first</a:t>
            </a:r>
            <a:r>
              <a:rPr lang="en-US" dirty="0"/>
              <a:t>, and when enrollment is tied, we sort by the </a:t>
            </a:r>
            <a:r>
              <a:rPr lang="en-US" b="1" dirty="0"/>
              <a:t>course code</a:t>
            </a:r>
            <a:r>
              <a:rPr lang="en-US" dirty="0"/>
              <a:t> </a:t>
            </a:r>
            <a:r>
              <a:rPr lang="en-US" b="1" dirty="0"/>
              <a:t>alphabetically</a:t>
            </a:r>
          </a:p>
        </p:txBody>
      </p:sp>
    </p:spTree>
    <p:extLst>
      <p:ext uri="{BB962C8B-B14F-4D97-AF65-F5344CB8AC3E}">
        <p14:creationId xmlns:p14="http://schemas.microsoft.com/office/powerpoint/2010/main" val="3948494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C0C9-441F-4C38-9C94-839976AF013A}"/>
              </a:ext>
            </a:extLst>
          </p:cNvPr>
          <p:cNvSpPr>
            <a:spLocks noGrp="1"/>
          </p:cNvSpPr>
          <p:nvPr>
            <p:ph type="title"/>
          </p:nvPr>
        </p:nvSpPr>
        <p:spPr/>
        <p:txBody>
          <a:bodyPr/>
          <a:lstStyle/>
          <a:p>
            <a:r>
              <a:rPr lang="en-US" dirty="0"/>
              <a:t>Coming up…</a:t>
            </a:r>
          </a:p>
        </p:txBody>
      </p:sp>
      <p:sp>
        <p:nvSpPr>
          <p:cNvPr id="3" name="Text Placeholder 2">
            <a:extLst>
              <a:ext uri="{FF2B5EF4-FFF2-40B4-BE49-F238E27FC236}">
                <a16:creationId xmlns:a16="http://schemas.microsoft.com/office/drawing/2014/main" id="{FD7CF905-9EA8-466D-9E03-CFB690D69BF0}"/>
              </a:ext>
            </a:extLst>
          </p:cNvPr>
          <p:cNvSpPr>
            <a:spLocks noGrp="1"/>
          </p:cNvSpPr>
          <p:nvPr>
            <p:ph type="body" idx="1"/>
          </p:nvPr>
        </p:nvSpPr>
        <p:spPr/>
        <p:txBody>
          <a:bodyPr>
            <a:normAutofit/>
          </a:bodyPr>
          <a:lstStyle/>
          <a:p>
            <a:r>
              <a:rPr lang="en-US" dirty="0"/>
              <a:t>🧑‍🏫 Go to your first quiz section and meet your TAs tomorrow! </a:t>
            </a:r>
          </a:p>
          <a:p>
            <a:pPr lvl="1"/>
            <a:r>
              <a:rPr lang="en-US" sz="2400" dirty="0"/>
              <a:t>Make sure to double check </a:t>
            </a:r>
            <a:r>
              <a:rPr lang="en-US" sz="2400" dirty="0" err="1">
                <a:hlinkClick r:id="rId2"/>
              </a:rPr>
              <a:t>MyUW</a:t>
            </a:r>
            <a:r>
              <a:rPr lang="en-US" sz="2400" dirty="0"/>
              <a:t> for the location. </a:t>
            </a:r>
          </a:p>
          <a:p>
            <a:r>
              <a:rPr lang="en-US" dirty="0"/>
              <a:t>💻 Complete Pre-Class Work 1 before class on Friday! </a:t>
            </a:r>
          </a:p>
          <a:p>
            <a:pPr lvl="1"/>
            <a:r>
              <a:rPr lang="en-US" sz="2400" dirty="0"/>
              <a:t>It will be posted and linked from the course calendar later today. </a:t>
            </a:r>
          </a:p>
          <a:p>
            <a:r>
              <a:rPr lang="en-US" dirty="0"/>
              <a:t>❓ Complete the </a:t>
            </a:r>
            <a:r>
              <a:rPr lang="en-US" dirty="0">
                <a:hlinkClick r:id="rId3"/>
              </a:rPr>
              <a:t>Introductory Survey</a:t>
            </a:r>
            <a:endParaRPr lang="en-US" dirty="0"/>
          </a:p>
          <a:p>
            <a:pPr lvl="1"/>
            <a:r>
              <a:rPr lang="en-US" sz="2400" dirty="0"/>
              <a:t>This helps us gather data about the students taking our classes and their backgrounds, to inform future offerings. </a:t>
            </a:r>
          </a:p>
          <a:p>
            <a:endParaRPr lang="en-US" dirty="0"/>
          </a:p>
        </p:txBody>
      </p:sp>
    </p:spTree>
    <p:extLst>
      <p:ext uri="{BB962C8B-B14F-4D97-AF65-F5344CB8AC3E}">
        <p14:creationId xmlns:p14="http://schemas.microsoft.com/office/powerpoint/2010/main" val="3979328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452391"/>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endParaRPr dirty="0"/>
          </a:p>
        </p:txBody>
      </p:sp>
      <p:sp>
        <p:nvSpPr>
          <p:cNvPr id="133" name="Google Shape;133;p5"/>
          <p:cNvSpPr txBox="1"/>
          <p:nvPr/>
        </p:nvSpPr>
        <p:spPr>
          <a:xfrm>
            <a:off x="620959" y="1983670"/>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Data types (int, String, </a:t>
            </a:r>
            <a:r>
              <a:rPr lang="en-US" sz="2000" b="0" i="0" u="none" strike="noStrike" cap="none" dirty="0" err="1">
                <a:solidFill>
                  <a:srgbClr val="000000"/>
                </a:solidFill>
                <a:latin typeface="Calibri"/>
                <a:ea typeface="Calibri"/>
                <a:cs typeface="Calibri"/>
                <a:sym typeface="Calibri"/>
              </a:rPr>
              <a:t>boolean</a:t>
            </a:r>
            <a:r>
              <a:rPr lang="en-US" sz="2000" b="0" i="0" u="none" strike="noStrike" cap="none" dirty="0">
                <a:solidFill>
                  <a:srgbClr val="000000"/>
                </a:solidFill>
                <a:latin typeface="Calibri"/>
                <a:ea typeface="Calibri"/>
                <a:cs typeface="Calibri"/>
                <a:sym typeface="Calibri"/>
              </a:rPr>
              <a:t>)</a:t>
            </a:r>
            <a:endParaRPr sz="2000"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Methods / Functions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Parameters</a:t>
            </a:r>
            <a:r>
              <a:rPr lang="en-US" dirty="0">
                <a:ea typeface="Calibri"/>
              </a:rPr>
              <a:t>, </a:t>
            </a:r>
            <a:r>
              <a:rPr lang="en-US" b="0" i="0" u="none" strike="noStrike" cap="none" dirty="0">
                <a:solidFill>
                  <a:srgbClr val="000000"/>
                </a:solidFill>
                <a:latin typeface="Calibri"/>
                <a:ea typeface="Calibri"/>
                <a:cs typeface="Calibri"/>
                <a:sym typeface="Calibri"/>
              </a:rPr>
              <a:t>Returns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Control structures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Loops</a:t>
            </a:r>
            <a:r>
              <a:rPr lang="en-US" dirty="0">
                <a:ea typeface="Calibri"/>
              </a:rPr>
              <a:t>, </a:t>
            </a:r>
            <a:r>
              <a:rPr lang="en-US" b="0" i="0" u="none" strike="noStrike" cap="none" dirty="0">
                <a:solidFill>
                  <a:srgbClr val="000000"/>
                </a:solidFill>
                <a:latin typeface="Calibri"/>
                <a:ea typeface="Calibri"/>
                <a:cs typeface="Calibri"/>
                <a:sym typeface="Calibri"/>
              </a:rPr>
              <a:t>Conditionals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Arrays &amp; 2</a:t>
            </a:r>
            <a:r>
              <a:rPr lang="en-US" sz="2000" dirty="0">
                <a:latin typeface="Calibri"/>
                <a:ea typeface="Calibri"/>
                <a:cs typeface="Calibri"/>
                <a:sym typeface="Calibri"/>
              </a:rPr>
              <a:t>D</a:t>
            </a:r>
            <a:r>
              <a:rPr lang="en-US" sz="2000" b="0" i="0" u="none" strike="noStrike" cap="none" dirty="0">
                <a:solidFill>
                  <a:srgbClr val="000000"/>
                </a:solidFill>
                <a:latin typeface="Calibri"/>
                <a:ea typeface="Calibri"/>
                <a:cs typeface="Calibri"/>
                <a:sym typeface="Calibri"/>
              </a:rPr>
              <a:t> </a:t>
            </a:r>
            <a:r>
              <a:rPr lang="en-US" sz="2000" dirty="0">
                <a:latin typeface="Calibri"/>
                <a:ea typeface="Calibri"/>
                <a:cs typeface="Calibri"/>
                <a:sym typeface="Calibri"/>
              </a:rPr>
              <a:t>arrays</a:t>
            </a:r>
          </a:p>
          <a:p>
            <a:pPr marL="637794" marR="0" lvl="1" indent="-212597" algn="l" rtl="0">
              <a:lnSpc>
                <a:spcPct val="81000"/>
              </a:lnSpc>
              <a:spcBef>
                <a:spcPts val="400"/>
              </a:spcBef>
              <a:spcAft>
                <a:spcPts val="0"/>
              </a:spcAft>
              <a:buClr>
                <a:srgbClr val="000000"/>
              </a:buClr>
              <a:buSzPts val="2045"/>
              <a:buFont typeface="Helvetica Neue"/>
              <a:buChar char="-"/>
            </a:pPr>
            <a:r>
              <a:rPr lang="en-US" sz="2000" b="1" i="0" u="none" strike="noStrike" cap="none" dirty="0">
                <a:solidFill>
                  <a:srgbClr val="000000"/>
                </a:solidFill>
                <a:latin typeface="Calibri"/>
                <a:ea typeface="Calibri"/>
                <a:cs typeface="Calibri"/>
                <a:sym typeface="Calibri"/>
              </a:rPr>
              <a:t>Computational Thinking</a:t>
            </a:r>
            <a:br>
              <a:rPr lang="en-US" sz="2000" b="1" i="0" u="none" strike="noStrike" cap="none" dirty="0">
                <a:solidFill>
                  <a:srgbClr val="000000"/>
                </a:solidFill>
                <a:latin typeface="Calibri"/>
                <a:ea typeface="Calibri"/>
                <a:cs typeface="Calibri"/>
                <a:sym typeface="Calibri"/>
              </a:rPr>
            </a:br>
            <a:r>
              <a:rPr lang="en-US" b="0" i="0" u="none" strike="noStrike" cap="none" dirty="0">
                <a:solidFill>
                  <a:srgbClr val="000000"/>
                </a:solidFill>
                <a:latin typeface="Calibri"/>
                <a:ea typeface="Calibri"/>
                <a:cs typeface="Calibri"/>
                <a:sym typeface="Calibri"/>
              </a:rPr>
              <a:t>(language agnostic)</a:t>
            </a:r>
            <a:endParaRPr lang="en-US" dirty="0"/>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01249" y="1983670"/>
            <a:ext cx="5306400" cy="184456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Functional Decomposition</a:t>
            </a:r>
            <a:endParaRPr sz="20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000" dirty="0">
                <a:latin typeface="Calibri"/>
                <a:ea typeface="Calibri"/>
                <a:cs typeface="Calibri"/>
                <a:sym typeface="Calibri"/>
              </a:rPr>
              <a:t>File I/O</a:t>
            </a:r>
            <a:endParaRPr sz="20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Using data structures</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List</a:t>
            </a:r>
            <a:r>
              <a:rPr lang="en-US" dirty="0">
                <a:ea typeface="Calibri"/>
              </a:rPr>
              <a:t>, </a:t>
            </a:r>
            <a:r>
              <a:rPr lang="en-US" b="0" i="0" u="none" strike="noStrike" cap="none" dirty="0">
                <a:solidFill>
                  <a:srgbClr val="000000"/>
                </a:solidFill>
                <a:latin typeface="Calibri"/>
                <a:ea typeface="Calibri"/>
                <a:cs typeface="Calibri"/>
                <a:sym typeface="Calibri"/>
              </a:rPr>
              <a:t>Stacks / Queues</a:t>
            </a:r>
            <a:r>
              <a:rPr lang="en-US" dirty="0">
                <a:ea typeface="Calibri"/>
              </a:rPr>
              <a:t>, </a:t>
            </a:r>
            <a:r>
              <a:rPr lang="en-US" b="0" i="0" u="none" strike="noStrike" cap="none" dirty="0">
                <a:solidFill>
                  <a:srgbClr val="000000"/>
                </a:solidFill>
                <a:latin typeface="Calibri"/>
                <a:ea typeface="Calibri"/>
                <a:cs typeface="Calibri"/>
                <a:sym typeface="Calibri"/>
              </a:rPr>
              <a:t>Sets</a:t>
            </a:r>
            <a:r>
              <a:rPr lang="en-US" dirty="0">
                <a:ea typeface="Calibri"/>
              </a:rPr>
              <a:t>, </a:t>
            </a:r>
            <a:r>
              <a:rPr lang="en-US"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Interfaces </a:t>
            </a:r>
            <a:endParaRPr dirty="0"/>
          </a:p>
        </p:txBody>
      </p:sp>
      <p:sp>
        <p:nvSpPr>
          <p:cNvPr id="7" name="Google Shape;134;p5">
            <a:extLst>
              <a:ext uri="{FF2B5EF4-FFF2-40B4-BE49-F238E27FC236}">
                <a16:creationId xmlns:a16="http://schemas.microsoft.com/office/drawing/2014/main" id="{FE8C47B3-D3D5-4FE4-AD7B-80DDFC5CC965}"/>
              </a:ext>
            </a:extLst>
          </p:cNvPr>
          <p:cNvSpPr txBox="1"/>
          <p:nvPr/>
        </p:nvSpPr>
        <p:spPr>
          <a:xfrm>
            <a:off x="3442950" y="4331427"/>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123 – Computer Programming III</a:t>
            </a:r>
            <a:endParaRPr dirty="0"/>
          </a:p>
        </p:txBody>
      </p:sp>
      <p:sp>
        <p:nvSpPr>
          <p:cNvPr id="10" name="Google Shape;135;p5">
            <a:extLst>
              <a:ext uri="{FF2B5EF4-FFF2-40B4-BE49-F238E27FC236}">
                <a16:creationId xmlns:a16="http://schemas.microsoft.com/office/drawing/2014/main" id="{515F7EB4-8AA6-44AC-8618-928D44D2FA6B}"/>
              </a:ext>
            </a:extLst>
          </p:cNvPr>
          <p:cNvSpPr txBox="1"/>
          <p:nvPr/>
        </p:nvSpPr>
        <p:spPr>
          <a:xfrm>
            <a:off x="3160654" y="4783827"/>
            <a:ext cx="5532958" cy="197280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Advanced 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dirty="0">
                <a:latin typeface="Calibri"/>
                <a:cs typeface="Calibri"/>
                <a:sym typeface="Calibri"/>
              </a:rPr>
              <a:t>Comparable, Inheritance/Polymorphism, Abstract Classes</a:t>
            </a:r>
            <a:endParaRPr dirty="0"/>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Implementing data structures</a:t>
            </a:r>
            <a:endParaRPr lang="en-US" sz="2000" dirty="0"/>
          </a:p>
          <a:p>
            <a:pPr marL="1143000" lvl="2" indent="-228600">
              <a:lnSpc>
                <a:spcPct val="90000"/>
              </a:lnSpc>
              <a:spcBef>
                <a:spcPts val="500"/>
              </a:spcBef>
              <a:buSzPts val="2000"/>
              <a:buFont typeface="Helvetica Neue"/>
              <a:buChar char="-"/>
            </a:pPr>
            <a:r>
              <a:rPr lang="en-US" dirty="0" err="1">
                <a:latin typeface="Calibri"/>
                <a:ea typeface="Calibri"/>
                <a:cs typeface="Calibri"/>
                <a:sym typeface="Calibri"/>
              </a:rPr>
              <a:t>ArrayLists</a:t>
            </a:r>
            <a:r>
              <a:rPr lang="en-US" dirty="0">
                <a:latin typeface="Calibri"/>
                <a:ea typeface="Calibri"/>
                <a:cs typeface="Calibri"/>
                <a:sym typeface="Calibri"/>
              </a:rPr>
              <a:t>, </a:t>
            </a:r>
            <a:r>
              <a:rPr lang="en-US" dirty="0" err="1">
                <a:latin typeface="Calibri"/>
                <a:ea typeface="Calibri"/>
                <a:cs typeface="Calibri"/>
                <a:sym typeface="Calibri"/>
              </a:rPr>
              <a:t>LinkedLists</a:t>
            </a:r>
            <a:r>
              <a:rPr lang="en-US" dirty="0">
                <a:latin typeface="Calibri"/>
                <a:ea typeface="Calibri"/>
                <a:cs typeface="Calibri"/>
                <a:sym typeface="Calibri"/>
              </a:rPr>
              <a:t>, Trees</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Recursion</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Critical analysis of design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123?</a:t>
            </a:r>
            <a:endParaRPr dirty="0"/>
          </a:p>
        </p:txBody>
      </p:sp>
      <p:sp>
        <p:nvSpPr>
          <p:cNvPr id="147" name="Google Shape;147;p7"/>
          <p:cNvSpPr txBox="1">
            <a:spLocks noGrp="1"/>
          </p:cNvSpPr>
          <p:nvPr>
            <p:ph type="body" idx="1"/>
          </p:nvPr>
        </p:nvSpPr>
        <p:spPr>
          <a:xfrm>
            <a:off x="838200" y="1371600"/>
            <a:ext cx="9248775" cy="4805363"/>
          </a:xfrm>
          <a:prstGeom prst="rect">
            <a:avLst/>
          </a:prstGeom>
          <a:noFill/>
          <a:ln>
            <a:noFill/>
          </a:ln>
        </p:spPr>
        <p:txBody>
          <a:bodyPr spcFirstLastPara="1" wrap="square" lIns="45700" tIns="45700" rIns="45700" bIns="45700" anchor="t" anchorCtr="0">
            <a:normAutofit/>
          </a:bodyPr>
          <a:lstStyle/>
          <a:p>
            <a:pPr marL="514350" indent="-514350">
              <a:spcBef>
                <a:spcPts val="0"/>
              </a:spcBef>
              <a:buSzPts val="2800"/>
              <a:buFont typeface="+mj-lt"/>
              <a:buAutoNum type="arabicPeriod"/>
            </a:pPr>
            <a:r>
              <a:rPr lang="en-US" dirty="0"/>
              <a:t>To solve more complex problems by leveraging more complex programming structures / patterns</a:t>
            </a:r>
          </a:p>
          <a:p>
            <a:pPr marL="514350" indent="-514350">
              <a:spcBef>
                <a:spcPts val="0"/>
              </a:spcBef>
              <a:buSzPts val="2800"/>
              <a:buFont typeface="+mj-lt"/>
              <a:buAutoNum type="arabicPeriod"/>
            </a:pPr>
            <a:endParaRPr lang="en-US" dirty="0"/>
          </a:p>
          <a:p>
            <a:pPr marL="514350" indent="-514350">
              <a:spcBef>
                <a:spcPts val="0"/>
              </a:spcBef>
              <a:buSzPts val="2800"/>
              <a:buFont typeface="+mj-lt"/>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r>
              <a:rPr lang="en-US" dirty="0"/>
              <a:t>To better rationalize specific design decisions</a:t>
            </a:r>
          </a:p>
          <a:p>
            <a:pPr marL="800100" lvl="1">
              <a:spcBef>
                <a:spcPts val="0"/>
              </a:spcBef>
              <a:buSzPts val="2800"/>
            </a:pPr>
            <a:r>
              <a:rPr lang="en-US" sz="2000" dirty="0"/>
              <a:t>How to “best” structure programs</a:t>
            </a:r>
          </a:p>
          <a:p>
            <a:pPr marL="800100" lvl="1">
              <a:spcBef>
                <a:spcPts val="0"/>
              </a:spcBef>
              <a:buSzPts val="2800"/>
            </a:pPr>
            <a:r>
              <a:rPr lang="en-US" sz="2000" dirty="0"/>
              <a:t>Which data structures are “most” appropriate to use</a:t>
            </a: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r>
              <a:rPr lang="en-US" dirty="0"/>
              <a:t>To understand and critically analyze intersections between Computer Science and society</a:t>
            </a:r>
          </a:p>
          <a:p>
            <a:pPr marL="800100" lvl="1">
              <a:spcBef>
                <a:spcPts val="0"/>
              </a:spcBef>
              <a:buSzPts val="2800"/>
            </a:pPr>
            <a:r>
              <a:rPr lang="en-US" sz="2000" dirty="0"/>
              <a:t>Search engines, algorithmic art, machine learning, etc.</a:t>
            </a:r>
          </a:p>
          <a:p>
            <a:pPr marL="800100" lvl="1">
              <a:spcBef>
                <a:spcPts val="0"/>
              </a:spcBef>
              <a:buSzPts val="2800"/>
            </a:pPr>
            <a:r>
              <a:rPr lang="en-US" sz="2000" dirty="0"/>
              <a:t>Developing informed opinions on current issues</a:t>
            </a:r>
            <a:endParaRPr lang="en-US" sz="24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dirty="0"/>
          </a:p>
        </p:txBody>
      </p:sp>
      <p:sp>
        <p:nvSpPr>
          <p:cNvPr id="3" name="Right Brace 2">
            <a:extLst>
              <a:ext uri="{FF2B5EF4-FFF2-40B4-BE49-F238E27FC236}">
                <a16:creationId xmlns:a16="http://schemas.microsoft.com/office/drawing/2014/main" id="{6A8AD491-4B21-457E-AD7E-D270102A5920}"/>
              </a:ext>
            </a:extLst>
          </p:cNvPr>
          <p:cNvSpPr/>
          <p:nvPr/>
        </p:nvSpPr>
        <p:spPr>
          <a:xfrm>
            <a:off x="10072687" y="1371600"/>
            <a:ext cx="392907" cy="25503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DBFC2A86-1405-4062-A74C-E0F584EAD3FC}"/>
              </a:ext>
            </a:extLst>
          </p:cNvPr>
          <p:cNvSpPr/>
          <p:nvPr/>
        </p:nvSpPr>
        <p:spPr>
          <a:xfrm>
            <a:off x="10072687" y="4575572"/>
            <a:ext cx="392907" cy="15109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2A5E5A6-6315-454D-95E1-DD1F2EA1B924}"/>
              </a:ext>
            </a:extLst>
          </p:cNvPr>
          <p:cNvSpPr txBox="1"/>
          <p:nvPr/>
        </p:nvSpPr>
        <p:spPr>
          <a:xfrm>
            <a:off x="10544176" y="2323593"/>
            <a:ext cx="1600199" cy="646331"/>
          </a:xfrm>
          <a:prstGeom prst="rect">
            <a:avLst/>
          </a:prstGeom>
          <a:noFill/>
        </p:spPr>
        <p:txBody>
          <a:bodyPr wrap="square" rtlCol="0">
            <a:spAutoFit/>
          </a:bodyPr>
          <a:lstStyle/>
          <a:p>
            <a:pPr algn="ctr"/>
            <a:r>
              <a:rPr lang="en-US" sz="1800" b="1" dirty="0"/>
              <a:t>Be a better programmer</a:t>
            </a:r>
          </a:p>
        </p:txBody>
      </p:sp>
      <p:sp>
        <p:nvSpPr>
          <p:cNvPr id="17" name="TextBox 16">
            <a:extLst>
              <a:ext uri="{FF2B5EF4-FFF2-40B4-BE49-F238E27FC236}">
                <a16:creationId xmlns:a16="http://schemas.microsoft.com/office/drawing/2014/main" id="{B150D4D5-0916-4BE3-A7AF-A0A11EE18724}"/>
              </a:ext>
            </a:extLst>
          </p:cNvPr>
          <p:cNvSpPr txBox="1"/>
          <p:nvPr/>
        </p:nvSpPr>
        <p:spPr>
          <a:xfrm>
            <a:off x="10622757" y="5092809"/>
            <a:ext cx="1443036" cy="646331"/>
          </a:xfrm>
          <a:prstGeom prst="rect">
            <a:avLst/>
          </a:prstGeom>
          <a:noFill/>
        </p:spPr>
        <p:txBody>
          <a:bodyPr wrap="square" rtlCol="0">
            <a:spAutoFit/>
          </a:bodyPr>
          <a:lstStyle/>
          <a:p>
            <a:pPr algn="ctr"/>
            <a:r>
              <a:rPr lang="en-US" sz="1800" b="1" dirty="0"/>
              <a:t>Be a better person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7">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p:bldP spid="3" grpId="0" animBg="1"/>
      <p:bldP spid="15" grpId="0" animBg="1"/>
      <p:bldP spid="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Prerequisite Knowledge</a:t>
            </a:r>
            <a:endParaRPr/>
          </a:p>
        </p:txBody>
      </p:sp>
      <p:sp>
        <p:nvSpPr>
          <p:cNvPr id="191" name="Google Shape;191;p4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2800"/>
              <a:buChar char="•"/>
            </a:pPr>
            <a:r>
              <a:rPr lang="en-US" dirty="0"/>
              <a:t>Comfort with control structures </a:t>
            </a:r>
            <a:endParaRPr dirty="0"/>
          </a:p>
          <a:p>
            <a:pPr marL="914400" lvl="1" indent="-342900" algn="l" rtl="0">
              <a:lnSpc>
                <a:spcPct val="90000"/>
              </a:lnSpc>
              <a:spcBef>
                <a:spcPts val="500"/>
              </a:spcBef>
              <a:spcAft>
                <a:spcPts val="0"/>
              </a:spcAft>
              <a:buSzPts val="2400"/>
              <a:buChar char="•"/>
            </a:pPr>
            <a:r>
              <a:rPr lang="en-US" dirty="0"/>
              <a:t>loops, conditionals, methods/functions </a:t>
            </a:r>
            <a:endParaRPr dirty="0"/>
          </a:p>
          <a:p>
            <a:pPr marL="457200" lvl="0" indent="-342900" algn="l" rtl="0">
              <a:lnSpc>
                <a:spcPct val="90000"/>
              </a:lnSpc>
              <a:spcBef>
                <a:spcPts val="1000"/>
              </a:spcBef>
              <a:spcAft>
                <a:spcPts val="0"/>
              </a:spcAft>
              <a:buSzPts val="2800"/>
              <a:buChar char="•"/>
            </a:pPr>
            <a:r>
              <a:rPr lang="en-US" dirty="0"/>
              <a:t>Experience with using basic data structures</a:t>
            </a:r>
            <a:endParaRPr dirty="0"/>
          </a:p>
          <a:p>
            <a:pPr marL="914400" lvl="1" indent="-342900" algn="l" rtl="0">
              <a:lnSpc>
                <a:spcPct val="90000"/>
              </a:lnSpc>
              <a:spcBef>
                <a:spcPts val="500"/>
              </a:spcBef>
              <a:spcAft>
                <a:spcPts val="0"/>
              </a:spcAft>
              <a:buSzPts val="2400"/>
              <a:buChar char="•"/>
            </a:pPr>
            <a:r>
              <a:rPr lang="en-US" dirty="0"/>
              <a:t>arrays, lists, sets, maps</a:t>
            </a:r>
            <a:endParaRPr dirty="0"/>
          </a:p>
          <a:p>
            <a:pPr marL="457200" lvl="0" indent="-342900" algn="l" rtl="0">
              <a:lnSpc>
                <a:spcPct val="90000"/>
              </a:lnSpc>
              <a:spcBef>
                <a:spcPts val="1000"/>
              </a:spcBef>
              <a:spcAft>
                <a:spcPts val="0"/>
              </a:spcAft>
              <a:buSzPts val="2800"/>
              <a:buChar char="•"/>
            </a:pPr>
            <a:r>
              <a:rPr lang="en-US" dirty="0"/>
              <a:t>Experience with console and file input/output</a:t>
            </a:r>
            <a:endParaRPr dirty="0"/>
          </a:p>
          <a:p>
            <a:pPr marL="457200" lvl="0" indent="-342900" algn="l" rtl="0">
              <a:lnSpc>
                <a:spcPct val="90000"/>
              </a:lnSpc>
              <a:spcBef>
                <a:spcPts val="1000"/>
              </a:spcBef>
              <a:spcAft>
                <a:spcPts val="0"/>
              </a:spcAft>
              <a:buSzPts val="2800"/>
              <a:buChar char="•"/>
            </a:pPr>
            <a:r>
              <a:rPr lang="en-US" dirty="0"/>
              <a:t>Exposure to simple object-oriented programming </a:t>
            </a:r>
            <a:endParaRPr dirty="0"/>
          </a:p>
          <a:p>
            <a:pPr marL="914400" lvl="1" indent="-342900" algn="l" rtl="0">
              <a:lnSpc>
                <a:spcPct val="90000"/>
              </a:lnSpc>
              <a:spcBef>
                <a:spcPts val="500"/>
              </a:spcBef>
              <a:spcAft>
                <a:spcPts val="0"/>
              </a:spcAft>
              <a:buSzPts val="2400"/>
              <a:buChar char="•"/>
            </a:pPr>
            <a:r>
              <a:rPr lang="en-US" dirty="0"/>
              <a:t>classes, interfaces</a:t>
            </a:r>
            <a:endParaRPr dirty="0"/>
          </a:p>
          <a:p>
            <a:pPr marL="457200" lvl="0" indent="-342900" algn="l" rtl="0">
              <a:lnSpc>
                <a:spcPct val="90000"/>
              </a:lnSpc>
              <a:spcBef>
                <a:spcPts val="1000"/>
              </a:spcBef>
              <a:spcAft>
                <a:spcPts val="0"/>
              </a:spcAft>
              <a:buSzPts val="2800"/>
              <a:buChar char="•"/>
            </a:pPr>
            <a:r>
              <a:rPr lang="en-US" dirty="0"/>
              <a:t>Programming experience </a:t>
            </a:r>
            <a:r>
              <a:rPr lang="en-US" i="1" dirty="0"/>
              <a:t>in Java</a:t>
            </a:r>
            <a:endParaRPr dirty="0"/>
          </a:p>
          <a:p>
            <a:pPr marL="914400" lvl="1" indent="-342900" algn="l" rtl="0">
              <a:lnSpc>
                <a:spcPct val="90000"/>
              </a:lnSpc>
              <a:spcBef>
                <a:spcPts val="500"/>
              </a:spcBef>
              <a:spcAft>
                <a:spcPts val="0"/>
              </a:spcAft>
              <a:buSzPts val="2400"/>
              <a:buChar char="•"/>
            </a:pPr>
            <a:r>
              <a:rPr lang="en-US" dirty="0"/>
              <a:t>Or willingness to </a:t>
            </a:r>
            <a:r>
              <a:rPr lang="en-US" i="1" dirty="0"/>
              <a:t>pick it up on your own</a:t>
            </a:r>
            <a:endParaRPr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p29">
            <a:extLst>
              <a:ext uri="{FF2B5EF4-FFF2-40B4-BE49-F238E27FC236}">
                <a16:creationId xmlns:a16="http://schemas.microsoft.com/office/drawing/2014/main" id="{36709576-3780-239B-BBCE-43860BD613D4}"/>
              </a:ext>
            </a:extLst>
          </p:cNvPr>
          <p:cNvSpPr/>
          <p:nvPr/>
        </p:nvSpPr>
        <p:spPr>
          <a:xfrm>
            <a:off x="3838865" y="2088086"/>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23DBE096-C45E-8C4F-74FB-C839D43544C5}"/>
              </a:ext>
            </a:extLst>
          </p:cNvPr>
          <p:cNvSpPr>
            <a:spLocks noGrp="1"/>
          </p:cNvSpPr>
          <p:nvPr>
            <p:ph type="title"/>
          </p:nvPr>
        </p:nvSpPr>
        <p:spPr>
          <a:xfrm>
            <a:off x="838200" y="456565"/>
            <a:ext cx="10515600" cy="1222653"/>
          </a:xfrm>
        </p:spPr>
        <p:txBody>
          <a:bodyPr>
            <a:normAutofit fontScale="90000"/>
          </a:bodyPr>
          <a:lstStyle/>
          <a:p>
            <a:r>
              <a:rPr lang="en-US" dirty="0"/>
              <a:t>What do you want to get out of this course?</a:t>
            </a:r>
            <a:br>
              <a:rPr lang="en-US" dirty="0"/>
            </a:br>
            <a:r>
              <a:rPr lang="en-US" dirty="0"/>
              <a:t>Why brings you to this course?</a:t>
            </a:r>
          </a:p>
        </p:txBody>
      </p:sp>
      <p:sp>
        <p:nvSpPr>
          <p:cNvPr id="6" name="Google Shape;28;p29">
            <a:extLst>
              <a:ext uri="{FF2B5EF4-FFF2-40B4-BE49-F238E27FC236}">
                <a16:creationId xmlns:a16="http://schemas.microsoft.com/office/drawing/2014/main" id="{19FFA4C6-B816-3A2F-F9E5-929CCAEE81D0}"/>
              </a:ext>
            </a:extLst>
          </p:cNvPr>
          <p:cNvSpPr txBox="1"/>
          <p:nvPr/>
        </p:nvSpPr>
        <p:spPr>
          <a:xfrm>
            <a:off x="4149918" y="2558508"/>
            <a:ext cx="2866943"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2000"/>
              <a:buFont typeface="Montserrat SemiBold"/>
              <a:buNone/>
            </a:pPr>
            <a:r>
              <a:rPr lang="en-US" sz="2400" b="0" i="0" u="none" strike="noStrike" cap="none" dirty="0">
                <a:solidFill>
                  <a:srgbClr val="595959"/>
                </a:solidFill>
                <a:latin typeface="Montserrat SemiBold"/>
                <a:ea typeface="Montserrat SemiBold"/>
                <a:cs typeface="Montserrat SemiBold"/>
                <a:sym typeface="Montserrat SemiBold"/>
              </a:rPr>
              <a:t>sli.do    #cse123 </a:t>
            </a:r>
            <a:endParaRPr sz="2400" dirty="0"/>
          </a:p>
        </p:txBody>
      </p:sp>
      <p:pic>
        <p:nvPicPr>
          <p:cNvPr id="5" name="Picture 4">
            <a:extLst>
              <a:ext uri="{FF2B5EF4-FFF2-40B4-BE49-F238E27FC236}">
                <a16:creationId xmlns:a16="http://schemas.microsoft.com/office/drawing/2014/main" id="{5DF80519-9188-4734-4D71-5E4123AD1B36}"/>
              </a:ext>
            </a:extLst>
          </p:cNvPr>
          <p:cNvPicPr>
            <a:picLocks noChangeAspect="1"/>
          </p:cNvPicPr>
          <p:nvPr/>
        </p:nvPicPr>
        <p:blipFill>
          <a:blip r:embed="rId2"/>
          <a:stretch>
            <a:fillRect/>
          </a:stretch>
        </p:blipFill>
        <p:spPr>
          <a:xfrm>
            <a:off x="6927695" y="2223133"/>
            <a:ext cx="1070820" cy="1070820"/>
          </a:xfrm>
          <a:prstGeom prst="rect">
            <a:avLst/>
          </a:prstGeom>
        </p:spPr>
      </p:pic>
    </p:spTree>
    <p:extLst>
      <p:ext uri="{BB962C8B-B14F-4D97-AF65-F5344CB8AC3E}">
        <p14:creationId xmlns:p14="http://schemas.microsoft.com/office/powerpoint/2010/main" val="185266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a:p>
            <a:pPr marL="228600" lvl="0" indent="-228600">
              <a:buSzPts val="2800"/>
            </a:pPr>
            <a:r>
              <a:rPr lang="en-US" dirty="0"/>
              <a:t>Comparable</a:t>
            </a:r>
            <a:endParaRPr lang="en-US" sz="2800" b="0" i="0" u="none" strike="noStrike" cap="none" dirty="0">
              <a:solidFill>
                <a:srgbClr val="000000"/>
              </a:solidFill>
              <a:latin typeface="Calibri"/>
              <a:ea typeface="Calibri"/>
              <a:cs typeface="Calibri"/>
              <a:sym typeface="Calibri"/>
            </a:endParaRPr>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a:t>
            </a:r>
            <a:endParaRPr dirty="0"/>
          </a:p>
        </p:txBody>
      </p:sp>
      <p:grpSp>
        <p:nvGrpSpPr>
          <p:cNvPr id="215" name="Google Shape;215;p11"/>
          <p:cNvGrpSpPr/>
          <p:nvPr/>
        </p:nvGrpSpPr>
        <p:grpSpPr>
          <a:xfrm>
            <a:off x="3107375" y="1247578"/>
            <a:ext cx="5977249" cy="885659"/>
            <a:chOff x="-1" y="0"/>
            <a:chExt cx="5977248" cy="885657"/>
          </a:xfrm>
        </p:grpSpPr>
        <p:sp>
          <p:nvSpPr>
            <p:cNvPr id="216" name="Google Shape;216;p11"/>
            <p:cNvSpPr/>
            <p:nvPr/>
          </p:nvSpPr>
          <p:spPr>
            <a:xfrm>
              <a:off x="-1" y="0"/>
              <a:ext cx="5977248" cy="885657"/>
            </a:xfrm>
            <a:prstGeom prst="rect">
              <a:avLst/>
            </a:prstGeom>
            <a:solidFill>
              <a:srgbClr val="BACCF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solidFill>
              <a:srgbClr val="BACCF6"/>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u="sng" dirty="0">
                  <a:solidFill>
                    <a:srgbClr val="0563C1"/>
                  </a:solidFill>
                  <a:latin typeface="Calibri"/>
                  <a:ea typeface="Calibri"/>
                  <a:cs typeface="Calibri"/>
                  <a:sym typeface="Calibri"/>
                  <a:hlinkClick r:id="rId3"/>
                </a:rPr>
                <a:t>cs.uw.edu/123</a:t>
              </a:r>
              <a:endParaRPr dirty="0">
                <a:solidFill>
                  <a:srgbClr val="0563C1"/>
                </a:solidFill>
              </a:endParaRPr>
            </a:p>
          </p:txBody>
        </p:sp>
      </p:grpSp>
      <p:sp>
        <p:nvSpPr>
          <p:cNvPr id="218" name="Google Shape;218;p11"/>
          <p:cNvSpPr/>
          <p:nvPr/>
        </p:nvSpPr>
        <p:spPr>
          <a:xfrm flipH="1">
            <a:off x="929490" y="2372068"/>
            <a:ext cx="4909356" cy="2683800"/>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9" name="Google Shape;219;p11"/>
          <p:cNvSpPr txBox="1"/>
          <p:nvPr/>
        </p:nvSpPr>
        <p:spPr>
          <a:xfrm>
            <a:off x="1029352" y="5294699"/>
            <a:ext cx="2221231"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Review the syllabus!</a:t>
            </a:r>
            <a:endParaRPr dirty="0"/>
          </a:p>
        </p:txBody>
      </p:sp>
      <p:sp>
        <p:nvSpPr>
          <p:cNvPr id="221" name="Google Shape;221;p11"/>
          <p:cNvSpPr txBox="1"/>
          <p:nvPr/>
        </p:nvSpPr>
        <p:spPr>
          <a:xfrm>
            <a:off x="5955996" y="5829626"/>
            <a:ext cx="6636907" cy="929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Announcements, Calendar, Lecture Slides, Office Hours schedule, </a:t>
            </a:r>
            <a:br>
              <a:rPr lang="en-US" sz="1800" b="0" i="0" u="none" strike="noStrike" cap="none" dirty="0">
                <a:solidFill>
                  <a:srgbClr val="000000"/>
                </a:solidFill>
                <a:latin typeface="Calibri"/>
                <a:ea typeface="Calibri"/>
                <a:cs typeface="Calibri"/>
                <a:sym typeface="Calibri"/>
              </a:rPr>
            </a:br>
            <a:r>
              <a:rPr lang="en-US" sz="1800" b="0" i="0" u="none" strike="noStrike" cap="none" dirty="0">
                <a:solidFill>
                  <a:srgbClr val="000000"/>
                </a:solidFill>
                <a:latin typeface="Calibri"/>
                <a:ea typeface="Calibri"/>
                <a:cs typeface="Calibri"/>
                <a:sym typeface="Calibri"/>
              </a:rPr>
              <a:t>Staff Bios, Important Links </a:t>
            </a:r>
            <a:endParaRPr dirty="0"/>
          </a:p>
        </p:txBody>
      </p:sp>
      <p:pic>
        <p:nvPicPr>
          <p:cNvPr id="3" name="Picture 2">
            <a:extLst>
              <a:ext uri="{FF2B5EF4-FFF2-40B4-BE49-F238E27FC236}">
                <a16:creationId xmlns:a16="http://schemas.microsoft.com/office/drawing/2014/main" id="{3E6EFA32-B606-DD81-A87B-F5F390D6ECCF}"/>
              </a:ext>
            </a:extLst>
          </p:cNvPr>
          <p:cNvPicPr>
            <a:picLocks noChangeAspect="1"/>
          </p:cNvPicPr>
          <p:nvPr/>
        </p:nvPicPr>
        <p:blipFill>
          <a:blip r:embed="rId4"/>
          <a:stretch>
            <a:fillRect/>
          </a:stretch>
        </p:blipFill>
        <p:spPr>
          <a:xfrm>
            <a:off x="5893418" y="2467595"/>
            <a:ext cx="6096002" cy="3142827"/>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E8D0F402-C274-B738-1C12-DC9D0004F0AE}"/>
              </a:ext>
            </a:extLst>
          </p:cNvPr>
          <p:cNvPicPr>
            <a:picLocks noChangeAspect="1"/>
          </p:cNvPicPr>
          <p:nvPr/>
        </p:nvPicPr>
        <p:blipFill>
          <a:blip r:embed="rId5"/>
          <a:stretch>
            <a:fillRect/>
          </a:stretch>
        </p:blipFill>
        <p:spPr>
          <a:xfrm>
            <a:off x="1029352" y="2432393"/>
            <a:ext cx="3587456" cy="2563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500" fill="hold"/>
                                        <p:tgtEl>
                                          <p:spTgt spid="218"/>
                                        </p:tgtEl>
                                        <p:attrNameLst>
                                          <p:attrName>ppt_x</p:attrName>
                                        </p:attrNameLst>
                                      </p:cBhvr>
                                      <p:tavLst>
                                        <p:tav tm="0">
                                          <p:val>
                                            <p:strVal val="#ppt_x"/>
                                          </p:val>
                                        </p:tav>
                                        <p:tav tm="100000">
                                          <p:val>
                                            <p:strVal val="#ppt_x"/>
                                          </p:val>
                                        </p:tav>
                                      </p:tavLst>
                                    </p:anim>
                                    <p:anim calcmode="lin" valueType="num">
                                      <p:cBhvr additive="base">
                                        <p:cTn id="12" dur="500" fill="hold"/>
                                        <p:tgtEl>
                                          <p:spTgt spid="2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9"/>
                                        </p:tgtEl>
                                        <p:attrNameLst>
                                          <p:attrName>style.visibility</p:attrName>
                                        </p:attrNameLst>
                                      </p:cBhvr>
                                      <p:to>
                                        <p:strVal val="visible"/>
                                      </p:to>
                                    </p:set>
                                    <p:anim calcmode="lin" valueType="num">
                                      <p:cBhvr additive="base">
                                        <p:cTn id="15" dur="500" fill="hold"/>
                                        <p:tgtEl>
                                          <p:spTgt spid="219"/>
                                        </p:tgtEl>
                                        <p:attrNameLst>
                                          <p:attrName>ppt_x</p:attrName>
                                        </p:attrNameLst>
                                      </p:cBhvr>
                                      <p:tavLst>
                                        <p:tav tm="0">
                                          <p:val>
                                            <p:strVal val="#ppt_x"/>
                                          </p:val>
                                        </p:tav>
                                        <p:tav tm="100000">
                                          <p:val>
                                            <p:strVal val="#ppt_x"/>
                                          </p:val>
                                        </p:tav>
                                      </p:tavLst>
                                    </p:anim>
                                    <p:anim calcmode="lin" valueType="num">
                                      <p:cBhvr additive="base">
                                        <p:cTn id="16"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p:bldP spid="219" grpId="0"/>
    </p:bldLst>
  </p:timing>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Atlas</Template>
  <TotalTime>1178</TotalTime>
  <Words>2293</Words>
  <Application>Microsoft Macintosh PowerPoint</Application>
  <PresentationFormat>Widescreen</PresentationFormat>
  <Paragraphs>385</Paragraphs>
  <Slides>32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Calibri</vt:lpstr>
      <vt:lpstr>Courier New</vt:lpstr>
      <vt:lpstr>Montserrat SemiBold</vt:lpstr>
      <vt:lpstr>System Font Regular</vt:lpstr>
      <vt:lpstr>Arial</vt:lpstr>
      <vt:lpstr>Helvetica Neue</vt:lpstr>
      <vt:lpstr>Montserrat ExtraBold</vt:lpstr>
      <vt:lpstr>Montserrat</vt:lpstr>
      <vt:lpstr>Noto Sans Symbols</vt:lpstr>
      <vt:lpstr>CSE 373 Summer 2020</vt:lpstr>
      <vt:lpstr>Welcome  &amp; Syllabus</vt:lpstr>
      <vt:lpstr>Lecture Outline</vt:lpstr>
      <vt:lpstr>Course Staff</vt:lpstr>
      <vt:lpstr>What is this Class?</vt:lpstr>
      <vt:lpstr>Why 123?</vt:lpstr>
      <vt:lpstr>Prerequisite Knowledge</vt:lpstr>
      <vt:lpstr>What do you want to get out of this course? Why brings you to this course?</vt:lpstr>
      <vt:lpstr>Lecture Outline</vt:lpstr>
      <vt:lpstr>Course Website</vt:lpstr>
      <vt:lpstr>Creating an inclusive environment</vt:lpstr>
      <vt:lpstr>Other Course Tools</vt:lpstr>
      <vt:lpstr>Lecture Outline</vt:lpstr>
      <vt:lpstr>Digression: One of my hobbies</vt:lpstr>
      <vt:lpstr>How Learning Works</vt:lpstr>
      <vt:lpstr>Learning Pattern</vt:lpstr>
      <vt:lpstr>Getting Help</vt:lpstr>
      <vt:lpstr>Lecture Outline</vt:lpstr>
      <vt:lpstr>Assignments and Grading</vt:lpstr>
      <vt:lpstr>Assignments</vt:lpstr>
      <vt:lpstr>Resubmission and Ignored Quiz Problems</vt:lpstr>
      <vt:lpstr>Grading</vt:lpstr>
      <vt:lpstr>Collaboration Policy</vt:lpstr>
      <vt:lpstr>Lecture Outline</vt:lpstr>
      <vt:lpstr>Comparable</vt:lpstr>
      <vt:lpstr>Comparable</vt:lpstr>
      <vt:lpstr>Comparable</vt:lpstr>
      <vt:lpstr>Comparable</vt:lpstr>
      <vt:lpstr>Comparable</vt:lpstr>
      <vt:lpstr>Comparable</vt:lpstr>
      <vt:lpstr>Comparable</vt:lpstr>
      <vt:lpstr>Comparable</vt:lpstr>
      <vt:lpstr>Coming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Comparable!</dc:title>
  <dc:creator>cse-loaner</dc:creator>
  <cp:lastModifiedBy>ziyin</cp:lastModifiedBy>
  <cp:revision>55</cp:revision>
  <dcterms:modified xsi:type="dcterms:W3CDTF">2025-06-25T18:12:47Z</dcterms:modified>
</cp:coreProperties>
</file>