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881" r:id="rId2"/>
    <p:sldId id="867" r:id="rId3"/>
    <p:sldId id="361" r:id="rId4"/>
    <p:sldId id="869" r:id="rId5"/>
    <p:sldId id="877" r:id="rId6"/>
    <p:sldId id="879" r:id="rId7"/>
    <p:sldId id="8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881"/>
            <p14:sldId id="867"/>
            <p14:sldId id="361"/>
            <p14:sldId id="869"/>
            <p14:sldId id="877"/>
            <p14:sldId id="879"/>
            <p14:sldId id="8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FB9B1"/>
    <a:srgbClr val="54A0FF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4" autoAdjust="0"/>
    <p:restoredTop sz="91361"/>
  </p:normalViewPr>
  <p:slideViewPr>
    <p:cSldViewPr snapToGrid="0" snapToObjects="1">
      <p:cViewPr varScale="1">
        <p:scale>
          <a:sx n="69" d="100"/>
          <a:sy n="69" d="100"/>
        </p:scale>
        <p:origin x="788" y="20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 </a:t>
            </a: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09: Recursive Programming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Recursive Programming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534220" y="1757556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Coke, Pepsi, Dr. Pepper, or None of those?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71DF7ADE-729C-4295-AD3C-E26458052AA7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9FD0D05F-AF66-4DF0-A792-FB3624E06D2B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801C56-5CFA-4124-9D8A-50A876A9574A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E815305C-A15A-4C60-AFE7-6DB758D838E8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A59AF8-54A1-CEEF-35B7-CC5D25BA4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79748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59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163B-3175-4D16-8247-BF18B892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02521-05B7-4C2E-AD6B-3DC70DACA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Resubmission Period 2 due tonight (</a:t>
            </a:r>
            <a:r>
              <a:rPr lang="en-US" dirty="0">
                <a:latin typeface="Calibri" panose="020F0502020204030204" pitchFamily="34" charset="0"/>
              </a:rPr>
              <a:t>5/2</a:t>
            </a:r>
            <a:r>
              <a:rPr lang="en-US" sz="2800" dirty="0">
                <a:latin typeface="Calibri" panose="020F0502020204030204" pitchFamily="34" charset="0"/>
              </a:rPr>
              <a:t>) at 11:59pm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Last opportunity for C0</a:t>
            </a:r>
          </a:p>
          <a:p>
            <a:r>
              <a:rPr lang="en-US" dirty="0">
                <a:latin typeface="Calibri" panose="020F0502020204030204" pitchFamily="34" charset="0"/>
              </a:rPr>
              <a:t>Quiz 1 Tuesday (5/6) in your registered section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Programming Assignment 1 is due Wednesday (5/7) at 11:59pm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D3C6CF1-62EF-46F4-9934-57FE5FC69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26" b="85600" l="88329" r="95033">
                        <a14:foregroundMark x1="92500" y1="82258" x2="91333" y2="75403"/>
                        <a14:foregroundMark x1="91667" y1="81452" x2="91000" y2="73790"/>
                        <a14:foregroundMark x1="91000" y1="68548" x2="90500" y2="76210"/>
                        <a14:foregroundMark x1="90000" y1="68145" x2="93667" y2="85081"/>
                        <a14:foregroundMark x1="90667" y1="85484" x2="89833" y2="76210"/>
                        <a14:foregroundMark x1="93333" y1="76613" x2="93167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491" t="61442" r="4129" b="11716"/>
          <a:stretch/>
        </p:blipFill>
        <p:spPr bwMode="auto">
          <a:xfrm>
            <a:off x="9877240" y="5202663"/>
            <a:ext cx="405773" cy="53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5C4A2859-794F-4E51-9CC3-695922E81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4" b="86290" l="73000" r="83667">
                        <a14:foregroundMark x1="79167" y1="51613" x2="77167" y2="48790"/>
                        <a14:foregroundMark x1="74333" y1="71774" x2="77333" y2="83468"/>
                        <a14:foregroundMark x1="74667" y1="73387" x2="78833" y2="84677"/>
                        <a14:foregroundMark x1="78000" y1="86290" x2="83667" y2="70968"/>
                        <a14:foregroundMark x1="82833" y1="69355" x2="82333" y2="83065"/>
                        <a14:foregroundMark x1="82833" y1="77016" x2="80167" y2="85484"/>
                        <a14:foregroundMark x1="76667" y1="85887" x2="73500" y2="73790"/>
                        <a14:foregroundMark x1="73667" y1="75806" x2="75500" y2="82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741" t="45032" r="15018" b="11588"/>
          <a:stretch/>
        </p:blipFill>
        <p:spPr bwMode="auto">
          <a:xfrm>
            <a:off x="9759557" y="4334428"/>
            <a:ext cx="641141" cy="8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33D7FF-FA16-4783-B380-DCA3AFBD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516" b="85484" l="53167" r="67000">
                        <a14:foregroundMark x1="59500" y1="41935" x2="62167" y2="41532"/>
                        <a14:foregroundMark x1="56333" y1="73790" x2="58000" y2="78226"/>
                        <a14:foregroundMark x1="57000" y1="70161" x2="60000" y2="76613"/>
                        <a14:foregroundMark x1="59333" y1="68548" x2="63667" y2="74194"/>
                        <a14:foregroundMark x1="63167" y1="67742" x2="64333" y2="79435"/>
                        <a14:foregroundMark x1="65667" y1="70161" x2="65333" y2="81048"/>
                        <a14:foregroundMark x1="55000" y1="71371" x2="59833" y2="83871"/>
                        <a14:foregroundMark x1="54667" y1="69758" x2="58333" y2="83468"/>
                        <a14:foregroundMark x1="54333" y1="75403" x2="57333" y2="85484"/>
                        <a14:foregroundMark x1="55167" y1="78226" x2="58667" y2="84677"/>
                        <a14:foregroundMark x1="58000" y1="85081" x2="66333" y2="82258"/>
                        <a14:foregroundMark x1="61667" y1="86290" x2="66028" y2="68154"/>
                        <a14:foregroundMark x1="53667" y1="76210" x2="53984" y2="69677"/>
                        <a14:foregroundMark x1="53397" y1="70025" x2="53667" y2="74597"/>
                        <a14:foregroundMark x1="65833" y1="68952" x2="64333" y2="76210"/>
                        <a14:foregroundMark x1="55000" y1="69758" x2="58000" y2="77419"/>
                        <a14:foregroundMark x1="57167" y1="71371" x2="59333" y2="78629"/>
                        <a14:foregroundMark x1="63333" y1="72984" x2="65833" y2="77823"/>
                        <a14:foregroundMark x1="65833" y1="71371" x2="65500" y2="74597"/>
                        <a14:foregroundMark x1="62333" y1="50000" x2="62000" y2="56452"/>
                        <a14:foregroundMark x1="59667" y1="39516" x2="61667" y2="39516"/>
                        <a14:foregroundMark x1="53667" y1="68548" x2="53667" y2="72581"/>
                        <a14:backgroundMark x1="66833" y1="61290" x2="67833" y2="66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29" t="37213" r="31740" b="11466"/>
          <a:stretch/>
        </p:blipFill>
        <p:spPr bwMode="auto">
          <a:xfrm>
            <a:off x="9706928" y="3345551"/>
            <a:ext cx="747184" cy="10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377AB4D-E200-423F-9C45-D8EDEB034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065" b="87903" l="32167" r="47667">
                        <a14:foregroundMark x1="38333" y1="35484" x2="38333" y2="35484"/>
                        <a14:foregroundMark x1="39333" y1="34274" x2="40167" y2="33065"/>
                        <a14:foregroundMark x1="36500" y1="60887" x2="37787" y2="78723"/>
                        <a14:foregroundMark x1="38764" y1="78860" x2="39667" y2="63306"/>
                        <a14:foregroundMark x1="36833" y1="77419" x2="40333" y2="67339"/>
                        <a14:foregroundMark x1="42333" y1="68548" x2="44833" y2="68548"/>
                        <a14:foregroundMark x1="43167" y1="65726" x2="45167" y2="75806"/>
                        <a14:foregroundMark x1="41167" y1="76210" x2="45833" y2="74194"/>
                        <a14:foregroundMark x1="45139" y1="79601" x2="46833" y2="71774"/>
                        <a14:foregroundMark x1="47000" y1="69758" x2="45500" y2="81048"/>
                        <a14:foregroundMark x1="46667" y1="77016" x2="44988" y2="80651"/>
                        <a14:foregroundMark x1="34577" y1="78273" x2="34333" y2="77823"/>
                        <a14:foregroundMark x1="35126" y1="78350" x2="34500" y2="68952"/>
                        <a14:foregroundMark x1="36500" y1="75403" x2="35333" y2="64516"/>
                        <a14:foregroundMark x1="34000" y1="74194" x2="34000" y2="64113"/>
                        <a14:foregroundMark x1="33833" y1="61694" x2="34167" y2="76210"/>
                        <a14:foregroundMark x1="33500" y1="64516" x2="33333" y2="74597"/>
                        <a14:foregroundMark x1="33167" y1="63710" x2="32833" y2="75806"/>
                        <a14:foregroundMark x1="32333" y1="68145" x2="32833" y2="75000"/>
                        <a14:foregroundMark x1="47000" y1="62500" x2="47167" y2="76613"/>
                        <a14:foregroundMark x1="47167" y1="65323" x2="47667" y2="75000"/>
                        <a14:foregroundMark x1="47333" y1="65726" x2="47833" y2="75806"/>
                        <a14:foregroundMark x1="47333" y1="66935" x2="45667" y2="79032"/>
                        <a14:foregroundMark x1="45667" y1="84274" x2="45097" y2="85403"/>
                        <a14:foregroundMark x1="45667" y1="64919" x2="43000" y2="65726"/>
                        <a14:foregroundMark x1="42167" y1="72177" x2="42000" y2="70968"/>
                        <a14:foregroundMark x1="38500" y1="72984" x2="37667" y2="71371"/>
                        <a14:foregroundMark x1="35500" y1="87097" x2="35584" y2="87102"/>
                        <a14:foregroundMark x1="35333" y1="86290" x2="35500" y2="87097"/>
                        <a14:foregroundMark x1="44089" y1="87412" x2="45000" y2="87097"/>
                        <a14:backgroundMark x1="44667" y1="89516" x2="44425" y2="89477"/>
                        <a14:backgroundMark x1="44667" y1="89516" x2="45667" y2="89919"/>
                        <a14:backgroundMark x1="34655" y1="86739" x2="34333" y2="86694"/>
                        <a14:backgroundMark x1="45833" y1="88306" x2="44745" y2="88153"/>
                        <a14:backgroundMark x1="35795" y1="88678" x2="42564" y2="88328"/>
                        <a14:backgroundMark x1="35447" y1="88696" x2="35630" y2="88687"/>
                        <a14:backgroundMark x1="35167" y1="88710" x2="35257" y2="88705"/>
                        <a14:backgroundMark x1="44167" y1="88306" x2="44167" y2="88306"/>
                        <a14:backgroundMark x1="44333" y1="88306" x2="41500" y2="88710"/>
                        <a14:backgroundMark x1="35667" y1="88306" x2="34333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30830" r="51228" b="11269"/>
          <a:stretch/>
        </p:blipFill>
        <p:spPr bwMode="auto">
          <a:xfrm>
            <a:off x="9662798" y="2186676"/>
            <a:ext cx="834661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Methods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388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 components of every recursive method: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Recursive case</a:t>
            </a:r>
          </a:p>
          <a:p>
            <a:pPr lvl="1"/>
            <a:r>
              <a:rPr lang="en-US" dirty="0"/>
              <a:t>Decompose problem into subproblem</a:t>
            </a:r>
          </a:p>
          <a:p>
            <a:pPr lvl="1"/>
            <a:r>
              <a:rPr lang="en-US" dirty="0"/>
              <a:t>Make the actual recursive call</a:t>
            </a:r>
          </a:p>
          <a:p>
            <a:pPr lvl="1"/>
            <a:r>
              <a:rPr lang="en-US" dirty="0"/>
              <a:t>Combine results meaningfully</a:t>
            </a:r>
          </a:p>
          <a:p>
            <a:r>
              <a:rPr lang="en-US" dirty="0"/>
              <a:t>Base case</a:t>
            </a:r>
          </a:p>
          <a:p>
            <a:pPr lvl="1"/>
            <a:r>
              <a:rPr lang="en-US" dirty="0"/>
              <a:t>Simplest version of the problem</a:t>
            </a:r>
          </a:p>
          <a:p>
            <a:pPr lvl="1"/>
            <a:r>
              <a:rPr lang="en-US" dirty="0"/>
              <a:t>No subproblems to break into</a:t>
            </a:r>
          </a:p>
          <a:p>
            <a:pPr lvl="1"/>
            <a:r>
              <a:rPr lang="en-US" dirty="0"/>
              <a:t>Return known answer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7ADCE-DE38-48E0-B699-2BFAA0249AC1}"/>
              </a:ext>
            </a:extLst>
          </p:cNvPr>
          <p:cNvSpPr txBox="1"/>
          <p:nvPr/>
        </p:nvSpPr>
        <p:spPr>
          <a:xfrm>
            <a:off x="482219" y="5996731"/>
            <a:ext cx="11227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If decomposing moves you closer to the base, no infinite recursion!</a:t>
            </a:r>
          </a:p>
        </p:txBody>
      </p:sp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71E5E544-7763-494F-86B2-8BA09C06C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35" b="85081" l="6167" r="25667">
                        <a14:foregroundMark x1="17833" y1="64516" x2="17833" y2="64516"/>
                        <a14:foregroundMark x1="14167" y1="66129" x2="14167" y2="66129"/>
                        <a14:foregroundMark x1="9333" y1="71774" x2="9333" y2="71774"/>
                        <a14:foregroundMark x1="6333" y1="59274" x2="6333" y2="59274"/>
                        <a14:foregroundMark x1="6667" y1="70565" x2="6667" y2="70565"/>
                        <a14:foregroundMark x1="7833" y1="68145" x2="8500" y2="70565"/>
                        <a14:foregroundMark x1="7667" y1="70565" x2="10500" y2="79839"/>
                        <a14:foregroundMark x1="10167" y1="80645" x2="22667" y2="83468"/>
                        <a14:foregroundMark x1="22667" y1="83468" x2="24000" y2="79032"/>
                        <a14:foregroundMark x1="19333" y1="85081" x2="10167" y2="83468"/>
                        <a14:foregroundMark x1="25333" y1="74597" x2="25667" y2="58468"/>
                        <a14:foregroundMark x1="13667" y1="19758" x2="17000" y2="20161"/>
                        <a14:foregroundMark x1="16000" y1="16935" x2="16667" y2="16935"/>
                        <a14:foregroundMark x1="19333" y1="54032" x2="12333" y2="48387"/>
                        <a14:foregroundMark x1="24000" y1="64919" x2="11667" y2="68145"/>
                        <a14:foregroundMark x1="21500" y1="75806" x2="13667" y2="51613"/>
                        <a14:foregroundMark x1="19000" y1="51613" x2="8833" y2="73387"/>
                        <a14:foregroundMark x1="8833" y1="73387" x2="8833" y2="73387"/>
                        <a14:foregroundMark x1="15833" y1="54032" x2="9833" y2="68145"/>
                        <a14:foregroundMark x1="11833" y1="60081" x2="19500" y2="80242"/>
                        <a14:foregroundMark x1="19500" y1="80242" x2="14667" y2="60081"/>
                        <a14:foregroundMark x1="13333" y1="67742" x2="11667" y2="67742"/>
                        <a14:foregroundMark x1="13333" y1="70968" x2="16167" y2="79435"/>
                        <a14:foregroundMark x1="13333" y1="68952" x2="19667" y2="80645"/>
                        <a14:foregroundMark x1="20667" y1="77823" x2="18667" y2="54032"/>
                        <a14:foregroundMark x1="18667" y1="54032" x2="14000" y2="35484"/>
                        <a14:foregroundMark x1="12667" y1="47177" x2="13333" y2="32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2" t="14245" r="72712" b="10087"/>
          <a:stretch/>
        </p:blipFill>
        <p:spPr bwMode="auto">
          <a:xfrm>
            <a:off x="9535591" y="698103"/>
            <a:ext cx="1089782" cy="15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7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Recursion?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1189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Generally, anything you can write iteratively you can write recursively</a:t>
            </a:r>
          </a:p>
          <a:p>
            <a:pPr lvl="1"/>
            <a:r>
              <a:rPr lang="en-US" dirty="0"/>
              <a:t>So why write anything recursively?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838200" y="5092641"/>
            <a:ext cx="10515600" cy="1478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429AE-A906-464A-85CF-850C294EAFFD}"/>
              </a:ext>
            </a:extLst>
          </p:cNvPr>
          <p:cNvSpPr txBox="1"/>
          <p:nvPr/>
        </p:nvSpPr>
        <p:spPr>
          <a:xfrm>
            <a:off x="781437" y="2736793"/>
            <a:ext cx="10629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Recursion is particularly useful when dealing with something that’s recursively defined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System Font Regular"/>
                  <a:buChar char="-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Math examples:</a:t>
                </a:r>
              </a:p>
              <a:p>
                <a:pPr lvl="1"/>
                <a:r>
                  <a:rPr lang="en-US" dirty="0"/>
                  <a:t>Factorial: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Exponent: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Fibonacci: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/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𝑓𝑖𝑏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6">
                <a:extLst>
                  <a:ext uri="{FF2B5EF4-FFF2-40B4-BE49-F238E27FC236}">
                    <a16:creationId xmlns:a16="http://schemas.microsoft.com/office/drawing/2014/main" id="{18D3C3E6-9BBF-4ADA-93DD-FC1654DF5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091" y="4528978"/>
                <a:ext cx="6837218" cy="2627277"/>
              </a:xfrm>
              <a:prstGeom prst="rect">
                <a:avLst/>
              </a:prstGeom>
              <a:blipFill>
                <a:blip r:embed="rId2"/>
                <a:stretch>
                  <a:fillRect l="-1604" t="-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0A830F7-8856-4069-91AF-6D3C61377BF9}"/>
              </a:ext>
            </a:extLst>
          </p:cNvPr>
          <p:cNvSpPr txBox="1">
            <a:spLocks/>
          </p:cNvSpPr>
          <p:nvPr/>
        </p:nvSpPr>
        <p:spPr>
          <a:xfrm>
            <a:off x="6463145" y="4528978"/>
            <a:ext cx="6837218" cy="262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Non-math examples?</a:t>
            </a:r>
          </a:p>
          <a:p>
            <a:pPr lvl="1"/>
            <a:r>
              <a:rPr lang="en-US" dirty="0" err="1"/>
              <a:t>ListNodes</a:t>
            </a:r>
            <a:r>
              <a:rPr lang="en-US" dirty="0"/>
              <a:t> (int data, </a:t>
            </a:r>
            <a:r>
              <a:rPr lang="en-US" dirty="0" err="1"/>
              <a:t>ListNode</a:t>
            </a:r>
            <a:r>
              <a:rPr lang="en-US" dirty="0"/>
              <a:t> next)</a:t>
            </a:r>
          </a:p>
          <a:p>
            <a:pPr lvl="1"/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57411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computer files fall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541318" y="4343214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Standard file (.txt, .csv, .java)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false</a:t>
            </a:r>
          </a:p>
        </p:txBody>
      </p:sp>
      <p:pic>
        <p:nvPicPr>
          <p:cNvPr id="1026" name="Picture 2" descr="Directory - Directory Icon - CleanPNG ...">
            <a:extLst>
              <a:ext uri="{FF2B5EF4-FFF2-40B4-BE49-F238E27FC236}">
                <a16:creationId xmlns:a16="http://schemas.microsoft.com/office/drawing/2014/main" id="{3764B298-1914-4B8D-817A-C714D628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084" y="1865893"/>
            <a:ext cx="4817918" cy="27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File SVG, PNG Icon, Symbol. Download Image.">
            <a:extLst>
              <a:ext uri="{FF2B5EF4-FFF2-40B4-BE49-F238E27FC236}">
                <a16:creationId xmlns:a16="http://schemas.microsoft.com/office/drawing/2014/main" id="{301EDA03-E395-471D-A6EC-A20B2DAE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24" y="2177349"/>
            <a:ext cx="2160412" cy="21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337006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Directory w/ subfiles</a:t>
            </a:r>
          </a:p>
          <a:p>
            <a:pPr marL="0" indent="0" algn="ctr">
              <a:buNone/>
            </a:pPr>
            <a:r>
              <a:rPr lang="en-US" sz="1800" dirty="0" err="1">
                <a:latin typeface="Consolas" panose="020B0609020204030204" pitchFamily="49" charset="0"/>
              </a:rPr>
              <a:t>f.isDirectory</a:t>
            </a:r>
            <a:r>
              <a:rPr lang="en-US" sz="1800" dirty="0">
                <a:latin typeface="Consolas" panose="020B0609020204030204" pitchFamily="49" charset="0"/>
              </a:rPr>
              <a:t>() -&gt; true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File[] </a:t>
            </a:r>
            <a:r>
              <a:rPr lang="en-US" sz="1800" dirty="0" err="1">
                <a:latin typeface="Consolas" panose="020B0609020204030204" pitchFamily="49" charset="0"/>
              </a:rPr>
              <a:t>subFiles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f.listFiles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File is either normal, or a directory with a File[] of </a:t>
            </a:r>
            <a:r>
              <a:rPr lang="en-US" i="1" dirty="0" err="1"/>
              <a:t>subFiles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9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 w/ Indentation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one of our files know what level it’s 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if a bigger doll told the next smaller doll the level?</a:t>
            </a:r>
          </a:p>
          <a:p>
            <a:pPr lvl="1"/>
            <a:r>
              <a:rPr lang="en-US" dirty="0"/>
              <a:t>So long as the first doll is told the right value, this will work!</a:t>
            </a:r>
          </a:p>
          <a:p>
            <a:r>
              <a:rPr lang="en-US" dirty="0"/>
              <a:t>Remember, recursive method calls are still method calls</a:t>
            </a:r>
          </a:p>
          <a:p>
            <a:pPr lvl="1"/>
            <a:r>
              <a:rPr lang="en-US" dirty="0"/>
              <a:t>How can we pass information from a bigger doll to a smaller doll?</a:t>
            </a:r>
          </a:p>
        </p:txBody>
      </p:sp>
      <p:pic>
        <p:nvPicPr>
          <p:cNvPr id="1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4027027-B1C3-4585-BAD6-38F9F4FA1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8381" r="48639" b="9395"/>
          <a:stretch/>
        </p:blipFill>
        <p:spPr bwMode="auto">
          <a:xfrm>
            <a:off x="3271340" y="2101809"/>
            <a:ext cx="1744910" cy="20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0A9FD111-0E9D-4E65-88F1-DE6EE1F73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5611210" y="2332953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0DEA28C-3058-4D30-B958-34D7C3D9C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622400" y="2637753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4F5E2CAC-19B8-4621-AA36-B0CF88A07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10053797" y="315037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B34ECC-AF42-43F1-82AF-E462DA0D5B90}"/>
              </a:ext>
            </a:extLst>
          </p:cNvPr>
          <p:cNvSpPr/>
          <p:nvPr/>
        </p:nvSpPr>
        <p:spPr>
          <a:xfrm>
            <a:off x="3135877" y="4101951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crawl(example)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7880D7-39E9-4973-AD9D-F5F66013AC3C}"/>
              </a:ext>
            </a:extLst>
          </p:cNvPr>
          <p:cNvSpPr/>
          <p:nvPr/>
        </p:nvSpPr>
        <p:spPr>
          <a:xfrm>
            <a:off x="5368470" y="410195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crawl(two)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14EDAE-9E30-4C3E-94B0-56939C0857AE}"/>
              </a:ext>
            </a:extLst>
          </p:cNvPr>
          <p:cNvSpPr/>
          <p:nvPr/>
        </p:nvSpPr>
        <p:spPr>
          <a:xfrm>
            <a:off x="7337715" y="4087004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crawl(five)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EF2777-7AC6-4DE8-B6A9-1980626FB784}"/>
              </a:ext>
            </a:extLst>
          </p:cNvPr>
          <p:cNvSpPr/>
          <p:nvPr/>
        </p:nvSpPr>
        <p:spPr>
          <a:xfrm>
            <a:off x="9282545" y="4087003"/>
            <a:ext cx="2206718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crawl(four.txt)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1C71D-B971-431A-9730-A4E26878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88" y="2398076"/>
            <a:ext cx="2352675" cy="19431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FDA61AE-D614-4B2B-AC5A-91F81AA10250}"/>
              </a:ext>
            </a:extLst>
          </p:cNvPr>
          <p:cNvCxnSpPr>
            <a:stCxn id="15" idx="0"/>
            <a:endCxn id="16" idx="0"/>
          </p:cNvCxnSpPr>
          <p:nvPr/>
        </p:nvCxnSpPr>
        <p:spPr>
          <a:xfrm rot="16200000" flipH="1">
            <a:off x="5089101" y="1156503"/>
            <a:ext cx="231144" cy="2121757"/>
          </a:xfrm>
          <a:prstGeom prst="curvedConnector3">
            <a:avLst>
              <a:gd name="adj1" fmla="val -988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68A19041-D474-4BA4-A875-003446A5F06D}"/>
              </a:ext>
            </a:extLst>
          </p:cNvPr>
          <p:cNvCxnSpPr>
            <a:cxnSpLocks/>
            <a:stCxn id="16" idx="0"/>
            <a:endCxn id="17" idx="0"/>
          </p:cNvCxnSpPr>
          <p:nvPr/>
        </p:nvCxnSpPr>
        <p:spPr>
          <a:xfrm rot="16200000" flipH="1">
            <a:off x="7097774" y="1500731"/>
            <a:ext cx="304800" cy="1969245"/>
          </a:xfrm>
          <a:prstGeom prst="curvedConnector3">
            <a:avLst>
              <a:gd name="adj1" fmla="val -75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17FD99F9-0CD9-4902-8849-0494CF139B74}"/>
              </a:ext>
            </a:extLst>
          </p:cNvPr>
          <p:cNvCxnSpPr>
            <a:cxnSpLocks/>
            <a:stCxn id="17" idx="0"/>
            <a:endCxn id="18" idx="0"/>
          </p:cNvCxnSpPr>
          <p:nvPr/>
        </p:nvCxnSpPr>
        <p:spPr>
          <a:xfrm rot="16200000" flipH="1">
            <a:off x="9067587" y="1804963"/>
            <a:ext cx="512618" cy="2178199"/>
          </a:xfrm>
          <a:prstGeom prst="curvedConnector3">
            <a:avLst>
              <a:gd name="adj1" fmla="val -4459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/ Private Pairs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515600" cy="6308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Used when we need additional information between recursive calls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Private helper method hides additional info</a:t>
            </a:r>
          </a:p>
          <a:p>
            <a:pPr lvl="1"/>
            <a:r>
              <a:rPr lang="en-US" dirty="0"/>
              <a:t>Clients shouldn’t have to </a:t>
            </a:r>
            <a:r>
              <a:rPr lang="en-US"/>
              <a:t>worry about it</a:t>
            </a:r>
            <a:endParaRPr lang="en-US" dirty="0"/>
          </a:p>
          <a:p>
            <a:r>
              <a:rPr lang="en-US" dirty="0"/>
              <a:t>All public method does is kick-start the private one</a:t>
            </a:r>
          </a:p>
          <a:p>
            <a:pPr lvl="1"/>
            <a:r>
              <a:rPr lang="en-US" dirty="0"/>
              <a:t>What’s the correct starting value(s) for additional param(s)?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2B26FF5-CF38-4DD1-B1D7-540CD8C5C01F}"/>
              </a:ext>
            </a:extLst>
          </p:cNvPr>
          <p:cNvSpPr txBox="1">
            <a:spLocks/>
          </p:cNvSpPr>
          <p:nvPr/>
        </p:nvSpPr>
        <p:spPr>
          <a:xfrm>
            <a:off x="830407" y="5235531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Question to ask: “Do I need to keep track of any additional information?” </a:t>
            </a:r>
            <a:endParaRPr lang="en-US" sz="1800" i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62149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32047</TotalTime>
  <Words>458</Words>
  <Application>Microsoft Office PowerPoint</Application>
  <PresentationFormat>Widescreen</PresentationFormat>
  <Paragraphs>110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 Math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Recursive Programming</vt:lpstr>
      <vt:lpstr>Announcements</vt:lpstr>
      <vt:lpstr>Recursive Methods [Review]</vt:lpstr>
      <vt:lpstr>Why Recursion?</vt:lpstr>
      <vt:lpstr>Files</vt:lpstr>
      <vt:lpstr>Crawl w/ Indentation</vt:lpstr>
      <vt:lpstr>Public / Private Pairs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486</cp:revision>
  <cp:lastPrinted>2022-09-27T21:33:44Z</cp:lastPrinted>
  <dcterms:created xsi:type="dcterms:W3CDTF">2020-06-13T06:27:42Z</dcterms:created>
  <dcterms:modified xsi:type="dcterms:W3CDTF">2025-05-02T15:02:20Z</dcterms:modified>
</cp:coreProperties>
</file>