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83" r:id="rId3"/>
    <p:sldId id="324" r:id="rId4"/>
    <p:sldId id="384" r:id="rId5"/>
    <p:sldId id="325" r:id="rId6"/>
    <p:sldId id="359" r:id="rId7"/>
    <p:sldId id="326" r:id="rId8"/>
    <p:sldId id="385" r:id="rId9"/>
    <p:sldId id="327" r:id="rId10"/>
    <p:sldId id="345" r:id="rId11"/>
    <p:sldId id="352" r:id="rId12"/>
    <p:sldId id="351" r:id="rId13"/>
    <p:sldId id="353" r:id="rId14"/>
    <p:sldId id="350" r:id="rId15"/>
    <p:sldId id="349" r:id="rId16"/>
    <p:sldId id="348" r:id="rId17"/>
    <p:sldId id="347" r:id="rId18"/>
    <p:sldId id="346" r:id="rId19"/>
    <p:sldId id="344" r:id="rId20"/>
    <p:sldId id="339" r:id="rId21"/>
    <p:sldId id="354" r:id="rId22"/>
    <p:sldId id="355" r:id="rId23"/>
    <p:sldId id="356" r:id="rId24"/>
    <p:sldId id="357" r:id="rId25"/>
    <p:sldId id="358" r:id="rId26"/>
    <p:sldId id="360" r:id="rId27"/>
    <p:sldId id="361" r:id="rId28"/>
    <p:sldId id="362" r:id="rId29"/>
    <p:sldId id="363" r:id="rId30"/>
    <p:sldId id="364" r:id="rId31"/>
    <p:sldId id="365" r:id="rId32"/>
    <p:sldId id="368" r:id="rId33"/>
    <p:sldId id="369" r:id="rId34"/>
    <p:sldId id="370" r:id="rId35"/>
    <p:sldId id="371" r:id="rId36"/>
    <p:sldId id="374" r:id="rId37"/>
    <p:sldId id="373" r:id="rId38"/>
    <p:sldId id="375" r:id="rId39"/>
    <p:sldId id="38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83"/>
            <p14:sldId id="324"/>
            <p14:sldId id="384"/>
            <p14:sldId id="325"/>
            <p14:sldId id="359"/>
            <p14:sldId id="326"/>
            <p14:sldId id="385"/>
            <p14:sldId id="327"/>
            <p14:sldId id="345"/>
            <p14:sldId id="352"/>
            <p14:sldId id="351"/>
            <p14:sldId id="353"/>
            <p14:sldId id="350"/>
            <p14:sldId id="349"/>
            <p14:sldId id="348"/>
            <p14:sldId id="347"/>
            <p14:sldId id="346"/>
            <p14:sldId id="344"/>
            <p14:sldId id="339"/>
            <p14:sldId id="354"/>
            <p14:sldId id="355"/>
            <p14:sldId id="356"/>
            <p14:sldId id="357"/>
            <p14:sldId id="358"/>
            <p14:sldId id="360"/>
            <p14:sldId id="361"/>
            <p14:sldId id="362"/>
            <p14:sldId id="363"/>
            <p14:sldId id="364"/>
            <p14:sldId id="365"/>
            <p14:sldId id="368"/>
            <p14:sldId id="369"/>
            <p14:sldId id="370"/>
            <p14:sldId id="371"/>
            <p14:sldId id="374"/>
            <p14:sldId id="373"/>
            <p14:sldId id="375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001" autoAdjust="0"/>
    <p:restoredTop sz="91361"/>
  </p:normalViewPr>
  <p:slideViewPr>
    <p:cSldViewPr snapToGrid="0" snapToObjects="1">
      <p:cViewPr varScale="1">
        <p:scale>
          <a:sx n="64" d="100"/>
          <a:sy n="64" d="100"/>
        </p:scale>
        <p:origin x="672" y="3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7CA7DD-E1AA-4B63-BB81-4C53C0FBC439}"/>
              </a:ext>
            </a:extLst>
          </p:cNvPr>
          <p:cNvSpPr/>
          <p:nvPr userDrawn="1"/>
        </p:nvSpPr>
        <p:spPr>
          <a:xfrm>
            <a:off x="7302715" y="237410"/>
            <a:ext cx="868680" cy="868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8582A-67CE-4F38-AEA5-8A1286BCC3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F6858E-0BE5-4C2C-83C3-0117BA0145D7}"/>
              </a:ext>
            </a:extLst>
          </p:cNvPr>
          <p:cNvSpPr/>
          <p:nvPr userDrawn="1"/>
        </p:nvSpPr>
        <p:spPr>
          <a:xfrm>
            <a:off x="7302715" y="237410"/>
            <a:ext cx="868680" cy="868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A264A-B38A-405C-9D5F-D0E196F8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Recursion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Recursion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534220" y="1757556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weather or cold weather?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71DF7ADE-729C-4295-AD3C-E26458052AA7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9FD0D05F-AF66-4DF0-A792-FB3624E06D2B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01C56-5CFA-4124-9D8A-50A876A9574A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E815305C-A15A-4C60-AFE7-6DB758D838E8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D6EB90-EC6C-2DD7-959B-355F25BF7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01730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u="sng" dirty="0" err="1">
                <a:latin typeface="Consolas" panose="020B0609020204030204" pitchFamily="49" charset="0"/>
              </a:rPr>
              <a:t>args</a:t>
            </a:r>
            <a:r>
              <a:rPr lang="en-US" sz="1900" u="sng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760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4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3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9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20580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15304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3537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90472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41210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93861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232849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Recursive Tracing Practice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15797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93573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21445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8431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5161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103551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43089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600018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AF7FECD7-749E-4750-9670-B9806B03B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695700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13DA0D83-CD35-4C70-B29D-F88DBAE00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4427538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7F644390-D427-46D7-850F-9FDE3DB7E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157788"/>
            <a:ext cx="2560638" cy="36671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8A59CC2-17DF-4DF3-8001-5B7795F38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895975"/>
            <a:ext cx="2560638" cy="37306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C3D58D0-E7C6-4DC1-B2EC-8A70297AB744}"/>
              </a:ext>
            </a:extLst>
          </p:cNvPr>
          <p:cNvSpPr txBox="1">
            <a:spLocks/>
          </p:cNvSpPr>
          <p:nvPr/>
        </p:nvSpPr>
        <p:spPr>
          <a:xfrm>
            <a:off x="1344650" y="4570153"/>
            <a:ext cx="6842049" cy="169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void recursion()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sz="2400" dirty="0">
                <a:latin typeface="Consolas" panose="020B0609020204030204" pitchFamily="49" charset="0"/>
              </a:rPr>
              <a:t>(“Woah”);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recursion();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70BFB-CF90-4F45-BDFF-125302495081}"/>
              </a:ext>
            </a:extLst>
          </p:cNvPr>
          <p:cNvSpPr txBox="1"/>
          <p:nvPr/>
        </p:nvSpPr>
        <p:spPr>
          <a:xfrm>
            <a:off x="11099356" y="628420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3A991-4DD5-4242-9E22-BDFB7799E0EA}"/>
              </a:ext>
            </a:extLst>
          </p:cNvPr>
          <p:cNvSpPr txBox="1"/>
          <p:nvPr/>
        </p:nvSpPr>
        <p:spPr>
          <a:xfrm>
            <a:off x="11099356" y="3346570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7DBA1-E0E6-4685-9A2D-172AFA9780BD}"/>
              </a:ext>
            </a:extLst>
          </p:cNvPr>
          <p:cNvSpPr txBox="1"/>
          <p:nvPr/>
        </p:nvSpPr>
        <p:spPr>
          <a:xfrm>
            <a:off x="8825540" y="2869020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1CD74-40D9-40B2-B31D-217603F628BB}"/>
              </a:ext>
            </a:extLst>
          </p:cNvPr>
          <p:cNvSpPr txBox="1"/>
          <p:nvPr/>
        </p:nvSpPr>
        <p:spPr>
          <a:xfrm rot="1108386">
            <a:off x="9209103" y="2891501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72ACB-6A8F-4DEB-B9D4-DA39F9B8844C}"/>
              </a:ext>
            </a:extLst>
          </p:cNvPr>
          <p:cNvSpPr txBox="1"/>
          <p:nvPr/>
        </p:nvSpPr>
        <p:spPr>
          <a:xfrm rot="2872417">
            <a:off x="9612693" y="2494707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48085-2954-49A6-B2D5-D227B2992E0E}"/>
              </a:ext>
            </a:extLst>
          </p:cNvPr>
          <p:cNvSpPr txBox="1"/>
          <p:nvPr/>
        </p:nvSpPr>
        <p:spPr>
          <a:xfrm rot="3831683">
            <a:off x="10115220" y="2272773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C5A86-DE12-4247-9726-30D1E70A1C02}"/>
              </a:ext>
            </a:extLst>
          </p:cNvPr>
          <p:cNvSpPr txBox="1"/>
          <p:nvPr/>
        </p:nvSpPr>
        <p:spPr>
          <a:xfrm rot="4752938">
            <a:off x="10702070" y="2147465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835FDAD2-CD23-4EF1-99C4-6D29EE7C5E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524875" y="3306763"/>
            <a:ext cx="2582863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88A9F124-8C08-4875-ACF4-A54D481A1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1C8E2736-EA53-46ED-BF2E-3DA30EF74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5038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375590D-658A-46B0-A3D0-75F266D89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6463" y="6638925"/>
            <a:ext cx="25749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F894CA59-F1FF-44B9-94BB-2FC709ADA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384550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69FF5183-4BFD-461D-8678-E11201A83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3748088"/>
            <a:ext cx="5016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6BC17B44-4C76-468E-B1D5-C07B4E07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116388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7868FD83-3800-4D1D-96EC-63053A6E2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479925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8AB0A405-A8C7-4CCF-A8B3-354959F95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845050"/>
            <a:ext cx="1581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DC85D9CF-90AE-4A80-AE08-013E5CD5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2117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4482A54B-8F1C-47F6-95F1-D4C4F0E0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576888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EAA734FE-3AE8-48FF-AE0E-CDAE7F7C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9483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7D614416-8E87-4E96-A5AA-E3305B472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688" y="6321425"/>
            <a:ext cx="876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BFFD1-7D11-40DE-BA56-C4537F85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03" y="336754"/>
            <a:ext cx="3620005" cy="10383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EA415E-B3FF-428D-8A3C-380E9BCBC81C}"/>
              </a:ext>
            </a:extLst>
          </p:cNvPr>
          <p:cNvSpPr/>
          <p:nvPr/>
        </p:nvSpPr>
        <p:spPr>
          <a:xfrm>
            <a:off x="2831422" y="5981412"/>
            <a:ext cx="5945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nsolas" panose="020B0609020204030204" pitchFamily="49" charset="0"/>
              </a:rPr>
              <a:t>StackOverflowException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80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3.7037E-6 L 0.07331 -0.15023 C 0.10599 -0.21597 0.1974 -0.22129 0.23919 -0.15856 L 0.33112 -0.01458 " pathEditMode="relative" rAng="18660000" ptsTypes="AAAA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78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6" grpId="0"/>
      <p:bldP spid="8" grpId="0"/>
      <p:bldP spid="9" grpId="0"/>
      <p:bldP spid="11" grpId="0"/>
      <p:bldP spid="11" grpId="1"/>
      <p:bldP spid="3" grpId="0"/>
      <p:bldP spid="12" grpId="0"/>
      <p:bldP spid="13" grpId="0"/>
      <p:bldP spid="1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lvl="1"/>
            <a:r>
              <a:rPr lang="en-US" dirty="0"/>
              <a:t>Yes! We get something called a </a:t>
            </a:r>
            <a:r>
              <a:rPr lang="en-US" b="1" dirty="0" err="1"/>
              <a:t>StackOverflowException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How do we avoid infinite recursion?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1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4646037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348034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2267154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1023152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3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09 L 0.03568 0.04305 C 0.04349 0.05254 0.04766 0.06666 0.04766 0.08148 C 0.04766 0.09838 0.04349 0.11203 0.03568 0.12152 L 0.00039 0.16689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03412 0.04098 C 0.04167 0.04931 0.04558 0.06227 0.04558 0.07593 C 0.04558 0.09144 0.04167 0.10371 0.03412 0.11227 L -2.91667E-6 0.15394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273 L 0.03308 0.02454 C 0.04063 0.03218 0.0444 0.04421 0.0444 0.05648 C 0.0444 0.07037 0.04063 0.08171 0.03308 0.08935 L -2.91667E-6 0.12709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1945 L 0.03334 0.00833 C 0.04089 0.01435 0.04479 0.02291 0.04479 0.03217 C 0.04479 0.04259 0.04089 0.05092 0.03334 0.05694 L 0.00013 0.08518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520266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433442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334555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218667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03347 -0.02639 C 0.04102 -0.03194 0.04492 -0.04004 0.04492 -0.04884 C 0.04492 -0.05879 0.04102 -0.06666 0.03347 -0.07222 L -2.29167E-6 -0.09861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03308 -0.03426 C 0.04063 -0.0412 0.0444 -0.05232 0.0444 -0.06343 C 0.0444 -0.07616 0.04063 -0.08611 0.03308 -0.09329 L -2.29167E-6 -0.12732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3412 -0.0412 C 0.04167 -0.04954 0.04558 -0.0625 0.04558 -0.07639 C 0.04558 -0.09167 0.04167 -0.1037 0.03412 -0.1125 L -2.91667E-6 -0.15347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03529 -0.04723 C 0.0431 -0.05718 0.04727 -0.07199 0.04727 -0.08727 C 0.04727 -0.1051 0.0431 -0.11922 0.03529 -0.12917 L -3.75E-6 -0.17639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24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3"/>
                </a:solidFill>
              </a:rPr>
              <a:t>n!</a:t>
            </a:r>
            <a:r>
              <a:rPr lang="en-US" sz="3600" i="1" dirty="0"/>
              <a:t> or </a:t>
            </a:r>
            <a:r>
              <a:rPr lang="en-US" sz="3600" i="1" dirty="0">
                <a:solidFill>
                  <a:schemeClr val="accent3"/>
                </a:solidFill>
              </a:rPr>
              <a:t>factorial(n)</a:t>
            </a:r>
            <a:r>
              <a:rPr lang="en-US" sz="3600" i="1" dirty="0"/>
              <a:t>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Two ways of viewing this idea: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∗…∗2∗1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Iterative approach - loop through all values and multiply together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Recursive approach – decompose into subproblem and combine</a:t>
                </a:r>
              </a:p>
              <a:p>
                <a:pPr lvl="1"/>
                <a:r>
                  <a:rPr lang="en-US" dirty="0"/>
                  <a:t>What would our base case / simplest input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be?</a:t>
                </a:r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  <a:blipFill>
                <a:blip r:embed="rId2"/>
                <a:stretch>
                  <a:fillRect l="-1043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2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8887456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6076051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3477463" y="4437678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825179" y="4248233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45683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3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347 L 0.05182 -0.08588 C 0.06393 -0.10509 0.08242 -0.11551 0.10104 -0.11551 C 0.12318 -0.11551 0.14102 -0.10509 0.15287 -0.08588 L 0.2125 0.0039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5547 -0.0581 C 0.0668 -0.07083 0.08424 -0.07662 0.10234 -0.07546 C 0.12292 -0.0743 0.13906 -0.0662 0.15026 -0.05208 L 0.2043 0.01181 " pathEditMode="relative" rAng="120000" ptsTypes="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5716 -0.0588 C 0.06888 -0.07222 0.08737 -0.07893 0.10625 -0.07893 C 0.12761 -0.07893 0.14492 -0.07222 0.15664 -0.0588 L 0.21485 -7.40741E-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4583 -0.05903 C 0.05599 -0.07246 0.07044 -0.0794 0.08607 -0.0794 C 0.10352 -0.0794 0.11758 -0.07246 0.12852 -0.05903 L 0.17526 2.59259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Quiz 1 Tuesday (May 6)!</a:t>
            </a:r>
          </a:p>
          <a:p>
            <a:pPr lvl="1"/>
            <a:r>
              <a:rPr lang="en-US" dirty="0"/>
              <a:t>Topics: </a:t>
            </a:r>
            <a:r>
              <a:rPr lang="en-US" dirty="0" err="1"/>
              <a:t>ListNodes</a:t>
            </a:r>
            <a:r>
              <a:rPr lang="en-US" dirty="0"/>
              <a:t>, </a:t>
            </a:r>
            <a:r>
              <a:rPr lang="en-US" dirty="0" err="1"/>
              <a:t>LinkedIntList</a:t>
            </a:r>
            <a:r>
              <a:rPr lang="en-US" dirty="0"/>
              <a:t>, Runtime analysis</a:t>
            </a:r>
          </a:p>
          <a:p>
            <a:pPr lvl="1"/>
            <a:r>
              <a:rPr lang="en-US" dirty="0"/>
              <a:t>Topics not on Quiz: Recursion</a:t>
            </a:r>
          </a:p>
          <a:p>
            <a:pPr lvl="1"/>
            <a:r>
              <a:rPr lang="en-US" dirty="0"/>
              <a:t>Practice quiz and reference sheet for Quiz 1 will be posted soon! </a:t>
            </a:r>
          </a:p>
          <a:p>
            <a:pPr lvl="1"/>
            <a:r>
              <a:rPr lang="en-US" dirty="0"/>
              <a:t>Quiz 0 feedback will be released before Quiz 1</a:t>
            </a:r>
          </a:p>
          <a:p>
            <a:r>
              <a:rPr lang="en-US" dirty="0"/>
              <a:t>Programming Assignment 1 due in one week (May 7) @ 11:59pm</a:t>
            </a:r>
          </a:p>
          <a:p>
            <a:r>
              <a:rPr lang="en-US" dirty="0"/>
              <a:t>Creative Project 1 and Resubmission Cycle 1 grades released today</a:t>
            </a:r>
          </a:p>
          <a:p>
            <a:r>
              <a:rPr lang="en-US" dirty="0"/>
              <a:t>Resubmission Period 3 closes this Friday (May 2) @ 11:59pm</a:t>
            </a:r>
          </a:p>
          <a:p>
            <a:pPr lvl="1"/>
            <a:r>
              <a:rPr lang="en-US" dirty="0"/>
              <a:t>Available assignments: </a:t>
            </a:r>
            <a:r>
              <a:rPr lang="en-US" b="1" i="1" dirty="0">
                <a:solidFill>
                  <a:schemeClr val="accent2"/>
                </a:solidFill>
              </a:rPr>
              <a:t>C0</a:t>
            </a:r>
            <a:r>
              <a:rPr lang="en-US" dirty="0"/>
              <a:t>, P0, C1</a:t>
            </a:r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Last opportunity to resubmit C0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11051684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8567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3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93 L -0.04896 -0.05417 C -0.0599 -0.06621 -0.07526 -0.07269 -0.09206 -0.07269 C -0.11068 -0.07269 -0.12579 -0.06621 -0.13737 -0.05417 L -0.1875 -0.00093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216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8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47 -7.40741E-7 L -0.15039 -0.04005 C -0.13894 -0.04907 -0.12162 -0.05393 -0.10365 -0.05393 C -0.08308 -0.05393 -0.06654 -0.04907 -0.05508 -0.04005 L -0.00013 -7.40741E-7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01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3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28 1.48148E-6 L -0.15599 -0.04005 C -0.14414 -0.04908 -0.1263 -0.05394 -0.10742 -0.05394 C -0.08619 -0.05394 -0.06901 -0.04908 -0.05716 -0.04005 L -4.375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112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1.48148E-6 L -0.15546 -0.04005 C -0.14362 -0.04908 -0.12578 -0.05394 -0.10703 -0.05394 C -0.0858 -0.05394 -0.06875 -0.04908 -0.0569 -0.04005 L -3.95833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839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703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0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Recursive Tracing Practice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4967" y="21379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1026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E790E124-CEDC-4870-81BB-D025CFAF0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934" r="67317" b="67062"/>
          <a:stretch/>
        </p:blipFill>
        <p:spPr bwMode="auto">
          <a:xfrm>
            <a:off x="979968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F948A01A-7B6A-479E-BC46-0E1A5E49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5" t="1030" r="33865" b="66966"/>
          <a:stretch/>
        </p:blipFill>
        <p:spPr bwMode="auto">
          <a:xfrm>
            <a:off x="3592033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7050186F-676E-4404-A1FF-695A3E8BD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3" t="966" r="1217" b="67030"/>
          <a:stretch/>
        </p:blipFill>
        <p:spPr bwMode="auto">
          <a:xfrm>
            <a:off x="6204098" y="3972026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makes Romanesco broccoli so mathematically perfect? | Salon.com">
            <a:extLst>
              <a:ext uri="{FF2B5EF4-FFF2-40B4-BE49-F238E27FC236}">
                <a16:creationId xmlns:a16="http://schemas.microsoft.com/office/drawing/2014/main" id="{D9C5E671-F0BE-4877-A089-95EA0395E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7"/>
          <a:stretch/>
        </p:blipFill>
        <p:spPr bwMode="auto">
          <a:xfrm>
            <a:off x="8816163" y="3963406"/>
            <a:ext cx="2381398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5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307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6ABD002-4CD9-4548-9789-7F906F6E0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8" r="70842" b="9395"/>
          <a:stretch/>
        </p:blipFill>
        <p:spPr bwMode="auto">
          <a:xfrm>
            <a:off x="2254101" y="4004931"/>
            <a:ext cx="2267565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3A3E78F7-AAA0-4738-84D1-572542F4C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0778" r="48639" b="9395"/>
          <a:stretch/>
        </p:blipFill>
        <p:spPr bwMode="auto">
          <a:xfrm>
            <a:off x="4521666" y="4004931"/>
            <a:ext cx="1744910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A98C35B-5F1A-413D-9D18-D6165A430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10778" r="31164" b="9395"/>
          <a:stretch/>
        </p:blipFill>
        <p:spPr bwMode="auto">
          <a:xfrm>
            <a:off x="6273668" y="4012019"/>
            <a:ext cx="1308683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028CBCE-D7EE-46D0-BBAB-41E2A91F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10778" r="14012" b="9395"/>
          <a:stretch/>
        </p:blipFill>
        <p:spPr bwMode="auto">
          <a:xfrm>
            <a:off x="7682477" y="4004931"/>
            <a:ext cx="1224793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AEF3478-3545-4292-B1DB-F5E2C865B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10778" r="3156" b="9395"/>
          <a:stretch/>
        </p:blipFill>
        <p:spPr bwMode="auto">
          <a:xfrm>
            <a:off x="9032193" y="4012019"/>
            <a:ext cx="718398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endParaRPr lang="en-US" dirty="0"/>
          </a:p>
          <a:p>
            <a:r>
              <a:rPr lang="en-US" dirty="0"/>
              <a:t>Computer science definition: when a method calls itself</a:t>
            </a:r>
          </a:p>
          <a:p>
            <a:pPr lvl="1"/>
            <a:r>
              <a:rPr lang="en-US" dirty="0"/>
              <a:t>“Alternative” to iteration (can combine for powerful results)</a:t>
            </a:r>
          </a:p>
          <a:p>
            <a:r>
              <a:rPr lang="en-US" dirty="0"/>
              <a:t>🤔 Wouldn’t that just lead to an infinite loop?</a:t>
            </a:r>
          </a:p>
          <a:p>
            <a:pPr lvl="1"/>
            <a:r>
              <a:rPr lang="en-US" dirty="0"/>
              <a:t>Yes! If you do things wrong…</a:t>
            </a:r>
          </a:p>
          <a:p>
            <a:pPr lvl="1"/>
            <a:r>
              <a:rPr lang="en-US" dirty="0"/>
              <a:t>Let’s review </a:t>
            </a:r>
            <a:r>
              <a:rPr lang="en-US" i="1" dirty="0"/>
              <a:t>how </a:t>
            </a:r>
            <a:r>
              <a:rPr lang="en-US" dirty="0"/>
              <a:t>method calls work</a:t>
            </a:r>
          </a:p>
        </p:txBody>
      </p:sp>
    </p:spTree>
    <p:extLst>
      <p:ext uri="{BB962C8B-B14F-4D97-AF65-F5344CB8AC3E}">
        <p14:creationId xmlns:p14="http://schemas.microsoft.com/office/powerpoint/2010/main" val="31682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do we care? </a:t>
            </a:r>
          </a:p>
          <a:p>
            <a:pPr lvl="1"/>
            <a:r>
              <a:rPr lang="en-US" dirty="0"/>
              <a:t>It's a fundamental Computer Science topic </a:t>
            </a:r>
          </a:p>
          <a:p>
            <a:pPr lvl="1"/>
            <a:r>
              <a:rPr lang="en-US" dirty="0"/>
              <a:t>Some things are easier to describe with recursion than with loops </a:t>
            </a:r>
          </a:p>
          <a:p>
            <a:pPr lvl="1"/>
            <a:r>
              <a:rPr lang="en-US" dirty="0"/>
              <a:t>There are some problems that lend themselves more easily to a recursive solution than an iterative (loop-y) solution </a:t>
            </a:r>
          </a:p>
          <a:p>
            <a:pPr lvl="2"/>
            <a:r>
              <a:rPr lang="en-US" dirty="0"/>
              <a:t>Though all problems that can be solved with recursion can be solved with loops,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8172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6"/>
            <a:ext cx="10515600" cy="1986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method?</a:t>
            </a:r>
          </a:p>
          <a:p>
            <a:pPr lvl="1"/>
            <a:r>
              <a:rPr lang="en-US" dirty="0"/>
              <a:t>Sort of like the "history" of the method calls it has paused… (LIFO)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8083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17189</TotalTime>
  <Words>2452</Words>
  <Application>Microsoft Office PowerPoint</Application>
  <PresentationFormat>Widescreen</PresentationFormat>
  <Paragraphs>595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Recursion</vt:lpstr>
      <vt:lpstr>Lecture Outline</vt:lpstr>
      <vt:lpstr>Announcements</vt:lpstr>
      <vt:lpstr>Lecture Outline</vt:lpstr>
      <vt:lpstr>Recursion (1)</vt:lpstr>
      <vt:lpstr>Recursion (2)</vt:lpstr>
      <vt:lpstr>Recursion (3)</vt:lpstr>
      <vt:lpstr>Recursion (4)</vt:lpstr>
      <vt:lpstr>Method Calls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Method Calls</vt:lpstr>
      <vt:lpstr>Method Calls</vt:lpstr>
      <vt:lpstr>Recursive Methods</vt:lpstr>
      <vt:lpstr>Recursive Methods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342</cp:revision>
  <cp:lastPrinted>2022-09-27T21:33:44Z</cp:lastPrinted>
  <dcterms:created xsi:type="dcterms:W3CDTF">2020-06-13T06:27:42Z</dcterms:created>
  <dcterms:modified xsi:type="dcterms:W3CDTF">2025-04-30T14:02:33Z</dcterms:modified>
</cp:coreProperties>
</file>