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362" r:id="rId3"/>
    <p:sldId id="348" r:id="rId4"/>
    <p:sldId id="892" r:id="rId5"/>
    <p:sldId id="893" r:id="rId6"/>
    <p:sldId id="894" r:id="rId7"/>
    <p:sldId id="89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362"/>
            <p14:sldId id="348"/>
            <p14:sldId id="892"/>
            <p14:sldId id="893"/>
            <p14:sldId id="894"/>
            <p14:sldId id="89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AD3"/>
    <a:srgbClr val="EE8A64"/>
    <a:srgbClr val="CEC7EA"/>
    <a:srgbClr val="FFF2CC"/>
    <a:srgbClr val="C0FCF0"/>
    <a:srgbClr val="FA8231"/>
    <a:srgbClr val="0FB9B1"/>
    <a:srgbClr val="54A0FF"/>
    <a:srgbClr val="FAFAFA"/>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1361"/>
  </p:normalViewPr>
  <p:slideViewPr>
    <p:cSldViewPr snapToGrid="0" snapToObjects="1">
      <p:cViewPr varScale="1">
        <p:scale>
          <a:sx n="69" d="100"/>
          <a:sy n="69" d="100"/>
        </p:scale>
        <p:origin x="372" y="272"/>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4/18/2025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E5B6226-E642-10B0-730C-CA63F126DC08}"/>
              </a:ext>
            </a:extLst>
          </p:cNvPr>
          <p:cNvPicPr>
            <a:picLocks noChangeAspect="1"/>
          </p:cNvPicPr>
          <p:nvPr userDrawn="1"/>
        </p:nvPicPr>
        <p:blipFill>
          <a:blip r:embed="rId2"/>
          <a:srcRect/>
          <a:stretch/>
        </p:blipFill>
        <p:spPr>
          <a:xfrm>
            <a:off x="-82520" y="236757"/>
            <a:ext cx="12540363" cy="7181466"/>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123</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05</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998231" cy="584775"/>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r>
              <a:rPr lang="en-US" sz="2000" b="0" i="0" dirty="0">
                <a:solidFill>
                  <a:schemeClr val="tx1">
                    <a:lumMod val="65000"/>
                    <a:lumOff val="35000"/>
                  </a:schemeClr>
                </a:solidFill>
                <a:latin typeface="Montserrat SemiBold" pitchFamily="2" charset="77"/>
              </a:rPr>
              <a:t>sli.do    #cse123A</a:t>
            </a:r>
          </a:p>
        </p:txBody>
      </p:sp>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D4665F1-33EC-4353-8520-98D4BB9613F0}"/>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1" name="Picture 10">
            <a:extLst>
              <a:ext uri="{FF2B5EF4-FFF2-40B4-BE49-F238E27FC236}">
                <a16:creationId xmlns:a16="http://schemas.microsoft.com/office/drawing/2014/main" id="{79AD8943-881A-494F-ACB5-810780E356C5}"/>
              </a:ext>
            </a:extLst>
          </p:cNvPr>
          <p:cNvPicPr>
            <a:picLocks noChangeAspect="1"/>
          </p:cNvPicPr>
          <p:nvPr userDrawn="1"/>
        </p:nvPicPr>
        <p:blipFill>
          <a:blip r:embed="rId4"/>
          <a:stretch>
            <a:fillRect/>
          </a:stretch>
        </p:blipFill>
        <p:spPr>
          <a:xfrm>
            <a:off x="7371295" y="305990"/>
            <a:ext cx="731520" cy="73152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123 Spring 2025</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05: Linked Nodes</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edstem.org/us/courses/77398/discussion/6544941" TargetMode="External"/><Relationship Id="rId2" Type="http://schemas.openxmlformats.org/officeDocument/2006/relationships/hyperlink" Target="https://edstem.org/us/courses/77398/discussion/6547881" TargetMode="External"/><Relationship Id="rId1" Type="http://schemas.openxmlformats.org/officeDocument/2006/relationships/slideLayout" Target="../slideLayouts/slideLayout3.xml"/><Relationship Id="rId5" Type="http://schemas.openxmlformats.org/officeDocument/2006/relationships/hyperlink" Target="https://edstem.org/us/courses/77398/resources?download=53992" TargetMode="External"/><Relationship Id="rId4" Type="http://schemas.openxmlformats.org/officeDocument/2006/relationships/hyperlink" Target="https://edstem.org/us/courses/77398/resources?download=5389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Linked Nodes w/Lists</a:t>
            </a:r>
          </a:p>
        </p:txBody>
      </p:sp>
      <p:sp>
        <p:nvSpPr>
          <p:cNvPr id="4" name="TextBox 3">
            <a:extLst>
              <a:ext uri="{FF2B5EF4-FFF2-40B4-BE49-F238E27FC236}">
                <a16:creationId xmlns:a16="http://schemas.microsoft.com/office/drawing/2014/main" id="{1140A5DD-90C5-8F48-BFF7-AE8301DF7CEF}"/>
              </a:ext>
            </a:extLst>
          </p:cNvPr>
          <p:cNvSpPr txBox="1"/>
          <p:nvPr/>
        </p:nvSpPr>
        <p:spPr>
          <a:xfrm>
            <a:off x="7498025" y="2041170"/>
            <a:ext cx="4476805" cy="1269578"/>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10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i="1" dirty="0">
                <a:solidFill>
                  <a:schemeClr val="tx1">
                    <a:lumMod val="75000"/>
                    <a:lumOff val="25000"/>
                  </a:schemeClr>
                </a:solidFill>
                <a:latin typeface="Calibri" panose="020F0502020204030204" pitchFamily="34" charset="0"/>
                <a:cs typeface="Calibri" panose="020F0502020204030204" pitchFamily="34" charset="0"/>
              </a:rPr>
              <a:t>What’s your favorite </a:t>
            </a:r>
            <a:br>
              <a:rPr lang="en-US" sz="2200" i="1" dirty="0">
                <a:solidFill>
                  <a:schemeClr val="tx1">
                    <a:lumMod val="75000"/>
                    <a:lumOff val="25000"/>
                  </a:schemeClr>
                </a:solidFill>
                <a:latin typeface="Calibri" panose="020F0502020204030204" pitchFamily="34" charset="0"/>
                <a:cs typeface="Calibri" panose="020F0502020204030204" pitchFamily="34" charset="0"/>
              </a:rPr>
            </a:br>
            <a:r>
              <a:rPr lang="en-US" sz="2200" i="1" dirty="0">
                <a:solidFill>
                  <a:schemeClr val="tx1">
                    <a:lumMod val="75000"/>
                    <a:lumOff val="25000"/>
                  </a:schemeClr>
                </a:solidFill>
                <a:latin typeface="Calibri" panose="020F0502020204030204" pitchFamily="34" charset="0"/>
                <a:cs typeface="Calibri" panose="020F0502020204030204" pitchFamily="34" charset="0"/>
              </a:rPr>
              <a:t>data structure to use?</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8" name="Google Shape;96;p1">
            <a:extLst>
              <a:ext uri="{FF2B5EF4-FFF2-40B4-BE49-F238E27FC236}">
                <a16:creationId xmlns:a16="http://schemas.microsoft.com/office/drawing/2014/main" id="{57405DEF-3466-474C-92C1-A9D5A25287C9}"/>
              </a:ext>
            </a:extLst>
          </p:cNvPr>
          <p:cNvSpPr txBox="1"/>
          <p:nvPr/>
        </p:nvSpPr>
        <p:spPr>
          <a:xfrm>
            <a:off x="6819080" y="3390896"/>
            <a:ext cx="2138245" cy="492412"/>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2000" dirty="0">
                <a:solidFill>
                  <a:schemeClr val="tx1">
                    <a:lumMod val="85000"/>
                    <a:lumOff val="15000"/>
                  </a:schemeClr>
                </a:solidFill>
                <a:latin typeface="Montserrat ExtraBold"/>
                <a:ea typeface="Montserrat ExtraBold"/>
                <a:cs typeface="Montserrat ExtraBold"/>
                <a:sym typeface="Montserrat ExtraBold"/>
              </a:rPr>
              <a:t>Instructors:</a:t>
            </a:r>
            <a:endParaRPr sz="2000" dirty="0">
              <a:solidFill>
                <a:schemeClr val="tx1">
                  <a:lumMod val="85000"/>
                  <a:lumOff val="15000"/>
                </a:schemeClr>
              </a:solidFill>
              <a:latin typeface="Montserrat ExtraBold"/>
              <a:ea typeface="Montserrat ExtraBold"/>
              <a:cs typeface="Montserrat ExtraBold"/>
              <a:sym typeface="Montserrat ExtraBold"/>
            </a:endParaRPr>
          </a:p>
        </p:txBody>
      </p:sp>
      <p:sp>
        <p:nvSpPr>
          <p:cNvPr id="9" name="Google Shape;98;p1">
            <a:extLst>
              <a:ext uri="{FF2B5EF4-FFF2-40B4-BE49-F238E27FC236}">
                <a16:creationId xmlns:a16="http://schemas.microsoft.com/office/drawing/2014/main" id="{84664540-F91D-4C8F-A182-24FE0EA9953A}"/>
              </a:ext>
            </a:extLst>
          </p:cNvPr>
          <p:cNvSpPr txBox="1"/>
          <p:nvPr/>
        </p:nvSpPr>
        <p:spPr>
          <a:xfrm>
            <a:off x="8957325" y="3385524"/>
            <a:ext cx="3053700" cy="4924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dirty="0">
                <a:solidFill>
                  <a:schemeClr val="tx1">
                    <a:lumMod val="85000"/>
                    <a:lumOff val="15000"/>
                  </a:schemeClr>
                </a:solidFill>
                <a:latin typeface="Montserrat SemiBold"/>
                <a:ea typeface="Montserrat SemiBold"/>
                <a:cs typeface="Montserrat SemiBold"/>
                <a:sym typeface="Montserrat SemiBold"/>
              </a:rPr>
              <a:t>Nathan Brunelle</a:t>
            </a:r>
          </a:p>
        </p:txBody>
      </p:sp>
      <p:cxnSp>
        <p:nvCxnSpPr>
          <p:cNvPr id="12" name="Straight Connector 11">
            <a:extLst>
              <a:ext uri="{FF2B5EF4-FFF2-40B4-BE49-F238E27FC236}">
                <a16:creationId xmlns:a16="http://schemas.microsoft.com/office/drawing/2014/main" id="{F50CF5EF-0470-4507-BAF5-D09BC7F0CFA2}"/>
              </a:ext>
            </a:extLst>
          </p:cNvPr>
          <p:cNvCxnSpPr/>
          <p:nvPr/>
        </p:nvCxnSpPr>
        <p:spPr>
          <a:xfrm>
            <a:off x="7542720" y="327563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C41EE369-D570-7534-8DB6-22D61AEB947F}"/>
              </a:ext>
            </a:extLst>
          </p:cNvPr>
          <p:cNvGraphicFramePr>
            <a:graphicFrameLocks noGrp="1"/>
          </p:cNvGraphicFramePr>
          <p:nvPr>
            <p:extLst>
              <p:ext uri="{D42A27DB-BD31-4B8C-83A1-F6EECF244321}">
                <p14:modId xmlns:p14="http://schemas.microsoft.com/office/powerpoint/2010/main" val="2170422774"/>
              </p:ext>
            </p:extLst>
          </p:nvPr>
        </p:nvGraphicFramePr>
        <p:xfrm>
          <a:off x="7650409" y="3897018"/>
          <a:ext cx="4467485" cy="2706597"/>
        </p:xfrm>
        <a:graphic>
          <a:graphicData uri="http://schemas.openxmlformats.org/drawingml/2006/table">
            <a:tbl>
              <a:tblPr firstRow="1" bandRow="1">
                <a:tableStyleId>{2D5ABB26-0587-4C30-8999-92F81FD0307C}</a:tableStyleId>
              </a:tblPr>
              <a:tblGrid>
                <a:gridCol w="893497">
                  <a:extLst>
                    <a:ext uri="{9D8B030D-6E8A-4147-A177-3AD203B41FA5}">
                      <a16:colId xmlns:a16="http://schemas.microsoft.com/office/drawing/2014/main" val="2285619573"/>
                    </a:ext>
                  </a:extLst>
                </a:gridCol>
                <a:gridCol w="893497">
                  <a:extLst>
                    <a:ext uri="{9D8B030D-6E8A-4147-A177-3AD203B41FA5}">
                      <a16:colId xmlns:a16="http://schemas.microsoft.com/office/drawing/2014/main" val="3883267222"/>
                    </a:ext>
                  </a:extLst>
                </a:gridCol>
                <a:gridCol w="893497">
                  <a:extLst>
                    <a:ext uri="{9D8B030D-6E8A-4147-A177-3AD203B41FA5}">
                      <a16:colId xmlns:a16="http://schemas.microsoft.com/office/drawing/2014/main" val="3067426825"/>
                    </a:ext>
                  </a:extLst>
                </a:gridCol>
                <a:gridCol w="958766">
                  <a:extLst>
                    <a:ext uri="{9D8B030D-6E8A-4147-A177-3AD203B41FA5}">
                      <a16:colId xmlns:a16="http://schemas.microsoft.com/office/drawing/2014/main" val="4293795288"/>
                    </a:ext>
                  </a:extLst>
                </a:gridCol>
                <a:gridCol w="828228">
                  <a:extLst>
                    <a:ext uri="{9D8B030D-6E8A-4147-A177-3AD203B41FA5}">
                      <a16:colId xmlns:a16="http://schemas.microsoft.com/office/drawing/2014/main" val="3683209748"/>
                    </a:ext>
                  </a:extLst>
                </a:gridCol>
              </a:tblGrid>
              <a:tr h="300733">
                <a:tc>
                  <a:txBody>
                    <a:bodyPr/>
                    <a:lstStyle/>
                    <a:p>
                      <a:pPr algn="ctr"/>
                      <a:r>
                        <a:rPr lang="en-US" sz="1050" dirty="0" err="1">
                          <a:latin typeface="Montserrat SemiBold" panose="00000700000000000000" pitchFamily="2" charset="0"/>
                        </a:rPr>
                        <a:t>Arohan</a:t>
                      </a:r>
                      <a:endParaRPr lang="en-US" sz="1050" dirty="0">
                        <a:latin typeface="Montserrat SemiBold" panose="00000700000000000000" pitchFamily="2" charset="0"/>
                      </a:endParaRPr>
                    </a:p>
                  </a:txBody>
                  <a:tcPr anchor="ctr"/>
                </a:tc>
                <a:tc>
                  <a:txBody>
                    <a:bodyPr/>
                    <a:lstStyle/>
                    <a:p>
                      <a:pPr algn="ctr"/>
                      <a:r>
                        <a:rPr lang="en-US" sz="1050" dirty="0">
                          <a:latin typeface="Montserrat SemiBold" panose="00000700000000000000" pitchFamily="2" charset="0"/>
                        </a:rPr>
                        <a:t>Ashar</a:t>
                      </a:r>
                    </a:p>
                  </a:txBody>
                  <a:tcPr anchor="ctr"/>
                </a:tc>
                <a:tc>
                  <a:txBody>
                    <a:bodyPr/>
                    <a:lstStyle/>
                    <a:p>
                      <a:pPr algn="ctr"/>
                      <a:r>
                        <a:rPr lang="en-US" sz="1050" dirty="0">
                          <a:latin typeface="Montserrat SemiBold" panose="00000700000000000000" pitchFamily="2" charset="0"/>
                        </a:rPr>
                        <a:t>Neha</a:t>
                      </a:r>
                    </a:p>
                  </a:txBody>
                  <a:tcPr anchor="ctr"/>
                </a:tc>
                <a:tc>
                  <a:txBody>
                    <a:bodyPr/>
                    <a:lstStyle/>
                    <a:p>
                      <a:pPr algn="ctr"/>
                      <a:r>
                        <a:rPr lang="en-US" sz="1050" dirty="0">
                          <a:latin typeface="Montserrat SemiBold" panose="00000700000000000000" pitchFamily="2" charset="0"/>
                        </a:rPr>
                        <a:t>Rohini</a:t>
                      </a:r>
                    </a:p>
                  </a:txBody>
                  <a:tcPr anchor="ctr"/>
                </a:tc>
                <a:tc>
                  <a:txBody>
                    <a:bodyPr/>
                    <a:lstStyle/>
                    <a:p>
                      <a:pPr algn="ctr"/>
                      <a:r>
                        <a:rPr lang="en-US" sz="1050" dirty="0">
                          <a:latin typeface="Montserrat SemiBold" panose="00000700000000000000" pitchFamily="2" charset="0"/>
                        </a:rPr>
                        <a:t>Rushil</a:t>
                      </a:r>
                    </a:p>
                  </a:txBody>
                  <a:tcPr anchor="ctr"/>
                </a:tc>
                <a:extLst>
                  <a:ext uri="{0D108BD9-81ED-4DB2-BD59-A6C34878D82A}">
                    <a16:rowId xmlns:a16="http://schemas.microsoft.com/office/drawing/2014/main" val="3018865140"/>
                  </a:ext>
                </a:extLst>
              </a:tr>
              <a:tr h="300733">
                <a:tc>
                  <a:txBody>
                    <a:bodyPr/>
                    <a:lstStyle/>
                    <a:p>
                      <a:pPr algn="ctr"/>
                      <a:r>
                        <a:rPr lang="en-US" sz="1050" dirty="0">
                          <a:latin typeface="Montserrat SemiBold" panose="00000700000000000000" pitchFamily="2" charset="0"/>
                        </a:rPr>
                        <a:t>Ido</a:t>
                      </a:r>
                    </a:p>
                  </a:txBody>
                  <a:tcPr anchor="ctr"/>
                </a:tc>
                <a:tc>
                  <a:txBody>
                    <a:bodyPr/>
                    <a:lstStyle/>
                    <a:p>
                      <a:pPr algn="ctr"/>
                      <a:r>
                        <a:rPr lang="en-US" sz="1050" dirty="0">
                          <a:latin typeface="Montserrat SemiBold" panose="00000700000000000000" pitchFamily="2" charset="0"/>
                        </a:rPr>
                        <a:t>Zachary</a:t>
                      </a:r>
                    </a:p>
                  </a:txBody>
                  <a:tcPr anchor="ctr"/>
                </a:tc>
                <a:tc>
                  <a:txBody>
                    <a:bodyPr/>
                    <a:lstStyle/>
                    <a:p>
                      <a:pPr algn="ctr"/>
                      <a:r>
                        <a:rPr lang="en-US" sz="1050" dirty="0">
                          <a:latin typeface="Montserrat SemiBold" panose="00000700000000000000" pitchFamily="2" charset="0"/>
                        </a:rPr>
                        <a:t>Sebastian</a:t>
                      </a:r>
                    </a:p>
                  </a:txBody>
                  <a:tcPr anchor="ctr"/>
                </a:tc>
                <a:tc>
                  <a:txBody>
                    <a:bodyPr/>
                    <a:lstStyle/>
                    <a:p>
                      <a:pPr algn="ctr"/>
                      <a:r>
                        <a:rPr lang="en-US" sz="1050" dirty="0">
                          <a:latin typeface="Montserrat SemiBold" panose="00000700000000000000" pitchFamily="2" charset="0"/>
                        </a:rPr>
                        <a:t>Joshua</a:t>
                      </a:r>
                    </a:p>
                  </a:txBody>
                  <a:tcPr anchor="ctr"/>
                </a:tc>
                <a:tc>
                  <a:txBody>
                    <a:bodyPr/>
                    <a:lstStyle/>
                    <a:p>
                      <a:pPr algn="ctr"/>
                      <a:r>
                        <a:rPr lang="en-US" sz="1050" dirty="0">
                          <a:latin typeface="Montserrat SemiBold" panose="00000700000000000000" pitchFamily="2" charset="0"/>
                        </a:rPr>
                        <a:t>Sean</a:t>
                      </a:r>
                    </a:p>
                  </a:txBody>
                  <a:tcPr anchor="ctr"/>
                </a:tc>
                <a:extLst>
                  <a:ext uri="{0D108BD9-81ED-4DB2-BD59-A6C34878D82A}">
                    <a16:rowId xmlns:a16="http://schemas.microsoft.com/office/drawing/2014/main" val="2718302219"/>
                  </a:ext>
                </a:extLst>
              </a:tr>
              <a:tr h="300733">
                <a:tc>
                  <a:txBody>
                    <a:bodyPr/>
                    <a:lstStyle/>
                    <a:p>
                      <a:pPr algn="ctr"/>
                      <a:r>
                        <a:rPr lang="en-US" sz="1050" dirty="0">
                          <a:latin typeface="Montserrat SemiBold" panose="00000700000000000000" pitchFamily="2" charset="0"/>
                        </a:rPr>
                        <a:t>Hayden</a:t>
                      </a:r>
                    </a:p>
                  </a:txBody>
                  <a:tcPr anchor="ctr"/>
                </a:tc>
                <a:tc>
                  <a:txBody>
                    <a:bodyPr/>
                    <a:lstStyle/>
                    <a:p>
                      <a:pPr algn="ctr"/>
                      <a:r>
                        <a:rPr lang="en-US" sz="1050" dirty="0">
                          <a:latin typeface="Montserrat SemiBold" panose="00000700000000000000" pitchFamily="2" charset="0"/>
                        </a:rPr>
                        <a:t>Caleb</a:t>
                      </a:r>
                    </a:p>
                  </a:txBody>
                  <a:tcPr anchor="ctr"/>
                </a:tc>
                <a:tc>
                  <a:txBody>
                    <a:bodyPr/>
                    <a:lstStyle/>
                    <a:p>
                      <a:pPr algn="ctr"/>
                      <a:r>
                        <a:rPr lang="en-US" sz="1050" dirty="0">
                          <a:latin typeface="Montserrat SemiBold" panose="00000700000000000000" pitchFamily="2" charset="0"/>
                        </a:rPr>
                        <a:t>Justin</a:t>
                      </a:r>
                    </a:p>
                  </a:txBody>
                  <a:tcPr anchor="ctr"/>
                </a:tc>
                <a:tc>
                  <a:txBody>
                    <a:bodyPr/>
                    <a:lstStyle/>
                    <a:p>
                      <a:pPr algn="ctr"/>
                      <a:r>
                        <a:rPr lang="en-US" sz="1050" dirty="0">
                          <a:latin typeface="Montserrat SemiBold" panose="00000700000000000000" pitchFamily="2" charset="0"/>
                        </a:rPr>
                        <a:t>Heon</a:t>
                      </a:r>
                    </a:p>
                  </a:txBody>
                  <a:tcPr anchor="ctr"/>
                </a:tc>
                <a:tc>
                  <a:txBody>
                    <a:bodyPr/>
                    <a:lstStyle/>
                    <a:p>
                      <a:pPr algn="ctr"/>
                      <a:r>
                        <a:rPr lang="en-US" sz="1050" dirty="0">
                          <a:latin typeface="Montserrat SemiBold" panose="00000700000000000000" pitchFamily="2" charset="0"/>
                        </a:rPr>
                        <a:t>Rashad</a:t>
                      </a:r>
                    </a:p>
                  </a:txBody>
                  <a:tcPr anchor="ctr"/>
                </a:tc>
                <a:extLst>
                  <a:ext uri="{0D108BD9-81ED-4DB2-BD59-A6C34878D82A}">
                    <a16:rowId xmlns:a16="http://schemas.microsoft.com/office/drawing/2014/main" val="3147651945"/>
                  </a:ext>
                </a:extLst>
              </a:tr>
              <a:tr h="300733">
                <a:tc>
                  <a:txBody>
                    <a:bodyPr/>
                    <a:lstStyle/>
                    <a:p>
                      <a:pPr algn="ctr"/>
                      <a:r>
                        <a:rPr lang="en-US" sz="1050" dirty="0">
                          <a:latin typeface="Montserrat SemiBold" panose="00000700000000000000" pitchFamily="2" charset="0"/>
                        </a:rPr>
                        <a:t>Srihari</a:t>
                      </a:r>
                    </a:p>
                  </a:txBody>
                  <a:tcPr anchor="ctr"/>
                </a:tc>
                <a:tc>
                  <a:txBody>
                    <a:bodyPr/>
                    <a:lstStyle/>
                    <a:p>
                      <a:pPr algn="ctr"/>
                      <a:r>
                        <a:rPr lang="en-US" sz="1050" dirty="0">
                          <a:latin typeface="Montserrat SemiBold" panose="00000700000000000000" pitchFamily="2" charset="0"/>
                        </a:rPr>
                        <a:t>Benoit</a:t>
                      </a:r>
                    </a:p>
                  </a:txBody>
                  <a:tcPr anchor="ctr"/>
                </a:tc>
                <a:tc>
                  <a:txBody>
                    <a:bodyPr/>
                    <a:lstStyle/>
                    <a:p>
                      <a:pPr algn="ctr"/>
                      <a:r>
                        <a:rPr lang="en-US" sz="1050" dirty="0">
                          <a:latin typeface="Montserrat SemiBold" panose="00000700000000000000" pitchFamily="2" charset="0"/>
                        </a:rPr>
                        <a:t>Derek</a:t>
                      </a:r>
                    </a:p>
                  </a:txBody>
                  <a:tcPr anchor="ctr"/>
                </a:tc>
                <a:tc>
                  <a:txBody>
                    <a:bodyPr/>
                    <a:lstStyle/>
                    <a:p>
                      <a:pPr algn="ctr"/>
                      <a:r>
                        <a:rPr lang="en-US" sz="1050" dirty="0">
                          <a:latin typeface="Montserrat SemiBold" panose="00000700000000000000" pitchFamily="2" charset="0"/>
                        </a:rPr>
                        <a:t>Chris</a:t>
                      </a:r>
                    </a:p>
                  </a:txBody>
                  <a:tcPr anchor="ctr"/>
                </a:tc>
                <a:tc>
                  <a:txBody>
                    <a:bodyPr/>
                    <a:lstStyle/>
                    <a:p>
                      <a:pPr algn="ctr"/>
                      <a:r>
                        <a:rPr lang="en-US" sz="1050" dirty="0">
                          <a:latin typeface="Montserrat SemiBold" panose="00000700000000000000" pitchFamily="2" charset="0"/>
                        </a:rPr>
                        <a:t>Bhaumik</a:t>
                      </a:r>
                    </a:p>
                  </a:txBody>
                  <a:tcPr anchor="ctr"/>
                </a:tc>
                <a:extLst>
                  <a:ext uri="{0D108BD9-81ED-4DB2-BD59-A6C34878D82A}">
                    <a16:rowId xmlns:a16="http://schemas.microsoft.com/office/drawing/2014/main" val="1745184837"/>
                  </a:ext>
                </a:extLst>
              </a:tr>
              <a:tr h="300733">
                <a:tc>
                  <a:txBody>
                    <a:bodyPr/>
                    <a:lstStyle/>
                    <a:p>
                      <a:pPr algn="ctr"/>
                      <a:r>
                        <a:rPr lang="en-US" sz="1050" dirty="0">
                          <a:latin typeface="Montserrat SemiBold" panose="00000700000000000000" pitchFamily="2" charset="0"/>
                        </a:rPr>
                        <a:t>Kuhu</a:t>
                      </a:r>
                    </a:p>
                  </a:txBody>
                  <a:tcPr anchor="ctr"/>
                </a:tc>
                <a:tc>
                  <a:txBody>
                    <a:bodyPr/>
                    <a:lstStyle/>
                    <a:p>
                      <a:pPr algn="ctr"/>
                      <a:r>
                        <a:rPr lang="en-US" sz="1050" dirty="0">
                          <a:latin typeface="Montserrat SemiBold" panose="00000700000000000000" pitchFamily="2" charset="0"/>
                        </a:rPr>
                        <a:t>Kavya</a:t>
                      </a:r>
                    </a:p>
                  </a:txBody>
                  <a:tcPr anchor="ctr"/>
                </a:tc>
                <a:tc>
                  <a:txBody>
                    <a:bodyPr/>
                    <a:lstStyle/>
                    <a:p>
                      <a:pPr algn="ctr"/>
                      <a:r>
                        <a:rPr lang="en-US" sz="1050" dirty="0">
                          <a:latin typeface="Montserrat SemiBold" panose="00000700000000000000" pitchFamily="2" charset="0"/>
                        </a:rPr>
                        <a:t>Cynthia</a:t>
                      </a:r>
                    </a:p>
                  </a:txBody>
                  <a:tcPr anchor="ctr"/>
                </a:tc>
                <a:tc>
                  <a:txBody>
                    <a:bodyPr/>
                    <a:lstStyle/>
                    <a:p>
                      <a:pPr algn="ctr"/>
                      <a:r>
                        <a:rPr lang="en-US" sz="1050" dirty="0">
                          <a:latin typeface="Montserrat SemiBold" panose="00000700000000000000" pitchFamily="2" charset="0"/>
                        </a:rPr>
                        <a:t>Shreya</a:t>
                      </a:r>
                    </a:p>
                  </a:txBody>
                  <a:tcPr anchor="ctr"/>
                </a:tc>
                <a:tc>
                  <a:txBody>
                    <a:bodyPr/>
                    <a:lstStyle/>
                    <a:p>
                      <a:pPr algn="ctr"/>
                      <a:r>
                        <a:rPr lang="en-US" sz="1050" dirty="0">
                          <a:latin typeface="Montserrat SemiBold" panose="00000700000000000000" pitchFamily="2" charset="0"/>
                        </a:rPr>
                        <a:t>Ashley</a:t>
                      </a:r>
                    </a:p>
                  </a:txBody>
                  <a:tcPr anchor="ctr"/>
                </a:tc>
                <a:extLst>
                  <a:ext uri="{0D108BD9-81ED-4DB2-BD59-A6C34878D82A}">
                    <a16:rowId xmlns:a16="http://schemas.microsoft.com/office/drawing/2014/main" val="4066156089"/>
                  </a:ext>
                </a:extLst>
              </a:tr>
              <a:tr h="300733">
                <a:tc>
                  <a:txBody>
                    <a:bodyPr/>
                    <a:lstStyle/>
                    <a:p>
                      <a:pPr algn="ctr"/>
                      <a:r>
                        <a:rPr lang="en-US" sz="1050" dirty="0">
                          <a:latin typeface="Montserrat SemiBold" panose="00000700000000000000" pitchFamily="2" charset="0"/>
                        </a:rPr>
                        <a:t>Ziao</a:t>
                      </a:r>
                    </a:p>
                  </a:txBody>
                  <a:tcPr anchor="ctr"/>
                </a:tc>
                <a:tc>
                  <a:txBody>
                    <a:bodyPr/>
                    <a:lstStyle/>
                    <a:p>
                      <a:pPr algn="ctr"/>
                      <a:r>
                        <a:rPr lang="en-US" sz="1050" dirty="0">
                          <a:latin typeface="Montserrat SemiBold" panose="00000700000000000000" pitchFamily="2" charset="0"/>
                        </a:rPr>
                        <a:t>Kieran</a:t>
                      </a:r>
                    </a:p>
                  </a:txBody>
                  <a:tcPr anchor="ctr"/>
                </a:tc>
                <a:tc>
                  <a:txBody>
                    <a:bodyPr/>
                    <a:lstStyle/>
                    <a:p>
                      <a:pPr algn="ctr"/>
                      <a:r>
                        <a:rPr lang="en-US" sz="1050" dirty="0">
                          <a:latin typeface="Montserrat SemiBold" panose="00000700000000000000" pitchFamily="2" charset="0"/>
                        </a:rPr>
                        <a:t>Marcus</a:t>
                      </a:r>
                    </a:p>
                  </a:txBody>
                  <a:tcPr anchor="ctr"/>
                </a:tc>
                <a:tc>
                  <a:txBody>
                    <a:bodyPr/>
                    <a:lstStyle/>
                    <a:p>
                      <a:pPr algn="ctr"/>
                      <a:r>
                        <a:rPr lang="en-US" sz="1050" dirty="0">
                          <a:latin typeface="Montserrat SemiBold" panose="00000700000000000000" pitchFamily="2" charset="0"/>
                        </a:rPr>
                        <a:t>Crystal</a:t>
                      </a:r>
                    </a:p>
                  </a:txBody>
                  <a:tcPr anchor="ctr"/>
                </a:tc>
                <a:tc>
                  <a:txBody>
                    <a:bodyPr/>
                    <a:lstStyle/>
                    <a:p>
                      <a:pPr algn="ctr"/>
                      <a:r>
                        <a:rPr lang="en-US" sz="1050" dirty="0">
                          <a:latin typeface="Montserrat SemiBold" panose="00000700000000000000" pitchFamily="2" charset="0"/>
                        </a:rPr>
                        <a:t>Eeshani</a:t>
                      </a:r>
                    </a:p>
                  </a:txBody>
                  <a:tcPr anchor="ctr"/>
                </a:tc>
                <a:extLst>
                  <a:ext uri="{0D108BD9-81ED-4DB2-BD59-A6C34878D82A}">
                    <a16:rowId xmlns:a16="http://schemas.microsoft.com/office/drawing/2014/main" val="2321297574"/>
                  </a:ext>
                </a:extLst>
              </a:tr>
              <a:tr h="300733">
                <a:tc>
                  <a:txBody>
                    <a:bodyPr/>
                    <a:lstStyle/>
                    <a:p>
                      <a:pPr algn="ctr"/>
                      <a:r>
                        <a:rPr lang="en-US" sz="1050" dirty="0" err="1">
                          <a:latin typeface="Montserrat SemiBold" panose="00000700000000000000" pitchFamily="2" charset="0"/>
                        </a:rPr>
                        <a:t>Prakshi</a:t>
                      </a:r>
                      <a:endParaRPr lang="en-US" sz="1050" dirty="0">
                        <a:latin typeface="Montserrat SemiBold" panose="00000700000000000000" pitchFamily="2" charset="0"/>
                      </a:endParaRPr>
                    </a:p>
                  </a:txBody>
                  <a:tcPr anchor="ctr"/>
                </a:tc>
                <a:tc>
                  <a:txBody>
                    <a:bodyPr/>
                    <a:lstStyle/>
                    <a:p>
                      <a:pPr algn="ctr"/>
                      <a:r>
                        <a:rPr lang="en-US" sz="1050" dirty="0">
                          <a:latin typeface="Montserrat SemiBold" panose="00000700000000000000" pitchFamily="2" charset="0"/>
                        </a:rPr>
                        <a:t>Packard</a:t>
                      </a:r>
                    </a:p>
                  </a:txBody>
                  <a:tcPr anchor="ctr"/>
                </a:tc>
                <a:tc>
                  <a:txBody>
                    <a:bodyPr/>
                    <a:lstStyle/>
                    <a:p>
                      <a:pPr algn="ctr"/>
                      <a:r>
                        <a:rPr lang="en-US" sz="1050" dirty="0">
                          <a:latin typeface="Montserrat SemiBold" panose="00000700000000000000" pitchFamily="2" charset="0"/>
                        </a:rPr>
                        <a:t>Cora</a:t>
                      </a:r>
                    </a:p>
                  </a:txBody>
                  <a:tcPr anchor="ctr"/>
                </a:tc>
                <a:tc>
                  <a:txBody>
                    <a:bodyPr/>
                    <a:lstStyle/>
                    <a:p>
                      <a:pPr algn="ctr"/>
                      <a:r>
                        <a:rPr lang="en-US" sz="1050" dirty="0">
                          <a:latin typeface="Montserrat SemiBold" panose="00000700000000000000" pitchFamily="2" charset="0"/>
                        </a:rPr>
                        <a:t>Dixon</a:t>
                      </a:r>
                    </a:p>
                  </a:txBody>
                  <a:tcPr anchor="ctr"/>
                </a:tc>
                <a:tc>
                  <a:txBody>
                    <a:bodyPr/>
                    <a:lstStyle/>
                    <a:p>
                      <a:pPr algn="ctr"/>
                      <a:r>
                        <a:rPr lang="en-US" sz="1050" dirty="0">
                          <a:latin typeface="Montserrat SemiBold" panose="00000700000000000000" pitchFamily="2" charset="0"/>
                        </a:rPr>
                        <a:t>Nichole</a:t>
                      </a:r>
                    </a:p>
                  </a:txBody>
                  <a:tcPr anchor="ctr"/>
                </a:tc>
                <a:extLst>
                  <a:ext uri="{0D108BD9-81ED-4DB2-BD59-A6C34878D82A}">
                    <a16:rowId xmlns:a16="http://schemas.microsoft.com/office/drawing/2014/main" val="3416126013"/>
                  </a:ext>
                </a:extLst>
              </a:tr>
              <a:tr h="300733">
                <a:tc>
                  <a:txBody>
                    <a:bodyPr/>
                    <a:lstStyle/>
                    <a:p>
                      <a:pPr algn="ctr"/>
                      <a:r>
                        <a:rPr lang="en-US" sz="1050" dirty="0">
                          <a:latin typeface="Montserrat SemiBold" panose="00000700000000000000" pitchFamily="2" charset="0"/>
                        </a:rPr>
                        <a:t>Niyati</a:t>
                      </a:r>
                    </a:p>
                  </a:txBody>
                  <a:tcPr anchor="ctr"/>
                </a:tc>
                <a:tc>
                  <a:txBody>
                    <a:bodyPr/>
                    <a:lstStyle/>
                    <a:p>
                      <a:pPr algn="ctr"/>
                      <a:r>
                        <a:rPr lang="en-US" sz="1050" dirty="0">
                          <a:latin typeface="Montserrat SemiBold" panose="00000700000000000000" pitchFamily="2" charset="0"/>
                        </a:rPr>
                        <a:t>Trien</a:t>
                      </a:r>
                    </a:p>
                  </a:txBody>
                  <a:tcPr anchor="ctr"/>
                </a:tc>
                <a:tc>
                  <a:txBody>
                    <a:bodyPr/>
                    <a:lstStyle/>
                    <a:p>
                      <a:pPr algn="ctr"/>
                      <a:r>
                        <a:rPr lang="en-US" sz="1050" dirty="0">
                          <a:latin typeface="Montserrat SemiBold" panose="00000700000000000000" pitchFamily="2" charset="0"/>
                        </a:rPr>
                        <a:t>Lawrence</a:t>
                      </a:r>
                    </a:p>
                  </a:txBody>
                  <a:tcPr anchor="ctr"/>
                </a:tc>
                <a:tc>
                  <a:txBody>
                    <a:bodyPr/>
                    <a:lstStyle/>
                    <a:p>
                      <a:pPr algn="ctr"/>
                      <a:r>
                        <a:rPr lang="en-US" sz="1050" dirty="0">
                          <a:latin typeface="Montserrat SemiBold" panose="00000700000000000000" pitchFamily="2" charset="0"/>
                        </a:rPr>
                        <a:t>Evan</a:t>
                      </a:r>
                    </a:p>
                  </a:txBody>
                  <a:tcPr anchor="ctr"/>
                </a:tc>
                <a:tc>
                  <a:txBody>
                    <a:bodyPr/>
                    <a:lstStyle/>
                    <a:p>
                      <a:pPr algn="ctr"/>
                      <a:r>
                        <a:rPr lang="en-US" sz="1050" dirty="0">
                          <a:latin typeface="Montserrat SemiBold" panose="00000700000000000000" pitchFamily="2" charset="0"/>
                        </a:rPr>
                        <a:t>Cady</a:t>
                      </a:r>
                    </a:p>
                  </a:txBody>
                  <a:tcPr anchor="ctr"/>
                </a:tc>
                <a:extLst>
                  <a:ext uri="{0D108BD9-81ED-4DB2-BD59-A6C34878D82A}">
                    <a16:rowId xmlns:a16="http://schemas.microsoft.com/office/drawing/2014/main" val="3922605431"/>
                  </a:ext>
                </a:extLst>
              </a:tr>
              <a:tr h="300733">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tc>
                  <a:txBody>
                    <a:bodyPr/>
                    <a:lstStyle/>
                    <a:p>
                      <a:pPr algn="ctr"/>
                      <a:endParaRPr lang="en-US" sz="1050" dirty="0">
                        <a:latin typeface="Montserrat SemiBold" panose="00000700000000000000" pitchFamily="2" charset="0"/>
                      </a:endParaRPr>
                    </a:p>
                  </a:txBody>
                  <a:tcPr anchor="ctr"/>
                </a:tc>
                <a:extLst>
                  <a:ext uri="{0D108BD9-81ED-4DB2-BD59-A6C34878D82A}">
                    <a16:rowId xmlns:a16="http://schemas.microsoft.com/office/drawing/2014/main" val="892005051"/>
                  </a:ext>
                </a:extLst>
              </a:tr>
            </a:tbl>
          </a:graphicData>
        </a:graphic>
      </p:graphicFrame>
    </p:spTree>
    <p:extLst>
      <p:ext uri="{BB962C8B-B14F-4D97-AF65-F5344CB8AC3E}">
        <p14:creationId xmlns:p14="http://schemas.microsoft.com/office/powerpoint/2010/main" val="3581297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solidFill>
                  <a:schemeClr val="tx1">
                    <a:lumMod val="85000"/>
                    <a:lumOff val="15000"/>
                  </a:schemeClr>
                </a:solidFill>
              </a:rPr>
              <a:t>Iterating over </a:t>
            </a:r>
            <a:r>
              <a:rPr lang="en-US" dirty="0" err="1">
                <a:solidFill>
                  <a:schemeClr val="tx1">
                    <a:lumMod val="85000"/>
                    <a:lumOff val="15000"/>
                  </a:schemeClr>
                </a:solidFill>
                <a:latin typeface="Consolas" panose="020B0609020204030204" pitchFamily="49" charset="0"/>
              </a:rPr>
              <a:t>ListNode</a:t>
            </a:r>
            <a:r>
              <a:rPr lang="en-US" dirty="0" err="1">
                <a:solidFill>
                  <a:schemeClr val="tx1">
                    <a:lumMod val="85000"/>
                    <a:lumOff val="15000"/>
                  </a:schemeClr>
                </a:solidFill>
              </a:rPr>
              <a:t>s</a:t>
            </a:r>
            <a:endParaRPr lang="en-US" dirty="0">
              <a:solidFill>
                <a:schemeClr val="tx1">
                  <a:lumMod val="85000"/>
                  <a:lumOff val="15000"/>
                </a:schemeClr>
              </a:solidFill>
            </a:endParaRP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669274" y="144148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7454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4D22-2D4C-4789-9B03-8A7FDCAC1D9E}"/>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7FF1C577-68D8-4BC7-B753-009897A9FD5B}"/>
              </a:ext>
            </a:extLst>
          </p:cNvPr>
          <p:cNvSpPr>
            <a:spLocks noGrp="1"/>
          </p:cNvSpPr>
          <p:nvPr>
            <p:ph idx="1"/>
          </p:nvPr>
        </p:nvSpPr>
        <p:spPr/>
        <p:txBody>
          <a:bodyPr>
            <a:normAutofit/>
          </a:bodyPr>
          <a:lstStyle/>
          <a:p>
            <a:r>
              <a:rPr lang="en-US" dirty="0">
                <a:hlinkClick r:id="rId2"/>
              </a:rPr>
              <a:t>Resubmission Cycle 0 open</a:t>
            </a:r>
            <a:r>
              <a:rPr lang="en-US" dirty="0"/>
              <a:t>, closes today</a:t>
            </a:r>
          </a:p>
          <a:p>
            <a:pPr lvl="1"/>
            <a:r>
              <a:rPr lang="en-US" dirty="0"/>
              <a:t>Normally resubmissions will be open Mon – Fri each week</a:t>
            </a:r>
          </a:p>
          <a:p>
            <a:r>
              <a:rPr lang="en-US" dirty="0"/>
              <a:t>Creative Project 1 due Wed April 23 at 11:59pm!</a:t>
            </a:r>
          </a:p>
          <a:p>
            <a:r>
              <a:rPr lang="en-US" dirty="0"/>
              <a:t>Quiz 0 next week (Tues, April 22)</a:t>
            </a:r>
          </a:p>
          <a:p>
            <a:pPr lvl="1"/>
            <a:r>
              <a:rPr lang="en-US" dirty="0">
                <a:hlinkClick r:id="rId3"/>
              </a:rPr>
              <a:t>Ed announcement</a:t>
            </a:r>
            <a:endParaRPr lang="en-US" dirty="0"/>
          </a:p>
          <a:p>
            <a:pPr lvl="1"/>
            <a:r>
              <a:rPr lang="en-US" dirty="0">
                <a:hlinkClick r:id="rId4"/>
              </a:rPr>
              <a:t>Practice Quiz</a:t>
            </a:r>
            <a:r>
              <a:rPr lang="en-US" dirty="0"/>
              <a:t> posted, plus </a:t>
            </a:r>
            <a:r>
              <a:rPr lang="en-US" dirty="0">
                <a:hlinkClick r:id="rId5"/>
              </a:rPr>
              <a:t>solutions</a:t>
            </a:r>
            <a:endParaRPr lang="en-US" dirty="0"/>
          </a:p>
        </p:txBody>
      </p:sp>
    </p:spTree>
    <p:extLst>
      <p:ext uri="{BB962C8B-B14F-4D97-AF65-F5344CB8AC3E}">
        <p14:creationId xmlns:p14="http://schemas.microsoft.com/office/powerpoint/2010/main" val="428973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3D196-1268-ADD0-0BF2-AED9B83A09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F81714-F45C-FC6A-8BD5-51F5A053210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578A9846-C98F-4964-5B24-F6FF7EE45523}"/>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rgbClr val="EE8A64"/>
                </a:solidFill>
              </a:rPr>
              <a:t>Iterating over </a:t>
            </a:r>
            <a:r>
              <a:rPr lang="en-US" b="1" dirty="0" err="1">
                <a:solidFill>
                  <a:srgbClr val="EE8A64"/>
                </a:solidFill>
                <a:latin typeface="Consolas" panose="020B0609020204030204" pitchFamily="49" charset="0"/>
              </a:rPr>
              <a:t>ListNode</a:t>
            </a:r>
            <a:r>
              <a:rPr lang="en-US" b="1" dirty="0" err="1">
                <a:solidFill>
                  <a:srgbClr val="EE8A64"/>
                </a:solidFill>
              </a:rPr>
              <a:t>s</a:t>
            </a:r>
            <a:endParaRPr lang="en-US" b="1" dirty="0">
              <a:solidFill>
                <a:srgbClr val="EE8A64"/>
              </a:solidFill>
            </a:endParaRPr>
          </a:p>
        </p:txBody>
      </p:sp>
      <p:sp>
        <p:nvSpPr>
          <p:cNvPr id="4" name="Pentagon 3">
            <a:extLst>
              <a:ext uri="{FF2B5EF4-FFF2-40B4-BE49-F238E27FC236}">
                <a16:creationId xmlns:a16="http://schemas.microsoft.com/office/drawing/2014/main" id="{2424871F-A5A1-6EF2-43B2-A63A0473F225}"/>
              </a:ext>
            </a:extLst>
          </p:cNvPr>
          <p:cNvSpPr/>
          <p:nvPr/>
        </p:nvSpPr>
        <p:spPr>
          <a:xfrm rot="10800000">
            <a:off x="5040874" y="211966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305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B1BF-8931-6DD7-C99A-7A23B9CB1BF7}"/>
              </a:ext>
            </a:extLst>
          </p:cNvPr>
          <p:cNvSpPr>
            <a:spLocks noGrp="1"/>
          </p:cNvSpPr>
          <p:nvPr>
            <p:ph type="title"/>
          </p:nvPr>
        </p:nvSpPr>
        <p:spPr/>
        <p:txBody>
          <a:bodyPr/>
          <a:lstStyle/>
          <a:p>
            <a:r>
              <a:rPr lang="en-US" dirty="0" err="1">
                <a:latin typeface="Consolas" panose="020B0609020204030204" pitchFamily="49" charset="0"/>
              </a:rPr>
              <a:t>ListNode</a:t>
            </a:r>
            <a:r>
              <a:rPr lang="en-US" dirty="0"/>
              <a:t> chains</a:t>
            </a:r>
          </a:p>
        </p:txBody>
      </p:sp>
      <p:sp>
        <p:nvSpPr>
          <p:cNvPr id="3" name="Content Placeholder 2">
            <a:extLst>
              <a:ext uri="{FF2B5EF4-FFF2-40B4-BE49-F238E27FC236}">
                <a16:creationId xmlns:a16="http://schemas.microsoft.com/office/drawing/2014/main" id="{A4D298D5-9D5C-B0C1-A160-34475EFE10B6}"/>
              </a:ext>
            </a:extLst>
          </p:cNvPr>
          <p:cNvSpPr>
            <a:spLocks noGrp="1"/>
          </p:cNvSpPr>
          <p:nvPr>
            <p:ph idx="1"/>
          </p:nvPr>
        </p:nvSpPr>
        <p:spPr/>
        <p:txBody>
          <a:bodyPr/>
          <a:lstStyle/>
          <a:p>
            <a:r>
              <a:rPr lang="en-US" dirty="0"/>
              <a:t>Recall the </a:t>
            </a:r>
            <a:r>
              <a:rPr lang="en-US" dirty="0" err="1">
                <a:latin typeface="Consolas" panose="020B0609020204030204" pitchFamily="49" charset="0"/>
              </a:rPr>
              <a:t>ListNode</a:t>
            </a:r>
            <a:r>
              <a:rPr lang="en-US" dirty="0"/>
              <a:t> class:</a:t>
            </a:r>
          </a:p>
          <a:p>
            <a:pPr marL="1546225" indent="0">
              <a:buNone/>
            </a:pPr>
            <a:r>
              <a:rPr lang="en-US" sz="2800" dirty="0">
                <a:latin typeface="Consolas" panose="020B0609020204030204" pitchFamily="49" charset="0"/>
              </a:rPr>
              <a:t>public class </a:t>
            </a:r>
            <a:r>
              <a:rPr lang="en-US" sz="2800" dirty="0" err="1">
                <a:latin typeface="Consolas" panose="020B0609020204030204" pitchFamily="49" charset="0"/>
              </a:rPr>
              <a:t>ListNode</a:t>
            </a:r>
            <a:r>
              <a:rPr lang="en-US" sz="2800" dirty="0">
                <a:latin typeface="Consolas" panose="020B0609020204030204" pitchFamily="49" charset="0"/>
              </a:rPr>
              <a:t> {</a:t>
            </a:r>
          </a:p>
          <a:p>
            <a:pPr marL="1546225" indent="0">
              <a:buNone/>
            </a:pPr>
            <a:r>
              <a:rPr lang="en-US" sz="2800" dirty="0">
                <a:latin typeface="Consolas" panose="020B0609020204030204" pitchFamily="49" charset="0"/>
              </a:rPr>
              <a:t>    public int data;</a:t>
            </a:r>
          </a:p>
          <a:p>
            <a:pPr marL="1546225" indent="0">
              <a:buNone/>
            </a:pPr>
            <a:r>
              <a:rPr lang="en-US" sz="2800" dirty="0">
                <a:latin typeface="Consolas" panose="020B0609020204030204" pitchFamily="49" charset="0"/>
              </a:rPr>
              <a:t>    public </a:t>
            </a:r>
            <a:r>
              <a:rPr lang="en-US" sz="2800" dirty="0" err="1">
                <a:latin typeface="Consolas" panose="020B0609020204030204" pitchFamily="49" charset="0"/>
              </a:rPr>
              <a:t>ListNode</a:t>
            </a:r>
            <a:r>
              <a:rPr lang="en-US" sz="2800" dirty="0">
                <a:latin typeface="Consolas" panose="020B0609020204030204" pitchFamily="49" charset="0"/>
              </a:rPr>
              <a:t> next;</a:t>
            </a:r>
          </a:p>
          <a:p>
            <a:pPr marL="1546225" indent="0">
              <a:buNone/>
            </a:pPr>
            <a:r>
              <a:rPr lang="en-US" sz="2800" dirty="0">
                <a:latin typeface="Consolas" panose="020B0609020204030204" pitchFamily="49" charset="0"/>
              </a:rPr>
              <a:t>}</a:t>
            </a:r>
          </a:p>
          <a:p>
            <a:pPr marL="0" indent="0">
              <a:buNone/>
            </a:pPr>
            <a:endParaRPr lang="en-US" dirty="0"/>
          </a:p>
          <a:p>
            <a:r>
              <a:rPr lang="en-US" dirty="0"/>
              <a:t>How would we find the fourth value in a chain?</a:t>
            </a:r>
          </a:p>
          <a:p>
            <a:pPr marL="1546225" indent="0">
              <a:buNone/>
            </a:pPr>
            <a:r>
              <a:rPr lang="en-US" dirty="0" err="1">
                <a:latin typeface="Consolas" panose="020B0609020204030204" pitchFamily="49" charset="0"/>
              </a:rPr>
              <a:t>node.next.next.next.data</a:t>
            </a:r>
            <a:endParaRPr lang="en-US" dirty="0">
              <a:latin typeface="Consolas" panose="020B0609020204030204" pitchFamily="49" charset="0"/>
            </a:endParaRPr>
          </a:p>
          <a:p>
            <a:pPr marL="1546225" indent="0">
              <a:buNone/>
            </a:pPr>
            <a:endParaRPr lang="en-US" dirty="0">
              <a:latin typeface="Consolas" panose="020B0609020204030204" pitchFamily="49" charset="0"/>
            </a:endParaRPr>
          </a:p>
          <a:p>
            <a:pPr marL="1546225" indent="0">
              <a:buNone/>
            </a:pPr>
            <a:endParaRPr lang="en-US" dirty="0">
              <a:latin typeface="Consolas" panose="020B0609020204030204" pitchFamily="49" charset="0"/>
            </a:endParaRPr>
          </a:p>
        </p:txBody>
      </p:sp>
      <p:pic>
        <p:nvPicPr>
          <p:cNvPr id="4" name="Picture 3"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15DAE3D7-9D28-4619-8CFE-32E2751E5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005" y="5468303"/>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E009C7F-3430-D7D1-919E-B6C92653AE0E}"/>
              </a:ext>
            </a:extLst>
          </p:cNvPr>
          <p:cNvSpPr/>
          <p:nvPr/>
        </p:nvSpPr>
        <p:spPr>
          <a:xfrm>
            <a:off x="381000" y="5920740"/>
            <a:ext cx="457200" cy="454343"/>
          </a:xfrm>
          <a:prstGeom prst="rect">
            <a:avLst/>
          </a:prstGeom>
          <a:solidFill>
            <a:srgbClr val="D9EA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E97A90-9825-0097-F56F-30DD37D153BC}"/>
              </a:ext>
            </a:extLst>
          </p:cNvPr>
          <p:cNvSpPr txBox="1"/>
          <p:nvPr/>
        </p:nvSpPr>
        <p:spPr>
          <a:xfrm>
            <a:off x="281940" y="5581888"/>
            <a:ext cx="691215" cy="369332"/>
          </a:xfrm>
          <a:prstGeom prst="rect">
            <a:avLst/>
          </a:prstGeom>
          <a:noFill/>
        </p:spPr>
        <p:txBody>
          <a:bodyPr wrap="none" rtlCol="0">
            <a:spAutoFit/>
          </a:bodyPr>
          <a:lstStyle/>
          <a:p>
            <a:r>
              <a:rPr lang="en-US" dirty="0">
                <a:latin typeface="Consolas" panose="020B0609020204030204" pitchFamily="49" charset="0"/>
              </a:rPr>
              <a:t>node</a:t>
            </a:r>
          </a:p>
        </p:txBody>
      </p:sp>
      <p:cxnSp>
        <p:nvCxnSpPr>
          <p:cNvPr id="13" name="Straight Arrow Connector 12">
            <a:extLst>
              <a:ext uri="{FF2B5EF4-FFF2-40B4-BE49-F238E27FC236}">
                <a16:creationId xmlns:a16="http://schemas.microsoft.com/office/drawing/2014/main" id="{06A8EF31-E118-5277-414E-2E5F13F62EC2}"/>
              </a:ext>
            </a:extLst>
          </p:cNvPr>
          <p:cNvCxnSpPr>
            <a:cxnSpLocks/>
            <a:endCxn id="4" idx="1"/>
          </p:cNvCxnSpPr>
          <p:nvPr/>
        </p:nvCxnSpPr>
        <p:spPr>
          <a:xfrm>
            <a:off x="627547" y="6152742"/>
            <a:ext cx="59245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E45BD-25B4-7119-823C-D4B301644964}"/>
              </a:ext>
            </a:extLst>
          </p:cNvPr>
          <p:cNvCxnSpPr>
            <a:cxnSpLocks/>
          </p:cNvCxnSpPr>
          <p:nvPr/>
        </p:nvCxnSpPr>
        <p:spPr>
          <a:xfrm flipV="1">
            <a:off x="11323320" y="5894388"/>
            <a:ext cx="586740" cy="5070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293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47792-E5B7-E600-96A5-2DED03F5A2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4AFA94-C3C1-449C-B179-FE5EE7AEDB2B}"/>
              </a:ext>
            </a:extLst>
          </p:cNvPr>
          <p:cNvSpPr>
            <a:spLocks noGrp="1"/>
          </p:cNvSpPr>
          <p:nvPr>
            <p:ph type="title"/>
          </p:nvPr>
        </p:nvSpPr>
        <p:spPr/>
        <p:txBody>
          <a:bodyPr/>
          <a:lstStyle/>
          <a:p>
            <a:r>
              <a:rPr lang="en-US" dirty="0" err="1">
                <a:latin typeface="Consolas" panose="020B0609020204030204" pitchFamily="49" charset="0"/>
              </a:rPr>
              <a:t>ListNode</a:t>
            </a:r>
            <a:r>
              <a:rPr lang="en-US" dirty="0"/>
              <a:t> chains</a:t>
            </a:r>
          </a:p>
        </p:txBody>
      </p:sp>
      <p:sp>
        <p:nvSpPr>
          <p:cNvPr id="3" name="Content Placeholder 2">
            <a:extLst>
              <a:ext uri="{FF2B5EF4-FFF2-40B4-BE49-F238E27FC236}">
                <a16:creationId xmlns:a16="http://schemas.microsoft.com/office/drawing/2014/main" id="{5A578849-DE49-2170-63C9-C2DB5C83CB8C}"/>
              </a:ext>
            </a:extLst>
          </p:cNvPr>
          <p:cNvSpPr>
            <a:spLocks noGrp="1"/>
          </p:cNvSpPr>
          <p:nvPr>
            <p:ph idx="1"/>
          </p:nvPr>
        </p:nvSpPr>
        <p:spPr/>
        <p:txBody>
          <a:bodyPr/>
          <a:lstStyle/>
          <a:p>
            <a:r>
              <a:rPr lang="en-US" dirty="0"/>
              <a:t>Recall the </a:t>
            </a:r>
            <a:r>
              <a:rPr lang="en-US" dirty="0" err="1">
                <a:latin typeface="Consolas" panose="020B0609020204030204" pitchFamily="49" charset="0"/>
              </a:rPr>
              <a:t>ListNode</a:t>
            </a:r>
            <a:r>
              <a:rPr lang="en-US" dirty="0"/>
              <a:t> class:</a:t>
            </a:r>
          </a:p>
          <a:p>
            <a:pPr marL="1546225" indent="0">
              <a:buNone/>
            </a:pPr>
            <a:r>
              <a:rPr lang="en-US" sz="2800" dirty="0">
                <a:latin typeface="Consolas" panose="020B0609020204030204" pitchFamily="49" charset="0"/>
              </a:rPr>
              <a:t>public class </a:t>
            </a:r>
            <a:r>
              <a:rPr lang="en-US" sz="2800" dirty="0" err="1">
                <a:latin typeface="Consolas" panose="020B0609020204030204" pitchFamily="49" charset="0"/>
              </a:rPr>
              <a:t>ListNode</a:t>
            </a:r>
            <a:r>
              <a:rPr lang="en-US" sz="2800" dirty="0">
                <a:latin typeface="Consolas" panose="020B0609020204030204" pitchFamily="49" charset="0"/>
              </a:rPr>
              <a:t> {</a:t>
            </a:r>
          </a:p>
          <a:p>
            <a:pPr marL="1546225" indent="0">
              <a:buNone/>
            </a:pPr>
            <a:r>
              <a:rPr lang="en-US" sz="2800" dirty="0">
                <a:latin typeface="Consolas" panose="020B0609020204030204" pitchFamily="49" charset="0"/>
              </a:rPr>
              <a:t>    public int data;</a:t>
            </a:r>
          </a:p>
          <a:p>
            <a:pPr marL="1546225" indent="0">
              <a:buNone/>
            </a:pPr>
            <a:r>
              <a:rPr lang="en-US" sz="2800" dirty="0">
                <a:latin typeface="Consolas" panose="020B0609020204030204" pitchFamily="49" charset="0"/>
              </a:rPr>
              <a:t>    public </a:t>
            </a:r>
            <a:r>
              <a:rPr lang="en-US" sz="2800" dirty="0" err="1">
                <a:latin typeface="Consolas" panose="020B0609020204030204" pitchFamily="49" charset="0"/>
              </a:rPr>
              <a:t>ListNode</a:t>
            </a:r>
            <a:r>
              <a:rPr lang="en-US" sz="2800" dirty="0">
                <a:latin typeface="Consolas" panose="020B0609020204030204" pitchFamily="49" charset="0"/>
              </a:rPr>
              <a:t> next;</a:t>
            </a:r>
          </a:p>
          <a:p>
            <a:pPr marL="1546225" indent="0">
              <a:buNone/>
            </a:pPr>
            <a:r>
              <a:rPr lang="en-US" sz="2800" dirty="0">
                <a:latin typeface="Consolas" panose="020B0609020204030204" pitchFamily="49" charset="0"/>
              </a:rPr>
              <a:t>}</a:t>
            </a:r>
          </a:p>
          <a:p>
            <a:pPr marL="0" indent="0">
              <a:buNone/>
            </a:pPr>
            <a:endParaRPr lang="en-US" dirty="0"/>
          </a:p>
          <a:p>
            <a:r>
              <a:rPr lang="en-US" dirty="0"/>
              <a:t>How would we find the 100th value in a chain?</a:t>
            </a:r>
          </a:p>
          <a:p>
            <a:pPr marL="1546225" indent="0">
              <a:buNone/>
            </a:pPr>
            <a:r>
              <a:rPr lang="en-US" dirty="0" err="1">
                <a:latin typeface="Consolas" panose="020B0609020204030204" pitchFamily="49" charset="0"/>
              </a:rPr>
              <a:t>node.next.next.next.next.next.next.next</a:t>
            </a:r>
            <a:r>
              <a:rPr lang="en-US" dirty="0">
                <a:latin typeface="Consolas" panose="020B0609020204030204" pitchFamily="49" charset="0"/>
              </a:rPr>
              <a:t>....</a:t>
            </a:r>
          </a:p>
          <a:p>
            <a:pPr marL="1546225" indent="0">
              <a:buNone/>
            </a:pPr>
            <a:endParaRPr lang="en-US" dirty="0">
              <a:latin typeface="Consolas" panose="020B0609020204030204" pitchFamily="49" charset="0"/>
            </a:endParaRPr>
          </a:p>
          <a:p>
            <a:pPr marL="1546225" indent="0">
              <a:buNone/>
            </a:pPr>
            <a:endParaRPr lang="en-US" dirty="0">
              <a:latin typeface="Consolas" panose="020B0609020204030204" pitchFamily="49" charset="0"/>
            </a:endParaRPr>
          </a:p>
        </p:txBody>
      </p:sp>
      <p:pic>
        <p:nvPicPr>
          <p:cNvPr id="4" name="Picture 3" descr="5 boxes in a row that have arrows from one box to the next from left to right. Each arrow starts in the left box and connects to the left edge of the right box. The arrows represent &quot;links&quot; between each element of the list (made by all the boxes together). Each box contains a number, specifically in the order 10, 23, 42, -4, 12.">
            <a:extLst>
              <a:ext uri="{FF2B5EF4-FFF2-40B4-BE49-F238E27FC236}">
                <a16:creationId xmlns:a16="http://schemas.microsoft.com/office/drawing/2014/main" id="{6E8F06AD-3FE4-2A90-362D-A9D95AD57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005" y="5468303"/>
            <a:ext cx="10773070" cy="136887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1AFA1F5C-E36E-2BE8-0285-7FC15CBD13EE}"/>
              </a:ext>
            </a:extLst>
          </p:cNvPr>
          <p:cNvSpPr/>
          <p:nvPr/>
        </p:nvSpPr>
        <p:spPr>
          <a:xfrm>
            <a:off x="381000" y="5920740"/>
            <a:ext cx="457200" cy="454343"/>
          </a:xfrm>
          <a:prstGeom prst="rect">
            <a:avLst/>
          </a:prstGeom>
          <a:solidFill>
            <a:srgbClr val="D9EAD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3C45E32-DD7D-C980-65A2-4E881B4CE77D}"/>
              </a:ext>
            </a:extLst>
          </p:cNvPr>
          <p:cNvSpPr txBox="1"/>
          <p:nvPr/>
        </p:nvSpPr>
        <p:spPr>
          <a:xfrm>
            <a:off x="281940" y="5581888"/>
            <a:ext cx="691215" cy="369332"/>
          </a:xfrm>
          <a:prstGeom prst="rect">
            <a:avLst/>
          </a:prstGeom>
          <a:noFill/>
        </p:spPr>
        <p:txBody>
          <a:bodyPr wrap="none" rtlCol="0">
            <a:spAutoFit/>
          </a:bodyPr>
          <a:lstStyle/>
          <a:p>
            <a:r>
              <a:rPr lang="en-US" dirty="0">
                <a:latin typeface="Consolas" panose="020B0609020204030204" pitchFamily="49" charset="0"/>
              </a:rPr>
              <a:t>node</a:t>
            </a:r>
          </a:p>
        </p:txBody>
      </p:sp>
      <p:cxnSp>
        <p:nvCxnSpPr>
          <p:cNvPr id="13" name="Straight Arrow Connector 12">
            <a:extLst>
              <a:ext uri="{FF2B5EF4-FFF2-40B4-BE49-F238E27FC236}">
                <a16:creationId xmlns:a16="http://schemas.microsoft.com/office/drawing/2014/main" id="{704D59C4-7F0A-52E7-2C58-F47E3BE9D421}"/>
              </a:ext>
            </a:extLst>
          </p:cNvPr>
          <p:cNvCxnSpPr>
            <a:cxnSpLocks/>
            <a:endCxn id="4" idx="1"/>
          </p:cNvCxnSpPr>
          <p:nvPr/>
        </p:nvCxnSpPr>
        <p:spPr>
          <a:xfrm>
            <a:off x="627547" y="6152742"/>
            <a:ext cx="59245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2C21C28-18E1-457B-4C0F-7379B28993C8}"/>
              </a:ext>
            </a:extLst>
          </p:cNvPr>
          <p:cNvCxnSpPr>
            <a:cxnSpLocks/>
          </p:cNvCxnSpPr>
          <p:nvPr/>
        </p:nvCxnSpPr>
        <p:spPr>
          <a:xfrm>
            <a:off x="11599542" y="6176963"/>
            <a:ext cx="790578" cy="0"/>
          </a:xfrm>
          <a:prstGeom prst="straightConnector1">
            <a:avLst/>
          </a:prstGeom>
          <a:ln w="38100">
            <a:solidFill>
              <a:schemeClr val="tx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9163B-3175-4D16-8247-BF18B8922901}"/>
              </a:ext>
            </a:extLst>
          </p:cNvPr>
          <p:cNvSpPr>
            <a:spLocks noGrp="1"/>
          </p:cNvSpPr>
          <p:nvPr>
            <p:ph type="title"/>
          </p:nvPr>
        </p:nvSpPr>
        <p:spPr/>
        <p:txBody>
          <a:bodyPr/>
          <a:lstStyle/>
          <a:p>
            <a:r>
              <a:rPr lang="en-US" dirty="0">
                <a:latin typeface="+mn-lt"/>
              </a:rPr>
              <a:t>Iterating over </a:t>
            </a:r>
            <a:r>
              <a:rPr lang="en-US" dirty="0" err="1">
                <a:latin typeface="Consolas" panose="020B0609020204030204" pitchFamily="49" charset="0"/>
              </a:rPr>
              <a:t>ListNodes</a:t>
            </a:r>
            <a:endParaRPr lang="en-US" dirty="0">
              <a:latin typeface="Consolas" panose="020B0609020204030204" pitchFamily="49" charset="0"/>
            </a:endParaRPr>
          </a:p>
        </p:txBody>
      </p:sp>
      <p:sp>
        <p:nvSpPr>
          <p:cNvPr id="3" name="Content Placeholder 2">
            <a:extLst>
              <a:ext uri="{FF2B5EF4-FFF2-40B4-BE49-F238E27FC236}">
                <a16:creationId xmlns:a16="http://schemas.microsoft.com/office/drawing/2014/main" id="{2C902521-05B7-4C2E-AD6B-3DC70DACA317}"/>
              </a:ext>
            </a:extLst>
          </p:cNvPr>
          <p:cNvSpPr>
            <a:spLocks noGrp="1"/>
          </p:cNvSpPr>
          <p:nvPr>
            <p:ph idx="1"/>
          </p:nvPr>
        </p:nvSpPr>
        <p:spPr>
          <a:xfrm>
            <a:off x="838199" y="1371600"/>
            <a:ext cx="10515601" cy="5486400"/>
          </a:xfrm>
        </p:spPr>
        <p:txBody>
          <a:bodyPr>
            <a:normAutofit/>
          </a:bodyPr>
          <a:lstStyle/>
          <a:p>
            <a:r>
              <a:rPr lang="en-US" dirty="0"/>
              <a:t>General pattern iteration code will follow:</a:t>
            </a:r>
          </a:p>
        </p:txBody>
      </p:sp>
      <p:sp>
        <p:nvSpPr>
          <p:cNvPr id="4" name="TextBox 3">
            <a:extLst>
              <a:ext uri="{FF2B5EF4-FFF2-40B4-BE49-F238E27FC236}">
                <a16:creationId xmlns:a16="http://schemas.microsoft.com/office/drawing/2014/main" id="{A58A17DA-DE4C-427A-B524-BE3547514971}"/>
              </a:ext>
            </a:extLst>
          </p:cNvPr>
          <p:cNvSpPr txBox="1"/>
          <p:nvPr/>
        </p:nvSpPr>
        <p:spPr>
          <a:xfrm>
            <a:off x="3517408" y="2439412"/>
            <a:ext cx="5157181" cy="3046988"/>
          </a:xfrm>
          <a:prstGeom prst="rect">
            <a:avLst/>
          </a:prstGeom>
          <a:noFill/>
        </p:spPr>
        <p:txBody>
          <a:bodyPr wrap="none" rtlCol="0">
            <a:spAutoFit/>
          </a:bodyPr>
          <a:lstStyle/>
          <a:p>
            <a:r>
              <a:rPr lang="en-US" sz="3200" dirty="0" err="1">
                <a:latin typeface="Consolas" panose="020B0609020204030204" pitchFamily="49" charset="0"/>
              </a:rPr>
              <a:t>ListNode</a:t>
            </a:r>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front;</a:t>
            </a:r>
          </a:p>
          <a:p>
            <a:r>
              <a:rPr lang="en-US" sz="3200" dirty="0">
                <a:latin typeface="Consolas" panose="020B0609020204030204" pitchFamily="49" charset="0"/>
              </a:rPr>
              <a:t>while (</a:t>
            </a:r>
            <a:r>
              <a:rPr lang="en-US" sz="3200" dirty="0" err="1">
                <a:latin typeface="Consolas" panose="020B0609020204030204" pitchFamily="49" charset="0"/>
              </a:rPr>
              <a:t>curr</a:t>
            </a:r>
            <a:r>
              <a:rPr lang="en-US" sz="3200" dirty="0">
                <a:latin typeface="Consolas" panose="020B0609020204030204" pitchFamily="49" charset="0"/>
              </a:rPr>
              <a:t> != null) {</a:t>
            </a:r>
          </a:p>
          <a:p>
            <a:r>
              <a:rPr lang="en-US" sz="3200" dirty="0">
                <a:latin typeface="Consolas" panose="020B0609020204030204" pitchFamily="49" charset="0"/>
              </a:rPr>
              <a:t>    // Do something</a:t>
            </a:r>
          </a:p>
          <a:p>
            <a:r>
              <a:rPr lang="en-US" sz="3200" dirty="0">
                <a:latin typeface="Consolas" panose="020B0609020204030204" pitchFamily="49" charset="0"/>
              </a:rPr>
              <a:t>    </a:t>
            </a:r>
          </a:p>
          <a:p>
            <a:r>
              <a:rPr lang="en-US" sz="3200" dirty="0">
                <a:latin typeface="Consolas" panose="020B0609020204030204" pitchFamily="49" charset="0"/>
              </a:rPr>
              <a:t>    </a:t>
            </a:r>
            <a:r>
              <a:rPr lang="en-US" sz="3200" dirty="0" err="1">
                <a:latin typeface="Consolas" panose="020B0609020204030204" pitchFamily="49" charset="0"/>
              </a:rPr>
              <a:t>curr</a:t>
            </a:r>
            <a:r>
              <a:rPr lang="en-US" sz="3200" dirty="0">
                <a:latin typeface="Consolas" panose="020B0609020204030204" pitchFamily="49" charset="0"/>
              </a:rPr>
              <a:t> = </a:t>
            </a:r>
            <a:r>
              <a:rPr lang="en-US" sz="3200" dirty="0" err="1">
                <a:latin typeface="Consolas" panose="020B0609020204030204" pitchFamily="49" charset="0"/>
              </a:rPr>
              <a:t>curr.next</a:t>
            </a:r>
            <a:r>
              <a:rPr lang="en-US" sz="3200" dirty="0">
                <a:latin typeface="Consolas" panose="020B0609020204030204" pitchFamily="49" charset="0"/>
              </a:rPr>
              <a:t>;</a:t>
            </a:r>
          </a:p>
          <a:p>
            <a:r>
              <a:rPr lang="en-US" sz="3200" dirty="0">
                <a:latin typeface="Consolas" panose="020B0609020204030204" pitchFamily="49" charset="0"/>
              </a:rPr>
              <a:t>}</a:t>
            </a:r>
          </a:p>
        </p:txBody>
      </p:sp>
    </p:spTree>
    <p:extLst>
      <p:ext uri="{BB962C8B-B14F-4D97-AF65-F5344CB8AC3E}">
        <p14:creationId xmlns:p14="http://schemas.microsoft.com/office/powerpoint/2010/main" val="845692751"/>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33206</TotalTime>
  <Words>252</Words>
  <Application>Microsoft Office PowerPoint</Application>
  <PresentationFormat>Widescreen</PresentationFormat>
  <Paragraphs>88</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Calibri</vt:lpstr>
      <vt:lpstr>Consolas</vt:lpstr>
      <vt:lpstr>Montserrat</vt:lpstr>
      <vt:lpstr>Montserrat ExtraBold</vt:lpstr>
      <vt:lpstr>Montserrat SemiBold</vt:lpstr>
      <vt:lpstr>System Font Regular</vt:lpstr>
      <vt:lpstr>CSE 373 Summer 2020</vt:lpstr>
      <vt:lpstr>Linked Nodes w/Lists</vt:lpstr>
      <vt:lpstr>Lecture Outline</vt:lpstr>
      <vt:lpstr>Announcements</vt:lpstr>
      <vt:lpstr>Lecture Outline</vt:lpstr>
      <vt:lpstr>ListNode chains</vt:lpstr>
      <vt:lpstr>ListNode chains</vt:lpstr>
      <vt:lpstr>Iterating over ListNodes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Nathan Brunelle</cp:lastModifiedBy>
  <cp:revision>477</cp:revision>
  <cp:lastPrinted>2022-09-27T21:33:44Z</cp:lastPrinted>
  <dcterms:created xsi:type="dcterms:W3CDTF">2020-06-13T06:27:42Z</dcterms:created>
  <dcterms:modified xsi:type="dcterms:W3CDTF">2025-04-18T14:54:09Z</dcterms:modified>
</cp:coreProperties>
</file>