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62" r:id="rId3"/>
    <p:sldId id="348" r:id="rId4"/>
    <p:sldId id="897" r:id="rId5"/>
    <p:sldId id="881" r:id="rId6"/>
    <p:sldId id="883" r:id="rId7"/>
    <p:sldId id="885" r:id="rId8"/>
    <p:sldId id="884" r:id="rId9"/>
    <p:sldId id="886" r:id="rId10"/>
    <p:sldId id="887" r:id="rId11"/>
    <p:sldId id="898" r:id="rId12"/>
    <p:sldId id="872" r:id="rId13"/>
    <p:sldId id="869" r:id="rId14"/>
    <p:sldId id="871" r:id="rId15"/>
    <p:sldId id="882" r:id="rId16"/>
    <p:sldId id="877" r:id="rId17"/>
    <p:sldId id="874" r:id="rId18"/>
    <p:sldId id="895" r:id="rId19"/>
    <p:sldId id="896" r:id="rId20"/>
    <p:sldId id="879" r:id="rId21"/>
    <p:sldId id="899" r:id="rId22"/>
    <p:sldId id="880" r:id="rId23"/>
    <p:sldId id="8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7"/>
            <p14:sldId id="881"/>
            <p14:sldId id="883"/>
            <p14:sldId id="885"/>
            <p14:sldId id="884"/>
            <p14:sldId id="886"/>
            <p14:sldId id="887"/>
            <p14:sldId id="898"/>
            <p14:sldId id="872"/>
            <p14:sldId id="869"/>
            <p14:sldId id="871"/>
            <p14:sldId id="882"/>
            <p14:sldId id="877"/>
            <p14:sldId id="874"/>
            <p14:sldId id="895"/>
            <p14:sldId id="896"/>
            <p14:sldId id="879"/>
            <p14:sldId id="899"/>
            <p14:sldId id="880"/>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1361"/>
  </p:normalViewPr>
  <p:slideViewPr>
    <p:cSldViewPr snapToGrid="0" snapToObjects="1">
      <p:cViewPr>
        <p:scale>
          <a:sx n="69" d="100"/>
          <a:sy n="69" d="100"/>
        </p:scale>
        <p:origin x="372" y="27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#cse123A </a:t>
            </a: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123/25sp/rubrics/#programming-assignment-rubric" TargetMode="External"/><Relationship Id="rId2" Type="http://schemas.openxmlformats.org/officeDocument/2006/relationships/hyperlink" Target="https://edstem.org/us/courses/77398/discussion/6547881" TargetMode="External"/><Relationship Id="rId1" Type="http://schemas.openxmlformats.org/officeDocument/2006/relationships/slideLayout" Target="../slideLayouts/slideLayout3.xml"/><Relationship Id="rId4" Type="http://schemas.openxmlformats.org/officeDocument/2006/relationships/hyperlink" Target="https://edstem.org/us/courses/77398/discussion/654494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Google Shape;96;p1">
            <a:extLst>
              <a:ext uri="{FF2B5EF4-FFF2-40B4-BE49-F238E27FC236}">
                <a16:creationId xmlns:a16="http://schemas.microsoft.com/office/drawing/2014/main" id="{57405DEF-3466-474C-92C1-A9D5A25287C9}"/>
              </a:ext>
            </a:extLst>
          </p:cNvPr>
          <p:cNvSpPr txBox="1"/>
          <p:nvPr/>
        </p:nvSpPr>
        <p:spPr>
          <a:xfrm>
            <a:off x="6819080" y="339089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85000"/>
                    <a:lumOff val="15000"/>
                  </a:schemeClr>
                </a:solidFill>
                <a:latin typeface="Montserrat ExtraBold"/>
                <a:ea typeface="Montserrat ExtraBold"/>
                <a:cs typeface="Montserrat ExtraBold"/>
                <a:sym typeface="Montserrat ExtraBold"/>
              </a:rPr>
              <a:t>Instructors:</a:t>
            </a:r>
            <a:endParaRPr sz="2000" dirty="0">
              <a:solidFill>
                <a:schemeClr val="tx1">
                  <a:lumMod val="85000"/>
                  <a:lumOff val="1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84664540-F91D-4C8F-A182-24FE0EA9953A}"/>
              </a:ext>
            </a:extLst>
          </p:cNvPr>
          <p:cNvSpPr txBox="1"/>
          <p:nvPr/>
        </p:nvSpPr>
        <p:spPr>
          <a:xfrm>
            <a:off x="8957325" y="338552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Nathan Brunelle</a:t>
            </a:r>
          </a:p>
        </p:txBody>
      </p:sp>
      <p:cxnSp>
        <p:nvCxnSpPr>
          <p:cNvPr id="12" name="Straight Connector 11">
            <a:extLst>
              <a:ext uri="{FF2B5EF4-FFF2-40B4-BE49-F238E27FC236}">
                <a16:creationId xmlns:a16="http://schemas.microsoft.com/office/drawing/2014/main" id="{F50CF5EF-0470-4507-BAF5-D09BC7F0CFA2}"/>
              </a:ext>
            </a:extLst>
          </p:cNvPr>
          <p:cNvCxnSpPr/>
          <p:nvPr/>
        </p:nvCxnSpPr>
        <p:spPr>
          <a:xfrm>
            <a:off x="7542720" y="327563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5122DFD-1D01-83FC-C849-9414BF0A5739}"/>
              </a:ext>
            </a:extLst>
          </p:cNvPr>
          <p:cNvGraphicFramePr>
            <a:graphicFrameLocks noGrp="1"/>
          </p:cNvGraphicFramePr>
          <p:nvPr>
            <p:extLst>
              <p:ext uri="{D42A27DB-BD31-4B8C-83A1-F6EECF244321}">
                <p14:modId xmlns:p14="http://schemas.microsoft.com/office/powerpoint/2010/main" val="3359155187"/>
              </p:ext>
            </p:extLst>
          </p:nvPr>
        </p:nvGraphicFramePr>
        <p:xfrm>
          <a:off x="7650409" y="3897018"/>
          <a:ext cx="4467485" cy="2706597"/>
        </p:xfrm>
        <a:graphic>
          <a:graphicData uri="http://schemas.openxmlformats.org/drawingml/2006/table">
            <a:tbl>
              <a:tblPr firstRow="1" bandRow="1">
                <a:tableStyleId>{2D5ABB26-0587-4C30-8999-92F81FD0307C}</a:tableStyleId>
              </a:tblPr>
              <a:tblGrid>
                <a:gridCol w="893497">
                  <a:extLst>
                    <a:ext uri="{9D8B030D-6E8A-4147-A177-3AD203B41FA5}">
                      <a16:colId xmlns:a16="http://schemas.microsoft.com/office/drawing/2014/main" val="2285619573"/>
                    </a:ext>
                  </a:extLst>
                </a:gridCol>
                <a:gridCol w="893497">
                  <a:extLst>
                    <a:ext uri="{9D8B030D-6E8A-4147-A177-3AD203B41FA5}">
                      <a16:colId xmlns:a16="http://schemas.microsoft.com/office/drawing/2014/main" val="3883267222"/>
                    </a:ext>
                  </a:extLst>
                </a:gridCol>
                <a:gridCol w="893497">
                  <a:extLst>
                    <a:ext uri="{9D8B030D-6E8A-4147-A177-3AD203B41FA5}">
                      <a16:colId xmlns:a16="http://schemas.microsoft.com/office/drawing/2014/main" val="3067426825"/>
                    </a:ext>
                  </a:extLst>
                </a:gridCol>
                <a:gridCol w="958766">
                  <a:extLst>
                    <a:ext uri="{9D8B030D-6E8A-4147-A177-3AD203B41FA5}">
                      <a16:colId xmlns:a16="http://schemas.microsoft.com/office/drawing/2014/main" val="4293795288"/>
                    </a:ext>
                  </a:extLst>
                </a:gridCol>
                <a:gridCol w="828228">
                  <a:extLst>
                    <a:ext uri="{9D8B030D-6E8A-4147-A177-3AD203B41FA5}">
                      <a16:colId xmlns:a16="http://schemas.microsoft.com/office/drawing/2014/main" val="3683209748"/>
                    </a:ext>
                  </a:extLst>
                </a:gridCol>
              </a:tblGrid>
              <a:tr h="300733">
                <a:tc>
                  <a:txBody>
                    <a:bodyPr/>
                    <a:lstStyle/>
                    <a:p>
                      <a:pPr algn="ctr"/>
                      <a:r>
                        <a:rPr lang="en-US" sz="1050" dirty="0" err="1">
                          <a:latin typeface="Montserrat SemiBold" panose="00000700000000000000" pitchFamily="2" charset="0"/>
                        </a:rPr>
                        <a:t>Arohan</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Ashar</a:t>
                      </a:r>
                    </a:p>
                  </a:txBody>
                  <a:tcPr anchor="ctr"/>
                </a:tc>
                <a:tc>
                  <a:txBody>
                    <a:bodyPr/>
                    <a:lstStyle/>
                    <a:p>
                      <a:pPr algn="ctr"/>
                      <a:r>
                        <a:rPr lang="en-US" sz="1050" dirty="0">
                          <a:latin typeface="Montserrat SemiBold" panose="00000700000000000000" pitchFamily="2" charset="0"/>
                        </a:rPr>
                        <a:t>Neha</a:t>
                      </a:r>
                    </a:p>
                  </a:txBody>
                  <a:tcPr anchor="ctr"/>
                </a:tc>
                <a:tc>
                  <a:txBody>
                    <a:bodyPr/>
                    <a:lstStyle/>
                    <a:p>
                      <a:pPr algn="ctr"/>
                      <a:r>
                        <a:rPr lang="en-US" sz="1050" dirty="0">
                          <a:latin typeface="Montserrat SemiBold" panose="00000700000000000000" pitchFamily="2" charset="0"/>
                        </a:rPr>
                        <a:t>Rohini</a:t>
                      </a:r>
                    </a:p>
                  </a:txBody>
                  <a:tcPr anchor="ctr"/>
                </a:tc>
                <a:tc>
                  <a:txBody>
                    <a:bodyPr/>
                    <a:lstStyle/>
                    <a:p>
                      <a:pPr algn="ctr"/>
                      <a:r>
                        <a:rPr lang="en-US" sz="1050" dirty="0">
                          <a:latin typeface="Montserrat SemiBold" panose="00000700000000000000" pitchFamily="2" charset="0"/>
                        </a:rPr>
                        <a:t>Rushil</a:t>
                      </a:r>
                    </a:p>
                  </a:txBody>
                  <a:tcPr anchor="ctr"/>
                </a:tc>
                <a:extLst>
                  <a:ext uri="{0D108BD9-81ED-4DB2-BD59-A6C34878D82A}">
                    <a16:rowId xmlns:a16="http://schemas.microsoft.com/office/drawing/2014/main" val="3018865140"/>
                  </a:ext>
                </a:extLst>
              </a:tr>
              <a:tr h="300733">
                <a:tc>
                  <a:txBody>
                    <a:bodyPr/>
                    <a:lstStyle/>
                    <a:p>
                      <a:pPr algn="ctr"/>
                      <a:r>
                        <a:rPr lang="en-US" sz="1050" dirty="0">
                          <a:latin typeface="Montserrat SemiBold" panose="00000700000000000000" pitchFamily="2" charset="0"/>
                        </a:rPr>
                        <a:t>Ido</a:t>
                      </a:r>
                    </a:p>
                  </a:txBody>
                  <a:tcPr anchor="ctr"/>
                </a:tc>
                <a:tc>
                  <a:txBody>
                    <a:bodyPr/>
                    <a:lstStyle/>
                    <a:p>
                      <a:pPr algn="ctr"/>
                      <a:r>
                        <a:rPr lang="en-US" sz="1050" dirty="0">
                          <a:latin typeface="Montserrat SemiBold" panose="00000700000000000000" pitchFamily="2" charset="0"/>
                        </a:rPr>
                        <a:t>Zachary</a:t>
                      </a:r>
                    </a:p>
                  </a:txBody>
                  <a:tcPr anchor="ctr"/>
                </a:tc>
                <a:tc>
                  <a:txBody>
                    <a:bodyPr/>
                    <a:lstStyle/>
                    <a:p>
                      <a:pPr algn="ctr"/>
                      <a:r>
                        <a:rPr lang="en-US" sz="1050" dirty="0">
                          <a:latin typeface="Montserrat SemiBold" panose="00000700000000000000" pitchFamily="2" charset="0"/>
                        </a:rPr>
                        <a:t>Sebastian</a:t>
                      </a:r>
                    </a:p>
                  </a:txBody>
                  <a:tcPr anchor="ctr"/>
                </a:tc>
                <a:tc>
                  <a:txBody>
                    <a:bodyPr/>
                    <a:lstStyle/>
                    <a:p>
                      <a:pPr algn="ctr"/>
                      <a:r>
                        <a:rPr lang="en-US" sz="1050" dirty="0">
                          <a:latin typeface="Montserrat SemiBold" panose="00000700000000000000" pitchFamily="2" charset="0"/>
                        </a:rPr>
                        <a:t>Joshua</a:t>
                      </a:r>
                    </a:p>
                  </a:txBody>
                  <a:tcPr anchor="ctr"/>
                </a:tc>
                <a:tc>
                  <a:txBody>
                    <a:bodyPr/>
                    <a:lstStyle/>
                    <a:p>
                      <a:pPr algn="ctr"/>
                      <a:r>
                        <a:rPr lang="en-US" sz="1050" dirty="0">
                          <a:latin typeface="Montserrat SemiBold" panose="00000700000000000000" pitchFamily="2" charset="0"/>
                        </a:rPr>
                        <a:t>Sean</a:t>
                      </a:r>
                    </a:p>
                  </a:txBody>
                  <a:tcPr anchor="ctr"/>
                </a:tc>
                <a:extLst>
                  <a:ext uri="{0D108BD9-81ED-4DB2-BD59-A6C34878D82A}">
                    <a16:rowId xmlns:a16="http://schemas.microsoft.com/office/drawing/2014/main" val="2718302219"/>
                  </a:ext>
                </a:extLst>
              </a:tr>
              <a:tr h="300733">
                <a:tc>
                  <a:txBody>
                    <a:bodyPr/>
                    <a:lstStyle/>
                    <a:p>
                      <a:pPr algn="ctr"/>
                      <a:r>
                        <a:rPr lang="en-US" sz="1050" dirty="0">
                          <a:latin typeface="Montserrat SemiBold" panose="00000700000000000000" pitchFamily="2" charset="0"/>
                        </a:rPr>
                        <a:t>Hayden</a:t>
                      </a:r>
                    </a:p>
                  </a:txBody>
                  <a:tcPr anchor="ctr"/>
                </a:tc>
                <a:tc>
                  <a:txBody>
                    <a:bodyPr/>
                    <a:lstStyle/>
                    <a:p>
                      <a:pPr algn="ctr"/>
                      <a:r>
                        <a:rPr lang="en-US" sz="1050" dirty="0">
                          <a:latin typeface="Montserrat SemiBold" panose="00000700000000000000" pitchFamily="2" charset="0"/>
                        </a:rPr>
                        <a:t>Caleb</a:t>
                      </a:r>
                    </a:p>
                  </a:txBody>
                  <a:tcPr anchor="ctr"/>
                </a:tc>
                <a:tc>
                  <a:txBody>
                    <a:bodyPr/>
                    <a:lstStyle/>
                    <a:p>
                      <a:pPr algn="ctr"/>
                      <a:r>
                        <a:rPr lang="en-US" sz="1050" dirty="0">
                          <a:latin typeface="Montserrat SemiBold" panose="00000700000000000000" pitchFamily="2" charset="0"/>
                        </a:rPr>
                        <a:t>Justin</a:t>
                      </a:r>
                    </a:p>
                  </a:txBody>
                  <a:tcPr anchor="ctr"/>
                </a:tc>
                <a:tc>
                  <a:txBody>
                    <a:bodyPr/>
                    <a:lstStyle/>
                    <a:p>
                      <a:pPr algn="ctr"/>
                      <a:r>
                        <a:rPr lang="en-US" sz="1050" dirty="0">
                          <a:latin typeface="Montserrat SemiBold" panose="00000700000000000000" pitchFamily="2" charset="0"/>
                        </a:rPr>
                        <a:t>Heon</a:t>
                      </a:r>
                    </a:p>
                  </a:txBody>
                  <a:tcPr anchor="ctr"/>
                </a:tc>
                <a:tc>
                  <a:txBody>
                    <a:bodyPr/>
                    <a:lstStyle/>
                    <a:p>
                      <a:pPr algn="ctr"/>
                      <a:r>
                        <a:rPr lang="en-US" sz="1050" dirty="0">
                          <a:latin typeface="Montserrat SemiBold" panose="00000700000000000000" pitchFamily="2" charset="0"/>
                        </a:rPr>
                        <a:t>Rashad</a:t>
                      </a:r>
                    </a:p>
                  </a:txBody>
                  <a:tcPr anchor="ctr"/>
                </a:tc>
                <a:extLst>
                  <a:ext uri="{0D108BD9-81ED-4DB2-BD59-A6C34878D82A}">
                    <a16:rowId xmlns:a16="http://schemas.microsoft.com/office/drawing/2014/main" val="3147651945"/>
                  </a:ext>
                </a:extLst>
              </a:tr>
              <a:tr h="300733">
                <a:tc>
                  <a:txBody>
                    <a:bodyPr/>
                    <a:lstStyle/>
                    <a:p>
                      <a:pPr algn="ctr"/>
                      <a:r>
                        <a:rPr lang="en-US" sz="1050" dirty="0">
                          <a:latin typeface="Montserrat SemiBold" panose="00000700000000000000" pitchFamily="2" charset="0"/>
                        </a:rPr>
                        <a:t>Srihari</a:t>
                      </a:r>
                    </a:p>
                  </a:txBody>
                  <a:tcPr anchor="ctr"/>
                </a:tc>
                <a:tc>
                  <a:txBody>
                    <a:bodyPr/>
                    <a:lstStyle/>
                    <a:p>
                      <a:pPr algn="ctr"/>
                      <a:r>
                        <a:rPr lang="en-US" sz="1050" dirty="0">
                          <a:latin typeface="Montserrat SemiBold" panose="00000700000000000000" pitchFamily="2" charset="0"/>
                        </a:rPr>
                        <a:t>Benoit</a:t>
                      </a:r>
                    </a:p>
                  </a:txBody>
                  <a:tcPr anchor="ctr"/>
                </a:tc>
                <a:tc>
                  <a:txBody>
                    <a:bodyPr/>
                    <a:lstStyle/>
                    <a:p>
                      <a:pPr algn="ctr"/>
                      <a:r>
                        <a:rPr lang="en-US" sz="1050" dirty="0">
                          <a:latin typeface="Montserrat SemiBold" panose="00000700000000000000" pitchFamily="2" charset="0"/>
                        </a:rPr>
                        <a:t>Derek</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Bhaumik</a:t>
                      </a:r>
                    </a:p>
                  </a:txBody>
                  <a:tcPr anchor="ctr"/>
                </a:tc>
                <a:extLst>
                  <a:ext uri="{0D108BD9-81ED-4DB2-BD59-A6C34878D82A}">
                    <a16:rowId xmlns:a16="http://schemas.microsoft.com/office/drawing/2014/main" val="1745184837"/>
                  </a:ext>
                </a:extLst>
              </a:tr>
              <a:tr h="300733">
                <a:tc>
                  <a:txBody>
                    <a:bodyPr/>
                    <a:lstStyle/>
                    <a:p>
                      <a:pPr algn="ctr"/>
                      <a:r>
                        <a:rPr lang="en-US" sz="1050" dirty="0">
                          <a:latin typeface="Montserrat SemiBold" panose="00000700000000000000" pitchFamily="2" charset="0"/>
                        </a:rPr>
                        <a:t>Kuhu</a:t>
                      </a:r>
                    </a:p>
                  </a:txBody>
                  <a:tcPr anchor="ctr"/>
                </a:tc>
                <a:tc>
                  <a:txBody>
                    <a:bodyPr/>
                    <a:lstStyle/>
                    <a:p>
                      <a:pPr algn="ctr"/>
                      <a:r>
                        <a:rPr lang="en-US" sz="1050" dirty="0">
                          <a:latin typeface="Montserrat SemiBold" panose="00000700000000000000" pitchFamily="2" charset="0"/>
                        </a:rPr>
                        <a:t>Kavya</a:t>
                      </a:r>
                    </a:p>
                  </a:txBody>
                  <a:tcPr anchor="ctr"/>
                </a:tc>
                <a:tc>
                  <a:txBody>
                    <a:bodyPr/>
                    <a:lstStyle/>
                    <a:p>
                      <a:pPr algn="ctr"/>
                      <a:r>
                        <a:rPr lang="en-US" sz="1050" dirty="0">
                          <a:latin typeface="Montserrat SemiBold" panose="00000700000000000000" pitchFamily="2" charset="0"/>
                        </a:rPr>
                        <a:t>Cynthia</a:t>
                      </a:r>
                    </a:p>
                  </a:txBody>
                  <a:tcPr anchor="ctr"/>
                </a:tc>
                <a:tc>
                  <a:txBody>
                    <a:bodyPr/>
                    <a:lstStyle/>
                    <a:p>
                      <a:pPr algn="ctr"/>
                      <a:r>
                        <a:rPr lang="en-US" sz="1050" dirty="0">
                          <a:latin typeface="Montserrat SemiBold" panose="00000700000000000000" pitchFamily="2" charset="0"/>
                        </a:rPr>
                        <a:t>Shreya</a:t>
                      </a:r>
                    </a:p>
                  </a:txBody>
                  <a:tcPr anchor="ctr"/>
                </a:tc>
                <a:tc>
                  <a:txBody>
                    <a:bodyPr/>
                    <a:lstStyle/>
                    <a:p>
                      <a:pPr algn="ctr"/>
                      <a:r>
                        <a:rPr lang="en-US" sz="1050" dirty="0">
                          <a:latin typeface="Montserrat SemiBold" panose="00000700000000000000" pitchFamily="2" charset="0"/>
                        </a:rPr>
                        <a:t>Ashley</a:t>
                      </a:r>
                    </a:p>
                  </a:txBody>
                  <a:tcPr anchor="ctr"/>
                </a:tc>
                <a:extLst>
                  <a:ext uri="{0D108BD9-81ED-4DB2-BD59-A6C34878D82A}">
                    <a16:rowId xmlns:a16="http://schemas.microsoft.com/office/drawing/2014/main" val="4066156089"/>
                  </a:ext>
                </a:extLst>
              </a:tr>
              <a:tr h="300733">
                <a:tc>
                  <a:txBody>
                    <a:bodyPr/>
                    <a:lstStyle/>
                    <a:p>
                      <a:pPr algn="ctr"/>
                      <a:r>
                        <a:rPr lang="en-US" sz="1050" dirty="0">
                          <a:latin typeface="Montserrat SemiBold" panose="00000700000000000000" pitchFamily="2" charset="0"/>
                        </a:rPr>
                        <a:t>Ziao</a:t>
                      </a:r>
                    </a:p>
                  </a:txBody>
                  <a:tcPr anchor="ctr"/>
                </a:tc>
                <a:tc>
                  <a:txBody>
                    <a:bodyPr/>
                    <a:lstStyle/>
                    <a:p>
                      <a:pPr algn="ctr"/>
                      <a:r>
                        <a:rPr lang="en-US" sz="1050" dirty="0">
                          <a:latin typeface="Montserrat SemiBold" panose="00000700000000000000" pitchFamily="2" charset="0"/>
                        </a:rPr>
                        <a:t>Kieran</a:t>
                      </a:r>
                    </a:p>
                  </a:txBody>
                  <a:tcPr anchor="ctr"/>
                </a:tc>
                <a:tc>
                  <a:txBody>
                    <a:bodyPr/>
                    <a:lstStyle/>
                    <a:p>
                      <a:pPr algn="ctr"/>
                      <a:r>
                        <a:rPr lang="en-US" sz="1050" dirty="0">
                          <a:latin typeface="Montserrat SemiBold" panose="00000700000000000000" pitchFamily="2" charset="0"/>
                        </a:rPr>
                        <a:t>Marcus</a:t>
                      </a:r>
                    </a:p>
                  </a:txBody>
                  <a:tcPr anchor="ctr"/>
                </a:tc>
                <a:tc>
                  <a:txBody>
                    <a:bodyPr/>
                    <a:lstStyle/>
                    <a:p>
                      <a:pPr algn="ctr"/>
                      <a:r>
                        <a:rPr lang="en-US" sz="1050" dirty="0">
                          <a:latin typeface="Montserrat SemiBold" panose="00000700000000000000" pitchFamily="2" charset="0"/>
                        </a:rPr>
                        <a:t>Crystal</a:t>
                      </a:r>
                    </a:p>
                  </a:txBody>
                  <a:tcPr anchor="ctr"/>
                </a:tc>
                <a:tc>
                  <a:txBody>
                    <a:bodyPr/>
                    <a:lstStyle/>
                    <a:p>
                      <a:pPr algn="ctr"/>
                      <a:r>
                        <a:rPr lang="en-US" sz="1050" dirty="0">
                          <a:latin typeface="Montserrat SemiBold" panose="00000700000000000000" pitchFamily="2" charset="0"/>
                        </a:rPr>
                        <a:t>Eeshani</a:t>
                      </a:r>
                    </a:p>
                  </a:txBody>
                  <a:tcPr anchor="ctr"/>
                </a:tc>
                <a:extLst>
                  <a:ext uri="{0D108BD9-81ED-4DB2-BD59-A6C34878D82A}">
                    <a16:rowId xmlns:a16="http://schemas.microsoft.com/office/drawing/2014/main" val="2321297574"/>
                  </a:ext>
                </a:extLst>
              </a:tr>
              <a:tr h="300733">
                <a:tc>
                  <a:txBody>
                    <a:bodyPr/>
                    <a:lstStyle/>
                    <a:p>
                      <a:pPr algn="ctr"/>
                      <a:r>
                        <a:rPr lang="en-US" sz="1050" dirty="0" err="1">
                          <a:latin typeface="Montserrat SemiBold" panose="00000700000000000000" pitchFamily="2" charset="0"/>
                        </a:rPr>
                        <a:t>Prakshi</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Packard</a:t>
                      </a:r>
                    </a:p>
                  </a:txBody>
                  <a:tcPr anchor="ctr"/>
                </a:tc>
                <a:tc>
                  <a:txBody>
                    <a:bodyPr/>
                    <a:lstStyle/>
                    <a:p>
                      <a:pPr algn="ctr"/>
                      <a:r>
                        <a:rPr lang="en-US" sz="1050" dirty="0">
                          <a:latin typeface="Montserrat SemiBold" panose="00000700000000000000" pitchFamily="2" charset="0"/>
                        </a:rPr>
                        <a:t>Cora</a:t>
                      </a:r>
                    </a:p>
                  </a:txBody>
                  <a:tcPr anchor="ctr"/>
                </a:tc>
                <a:tc>
                  <a:txBody>
                    <a:bodyPr/>
                    <a:lstStyle/>
                    <a:p>
                      <a:pPr algn="ctr"/>
                      <a:r>
                        <a:rPr lang="en-US" sz="1050" dirty="0">
                          <a:latin typeface="Montserrat SemiBold" panose="00000700000000000000" pitchFamily="2" charset="0"/>
                        </a:rPr>
                        <a:t>Dixon</a:t>
                      </a:r>
                    </a:p>
                  </a:txBody>
                  <a:tcPr anchor="ctr"/>
                </a:tc>
                <a:tc>
                  <a:txBody>
                    <a:bodyPr/>
                    <a:lstStyle/>
                    <a:p>
                      <a:pPr algn="ctr"/>
                      <a:r>
                        <a:rPr lang="en-US" sz="1050" dirty="0">
                          <a:latin typeface="Montserrat SemiBold" panose="00000700000000000000" pitchFamily="2" charset="0"/>
                        </a:rPr>
                        <a:t>Nichole</a:t>
                      </a:r>
                    </a:p>
                  </a:txBody>
                  <a:tcPr anchor="ctr"/>
                </a:tc>
                <a:extLst>
                  <a:ext uri="{0D108BD9-81ED-4DB2-BD59-A6C34878D82A}">
                    <a16:rowId xmlns:a16="http://schemas.microsoft.com/office/drawing/2014/main" val="3416126013"/>
                  </a:ext>
                </a:extLst>
              </a:tr>
              <a:tr h="300733">
                <a:tc>
                  <a:txBody>
                    <a:bodyPr/>
                    <a:lstStyle/>
                    <a:p>
                      <a:pPr algn="ctr"/>
                      <a:r>
                        <a:rPr lang="en-US" sz="1050" dirty="0">
                          <a:latin typeface="Montserrat SemiBold" panose="00000700000000000000" pitchFamily="2" charset="0"/>
                        </a:rPr>
                        <a:t>Niyati</a:t>
                      </a:r>
                    </a:p>
                  </a:txBody>
                  <a:tcPr anchor="ctr"/>
                </a:tc>
                <a:tc>
                  <a:txBody>
                    <a:bodyPr/>
                    <a:lstStyle/>
                    <a:p>
                      <a:pPr algn="ctr"/>
                      <a:r>
                        <a:rPr lang="en-US" sz="1050" dirty="0">
                          <a:latin typeface="Montserrat SemiBold" panose="00000700000000000000" pitchFamily="2" charset="0"/>
                        </a:rPr>
                        <a:t>Trien</a:t>
                      </a:r>
                    </a:p>
                  </a:txBody>
                  <a:tcPr anchor="ctr"/>
                </a:tc>
                <a:tc>
                  <a:txBody>
                    <a:bodyPr/>
                    <a:lstStyle/>
                    <a:p>
                      <a:pPr algn="ctr"/>
                      <a:r>
                        <a:rPr lang="en-US" sz="1050" dirty="0">
                          <a:latin typeface="Montserrat SemiBold" panose="00000700000000000000" pitchFamily="2" charset="0"/>
                        </a:rPr>
                        <a:t>Lawrence</a:t>
                      </a:r>
                    </a:p>
                  </a:txBody>
                  <a:tcPr anchor="ctr"/>
                </a:tc>
                <a:tc>
                  <a:txBody>
                    <a:bodyPr/>
                    <a:lstStyle/>
                    <a:p>
                      <a:pPr algn="ctr"/>
                      <a:r>
                        <a:rPr lang="en-US" sz="1050" dirty="0">
                          <a:latin typeface="Montserrat SemiBold" panose="00000700000000000000" pitchFamily="2" charset="0"/>
                        </a:rPr>
                        <a:t>Evan</a:t>
                      </a:r>
                    </a:p>
                  </a:txBody>
                  <a:tcPr anchor="ctr"/>
                </a:tc>
                <a:tc>
                  <a:txBody>
                    <a:bodyPr/>
                    <a:lstStyle/>
                    <a:p>
                      <a:pPr algn="ctr"/>
                      <a:r>
                        <a:rPr lang="en-US" sz="1050" dirty="0">
                          <a:latin typeface="Montserrat SemiBold" panose="00000700000000000000" pitchFamily="2" charset="0"/>
                        </a:rPr>
                        <a:t>Cady</a:t>
                      </a:r>
                    </a:p>
                  </a:txBody>
                  <a:tcPr anchor="ctr"/>
                </a:tc>
                <a:extLst>
                  <a:ext uri="{0D108BD9-81ED-4DB2-BD59-A6C34878D82A}">
                    <a16:rowId xmlns:a16="http://schemas.microsoft.com/office/drawing/2014/main" val="3922605431"/>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892005051"/>
                  </a:ext>
                </a:extLst>
              </a:tr>
            </a:tbl>
          </a:graphicData>
        </a:graphic>
      </p:graphicFrame>
      <p:pic>
        <p:nvPicPr>
          <p:cNvPr id="7" name="Picture 6">
            <a:extLst>
              <a:ext uri="{FF2B5EF4-FFF2-40B4-BE49-F238E27FC236}">
                <a16:creationId xmlns:a16="http://schemas.microsoft.com/office/drawing/2014/main" id="{0CC3E48B-E3BC-8961-E9F3-6B83D9FDBD03}"/>
              </a:ext>
            </a:extLst>
          </p:cNvPr>
          <p:cNvPicPr>
            <a:picLocks noChangeAspect="1"/>
          </p:cNvPicPr>
          <p:nvPr/>
        </p:nvPicPr>
        <p:blipFill>
          <a:blip r:embed="rId2"/>
          <a:stretch>
            <a:fillRect/>
          </a:stretch>
        </p:blipFill>
        <p:spPr>
          <a:xfrm>
            <a:off x="2835564" y="5670790"/>
            <a:ext cx="1062180" cy="1062180"/>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08990231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39187313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a:extLst>
              <a:ext uri="{FF2B5EF4-FFF2-40B4-BE49-F238E27FC236}">
                <a16:creationId xmlns:a16="http://schemas.microsoft.com/office/drawing/2014/main" id="{52748D12-2635-45C9-BD85-89C2C3E4AC85}"/>
              </a:ext>
            </a:extLst>
          </p:cNvPr>
          <p:cNvGraphicFramePr>
            <a:graphicFrameLocks noGrp="1"/>
          </p:cNvGraphicFramePr>
          <p:nvPr>
            <p:extLst>
              <p:ext uri="{D42A27DB-BD31-4B8C-83A1-F6EECF244321}">
                <p14:modId xmlns:p14="http://schemas.microsoft.com/office/powerpoint/2010/main" val="328575637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4">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330676688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1562205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68889125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9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Tree>
    <p:extLst>
      <p:ext uri="{BB962C8B-B14F-4D97-AF65-F5344CB8AC3E}">
        <p14:creationId xmlns:p14="http://schemas.microsoft.com/office/powerpoint/2010/main" val="196888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rPr>
              <a:t>ListNode</a:t>
            </a:r>
            <a:r>
              <a:rPr lang="en-US" b="1" dirty="0">
                <a:solidFill>
                  <a:schemeClr val="accent5"/>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Creative Project 0 feedback will be released today</a:t>
            </a:r>
          </a:p>
          <a:p>
            <a:r>
              <a:rPr lang="en-US" dirty="0">
                <a:hlinkClick r:id="rId2"/>
              </a:rPr>
              <a:t>Resubmission Cycle 0 open</a:t>
            </a:r>
            <a:r>
              <a:rPr lang="en-US" dirty="0"/>
              <a:t>, closes on Fri (April 18)</a:t>
            </a:r>
          </a:p>
          <a:p>
            <a:pPr lvl="1"/>
            <a:r>
              <a:rPr lang="en-US" dirty="0"/>
              <a:t>Normally resubmissions will be open Mon – Fri each week</a:t>
            </a:r>
          </a:p>
          <a:p>
            <a:r>
              <a:rPr lang="en-US" dirty="0"/>
              <a:t>Programming Assignment 0 due tonight, Wed April 16 at 11:59pm!</a:t>
            </a:r>
          </a:p>
          <a:p>
            <a:pPr lvl="1"/>
            <a:r>
              <a:rPr lang="en-US" dirty="0"/>
              <a:t>See generic </a:t>
            </a:r>
            <a:r>
              <a:rPr lang="en-US" dirty="0">
                <a:hlinkClick r:id="rId3"/>
              </a:rPr>
              <a:t>Programming Assignment rubric</a:t>
            </a:r>
            <a:r>
              <a:rPr lang="en-US" dirty="0"/>
              <a:t> posted on website </a:t>
            </a:r>
          </a:p>
          <a:p>
            <a:r>
              <a:rPr lang="en-US" dirty="0"/>
              <a:t>Creative Project 1 will be released tomorrow, Thurs April 17</a:t>
            </a:r>
          </a:p>
          <a:p>
            <a:pPr lvl="1"/>
            <a:r>
              <a:rPr lang="en-US" dirty="0"/>
              <a:t>Focused on design and implementation of data structures</a:t>
            </a:r>
          </a:p>
          <a:p>
            <a:r>
              <a:rPr lang="en-US" dirty="0"/>
              <a:t>Quiz 0 next week (Tues, April 22)</a:t>
            </a:r>
          </a:p>
          <a:p>
            <a:pPr lvl="1"/>
            <a:r>
              <a:rPr lang="en-US" dirty="0">
                <a:hlinkClick r:id="rId4"/>
              </a:rPr>
              <a:t>Ed announcement</a:t>
            </a:r>
            <a:endParaRPr lang="en-US" dirty="0"/>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33288</TotalTime>
  <Words>2035</Words>
  <Application>Microsoft Office PowerPoint</Application>
  <PresentationFormat>Widescreen</PresentationFormat>
  <Paragraphs>820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ListNode (4)</vt:lpstr>
      <vt:lpstr>Contiguous vs. Non-contiguous: Summary</vt:lpstr>
      <vt:lpstr>Lecture Outline</vt:lpstr>
      <vt:lpstr>Linked Nodes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Nathan Brunelle</cp:lastModifiedBy>
  <cp:revision>478</cp:revision>
  <cp:lastPrinted>2022-09-27T21:33:44Z</cp:lastPrinted>
  <dcterms:created xsi:type="dcterms:W3CDTF">2020-06-13T06:27:42Z</dcterms:created>
  <dcterms:modified xsi:type="dcterms:W3CDTF">2025-04-16T16:34:04Z</dcterms:modified>
</cp:coreProperties>
</file>