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32" r:id="rId2"/>
    <p:sldId id="348" r:id="rId3"/>
    <p:sldId id="362" r:id="rId4"/>
    <p:sldId id="347" r:id="rId5"/>
    <p:sldId id="433" r:id="rId6"/>
    <p:sldId id="430" r:id="rId7"/>
    <p:sldId id="431" r:id="rId8"/>
    <p:sldId id="392" r:id="rId9"/>
    <p:sldId id="393" r:id="rId10"/>
    <p:sldId id="434" r:id="rId11"/>
    <p:sldId id="388" r:id="rId12"/>
    <p:sldId id="412" r:id="rId13"/>
    <p:sldId id="413" r:id="rId14"/>
    <p:sldId id="396" r:id="rId15"/>
    <p:sldId id="414" r:id="rId16"/>
    <p:sldId id="415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20" r:id="rId28"/>
    <p:sldId id="421" r:id="rId29"/>
    <p:sldId id="416" r:id="rId30"/>
    <p:sldId id="422" r:id="rId31"/>
    <p:sldId id="423" r:id="rId32"/>
    <p:sldId id="426" r:id="rId33"/>
    <p:sldId id="424" r:id="rId34"/>
    <p:sldId id="42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432"/>
            <p14:sldId id="348"/>
            <p14:sldId id="362"/>
            <p14:sldId id="347"/>
            <p14:sldId id="433"/>
            <p14:sldId id="430"/>
            <p14:sldId id="431"/>
            <p14:sldId id="392"/>
            <p14:sldId id="393"/>
            <p14:sldId id="434"/>
            <p14:sldId id="388"/>
            <p14:sldId id="412"/>
            <p14:sldId id="413"/>
            <p14:sldId id="396"/>
            <p14:sldId id="414"/>
            <p14:sldId id="415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20"/>
            <p14:sldId id="421"/>
            <p14:sldId id="416"/>
            <p14:sldId id="422"/>
            <p14:sldId id="423"/>
            <p14:sldId id="426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64"/>
    <a:srgbClr val="FFFFFF"/>
    <a:srgbClr val="0FB9B1"/>
    <a:srgbClr val="54A0FF"/>
    <a:srgbClr val="FAFAFA"/>
    <a:srgbClr val="F5F5F5"/>
    <a:srgbClr val="EF5777"/>
    <a:srgbClr val="F7B731"/>
    <a:srgbClr val="FA8231"/>
    <a:srgbClr val="4E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1361"/>
  </p:normalViewPr>
  <p:slideViewPr>
    <p:cSldViewPr snapToGrid="0" snapToObjects="1">
      <p:cViewPr varScale="1">
        <p:scale>
          <a:sx n="69" d="100"/>
          <a:sy n="69" d="100"/>
        </p:scale>
        <p:origin x="488" y="2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0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D606B8-B39B-1619-8F38-52FB5E14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BE02E-5C1E-C2AF-30AC-3A35B96EDF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DD20-659D-42AD-A720-2D9E10600E3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050A-3174-0883-2351-899E7388C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2FB95-173F-0561-5F4B-762BEFE9C1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F641-C5DF-498D-90F6-047004DB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0" y="5494621"/>
            <a:ext cx="4263332" cy="1363380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2800" dirty="0"/>
              <a:t>Implementing Data Structures;</a:t>
            </a:r>
            <a:r>
              <a:rPr lang="en-US" sz="3600" dirty="0"/>
              <a:t> </a:t>
            </a:r>
            <a:r>
              <a:rPr lang="en-US" sz="3600" dirty="0" err="1">
                <a:latin typeface="Consolas" panose="020B0609020204030204" pitchFamily="49" charset="0"/>
              </a:rPr>
              <a:t>ArrayIntList</a:t>
            </a:r>
            <a:endParaRPr lang="en-US" sz="3600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65391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eat breakfast today? If so, what?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3EC24B46-69F4-41BE-9750-EE4C0A043ED9}"/>
              </a:ext>
            </a:extLst>
          </p:cNvPr>
          <p:cNvSpPr txBox="1"/>
          <p:nvPr/>
        </p:nvSpPr>
        <p:spPr>
          <a:xfrm>
            <a:off x="6819080" y="339089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89092069-4E6C-4491-B1F3-8BE724EAF7EC}"/>
              </a:ext>
            </a:extLst>
          </p:cNvPr>
          <p:cNvSpPr txBox="1"/>
          <p:nvPr/>
        </p:nvSpPr>
        <p:spPr>
          <a:xfrm>
            <a:off x="8957325" y="338552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329887-0DA3-40BA-94C4-51DE023797C4}"/>
              </a:ext>
            </a:extLst>
          </p:cNvPr>
          <p:cNvCxnSpPr/>
          <p:nvPr/>
        </p:nvCxnSpPr>
        <p:spPr>
          <a:xfrm>
            <a:off x="7542720" y="327563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E4CFDA48-B105-CFDF-DCC9-827BBE55F35B}"/>
              </a:ext>
            </a:extLst>
          </p:cNvPr>
          <p:cNvSpPr txBox="1"/>
          <p:nvPr/>
        </p:nvSpPr>
        <p:spPr>
          <a:xfrm>
            <a:off x="7098384" y="4106451"/>
            <a:ext cx="78981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74069-B4B7-5561-2CD7-BC8FA6DC0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5636490"/>
            <a:ext cx="1126259" cy="112625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97A4D51-ED4E-0FF3-A05F-D5E542F94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26305"/>
              </p:ext>
            </p:extLst>
          </p:nvPr>
        </p:nvGraphicFramePr>
        <p:xfrm>
          <a:off x="7650409" y="3721526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Harshitha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1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ED975-1E05-B318-03BB-ED1213FF8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EBD9-0996-71E1-CE92-90FDBCE1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B70D-F579-155C-FD6B-727CCCFB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Implementing </a:t>
            </a:r>
            <a:r>
              <a:rPr lang="en-US" b="1" dirty="0" err="1">
                <a:solidFill>
                  <a:srgbClr val="EE8A64"/>
                </a:solidFill>
                <a:latin typeface="Consolas" panose="020B0609020204030204" pitchFamily="49" charset="0"/>
              </a:rPr>
              <a:t>ArrayList</a:t>
            </a:r>
            <a:endParaRPr lang="en-US" b="1" dirty="0">
              <a:solidFill>
                <a:srgbClr val="EE8A64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FEEB9537-B06B-0DD6-B55A-455CCE63ED87}"/>
              </a:ext>
            </a:extLst>
          </p:cNvPr>
          <p:cNvSpPr/>
          <p:nvPr/>
        </p:nvSpPr>
        <p:spPr>
          <a:xfrm rot="10800000">
            <a:off x="5179607" y="27796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716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2399562" y="3730672"/>
            <a:ext cx="8367823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46236D-1054-4513-9845-5E6F46A79B1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992A5-8273-459E-B69F-435A4E1DC2B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9622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BDE775-C811-47B6-AE80-8A960B2DA26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E5803-1B01-4C49-B43C-F31DD2C3546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E0E282-35E4-4747-9EB3-A987FE81E3D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961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607BA-BD12-413A-B612-7E03BBC0C78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46698" y="3730672"/>
            <a:ext cx="6620686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2D4033-5C8C-48DA-930D-1AD5DF6623B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8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526F63-3EED-443C-91AB-695B23390FF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79008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AFA0FD-DEB7-4189-890D-C09C90E789DB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D22-2D4C-4789-9B03-8A7FDCA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C577-68D8-4BC7-B753-009897A9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Assignment 0 due Wed April 16 at 11:59pm!</a:t>
            </a:r>
          </a:p>
          <a:p>
            <a:endParaRPr lang="en-US" dirty="0"/>
          </a:p>
          <a:p>
            <a:r>
              <a:rPr lang="en-US" dirty="0"/>
              <a:t>Looking ahead:</a:t>
            </a:r>
          </a:p>
          <a:p>
            <a:pPr lvl="1"/>
            <a:r>
              <a:rPr lang="en-US" dirty="0"/>
              <a:t>First resubmission opens Wed, April 16</a:t>
            </a:r>
          </a:p>
          <a:p>
            <a:pPr lvl="1"/>
            <a:r>
              <a:rPr lang="en-US" dirty="0"/>
              <a:t>First quiz on Tue, April 22 (more detail next week)</a:t>
            </a:r>
          </a:p>
          <a:p>
            <a:pPr lvl="1"/>
            <a:r>
              <a:rPr lang="en-US" dirty="0"/>
              <a:t>C1 will have one (small) part demonstrating a feature of </a:t>
            </a:r>
            <a:r>
              <a:rPr lang="en-US" dirty="0" err="1"/>
              <a:t>VSCode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3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033582-546D-4333-BCA3-264EBEDDF4E1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3823F-F5DF-4417-A345-EB349C8A6F27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3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B470A5-2E6E-4913-8F33-1E176CDDDDA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52587-A0E1-42AC-8A72-FDB2606A0D32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9672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99421"/>
              </p:ext>
            </p:extLst>
          </p:nvPr>
        </p:nvGraphicFramePr>
        <p:xfrm>
          <a:off x="2519473" y="4179010"/>
          <a:ext cx="8128000" cy="80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41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0D1BB0BF-0675-4100-895B-6DA09C81A610}"/>
              </a:ext>
            </a:extLst>
          </p:cNvPr>
          <p:cNvSpPr/>
          <p:nvPr/>
        </p:nvSpPr>
        <p:spPr>
          <a:xfrm flipV="1">
            <a:off x="4515295" y="5085746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1606BB-1E33-434A-A55B-62C02593621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0B9AE-9A80-4297-9F68-8196BDCB7863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2544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3871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3AD9DC3B-83FC-4780-A995-3F219F63DFA4}"/>
              </a:ext>
            </a:extLst>
          </p:cNvPr>
          <p:cNvSpPr/>
          <p:nvPr/>
        </p:nvSpPr>
        <p:spPr>
          <a:xfrm flipV="1">
            <a:off x="3620164" y="5085009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90C441-0841-4E65-BA81-67243562909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C70F5-23E1-412F-A3A8-634B1AACA609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610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3032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E7C3749C-F5E7-429F-90E6-B8EB2683A5F7}"/>
              </a:ext>
            </a:extLst>
          </p:cNvPr>
          <p:cNvSpPr/>
          <p:nvPr/>
        </p:nvSpPr>
        <p:spPr>
          <a:xfrm flipV="1">
            <a:off x="2806997" y="5128493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37E9C4-CAC2-4047-8DCE-6234F1FBB66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DC136-56F6-407B-BBEB-09D8A4D6BC6C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8090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11497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FF324A5-8DBC-4284-A931-A7FAABF41B9E}"/>
              </a:ext>
            </a:extLst>
          </p:cNvPr>
          <p:cNvSpPr/>
          <p:nvPr/>
        </p:nvSpPr>
        <p:spPr>
          <a:xfrm flipV="1">
            <a:off x="2842438" y="5063041"/>
            <a:ext cx="191384" cy="423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DC411B-0473-44F1-8961-8EE8957467C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35CB1-9C9D-4F9D-93CA-F5757B8F08C9}"/>
              </a:ext>
            </a:extLst>
          </p:cNvPr>
          <p:cNvSpPr txBox="1"/>
          <p:nvPr/>
        </p:nvSpPr>
        <p:spPr>
          <a:xfrm>
            <a:off x="1424616" y="3279730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940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06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represents how far the curtain is peeled back</a:t>
            </a:r>
          </a:p>
          <a:p>
            <a:pPr lvl="2"/>
            <a:r>
              <a:rPr lang="en-US" dirty="0"/>
              <a:t>Can’t use a hardcoded value!</a:t>
            </a:r>
          </a:p>
          <a:p>
            <a:pPr lvl="1"/>
            <a:r>
              <a:rPr lang="en-US" dirty="0"/>
              <a:t>Starting value is always at index 0</a:t>
            </a:r>
          </a:p>
          <a:p>
            <a:pPr lvl="2"/>
            <a:r>
              <a:rPr lang="en-US" dirty="0"/>
              <a:t>Adding to / removing from beginning requires shifting elements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8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11991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530DE-99EC-4643-A4D9-5DC9522EA2AB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1277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9" grpId="0" animBg="1"/>
      <p:bldP spid="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</p:spTree>
    <p:extLst>
      <p:ext uri="{BB962C8B-B14F-4D97-AF65-F5344CB8AC3E}">
        <p14:creationId xmlns:p14="http://schemas.microsoft.com/office/powerpoint/2010/main" val="2652109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4470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0192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4299ADD-FB2D-4A84-972A-CC5061829336}"/>
              </a:ext>
            </a:extLst>
          </p:cNvPr>
          <p:cNvSpPr/>
          <p:nvPr/>
        </p:nvSpPr>
        <p:spPr>
          <a:xfrm>
            <a:off x="2830343" y="49798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06CB03C-1B00-4A80-ABBE-3E6670B109B4}"/>
              </a:ext>
            </a:extLst>
          </p:cNvPr>
          <p:cNvSpPr/>
          <p:nvPr/>
        </p:nvSpPr>
        <p:spPr>
          <a:xfrm>
            <a:off x="3632905" y="4979799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B63FD67-1055-49D4-BD68-CA07601BD095}"/>
              </a:ext>
            </a:extLst>
          </p:cNvPr>
          <p:cNvSpPr/>
          <p:nvPr/>
        </p:nvSpPr>
        <p:spPr>
          <a:xfrm>
            <a:off x="4435467" y="4979798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BE4840F-10F3-42F9-BE61-EC744E0ABE2F}"/>
              </a:ext>
            </a:extLst>
          </p:cNvPr>
          <p:cNvSpPr/>
          <p:nvPr/>
        </p:nvSpPr>
        <p:spPr>
          <a:xfrm>
            <a:off x="5238029" y="4979797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168601-160A-456C-8443-6A71BCF2524A}"/>
              </a:ext>
            </a:extLst>
          </p:cNvPr>
          <p:cNvSpPr/>
          <p:nvPr/>
        </p:nvSpPr>
        <p:spPr>
          <a:xfrm>
            <a:off x="6040591" y="4979796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4241FF6-1251-46DC-AFD7-3096FC68161C}"/>
              </a:ext>
            </a:extLst>
          </p:cNvPr>
          <p:cNvSpPr/>
          <p:nvPr/>
        </p:nvSpPr>
        <p:spPr>
          <a:xfrm>
            <a:off x="6869467" y="497450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A25F4BB-49B8-4139-B317-80BAD1A566F8}"/>
              </a:ext>
            </a:extLst>
          </p:cNvPr>
          <p:cNvSpPr/>
          <p:nvPr/>
        </p:nvSpPr>
        <p:spPr>
          <a:xfrm>
            <a:off x="7698343" y="4974502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B142497-0399-4777-A9B9-A0C4AD79F1EB}"/>
              </a:ext>
            </a:extLst>
          </p:cNvPr>
          <p:cNvSpPr/>
          <p:nvPr/>
        </p:nvSpPr>
        <p:spPr>
          <a:xfrm>
            <a:off x="8527219" y="4974501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F14C2A7-59E1-4F44-970B-1B42E9925EAB}"/>
              </a:ext>
            </a:extLst>
          </p:cNvPr>
          <p:cNvSpPr/>
          <p:nvPr/>
        </p:nvSpPr>
        <p:spPr>
          <a:xfrm>
            <a:off x="9356095" y="497517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5052F26-8DDA-4D45-A661-989EBE7C9479}"/>
              </a:ext>
            </a:extLst>
          </p:cNvPr>
          <p:cNvSpPr/>
          <p:nvPr/>
        </p:nvSpPr>
        <p:spPr>
          <a:xfrm>
            <a:off x="10184971" y="49745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2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17968" y="14414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9C0718B4-B71C-4B02-9B2E-700329D2406D}"/>
              </a:ext>
            </a:extLst>
          </p:cNvPr>
          <p:cNvSpPr/>
          <p:nvPr/>
        </p:nvSpPr>
        <p:spPr>
          <a:xfrm rot="16200000">
            <a:off x="1655222" y="4917289"/>
            <a:ext cx="1254412" cy="37411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929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72749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239224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83905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3130955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76486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EB6F0-7D15-4DE6-B6B0-40E31E88E5CC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872794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9363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make a new (bigger array) and copy things over</a:t>
            </a:r>
          </a:p>
          <a:p>
            <a:pPr lvl="1"/>
            <a:r>
              <a:rPr lang="en-US" dirty="0"/>
              <a:t>Another layer to the resizing illusion!</a:t>
            </a:r>
          </a:p>
          <a:p>
            <a:endParaRPr lang="en-US" dirty="0"/>
          </a:p>
          <a:p>
            <a:r>
              <a:rPr lang="en-US" dirty="0"/>
              <a:t>In reality, we don’t typically add a single spot</a:t>
            </a:r>
          </a:p>
          <a:p>
            <a:pPr lvl="1"/>
            <a:r>
              <a:rPr lang="en-US" dirty="0"/>
              <a:t>What happens if we add again?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Throughout this course, we’ll ask you to form opinions on topics</a:t>
            </a:r>
          </a:p>
          <a:p>
            <a:pPr lvl="1"/>
            <a:r>
              <a:rPr lang="en-US" dirty="0"/>
              <a:t>Provide exposure to issues so you can decide for yourself</a:t>
            </a:r>
          </a:p>
          <a:p>
            <a:r>
              <a:rPr lang="en-US" dirty="0"/>
              <a:t>Opinions aren’t formed in a vacuum</a:t>
            </a:r>
          </a:p>
          <a:p>
            <a:pPr lvl="1"/>
            <a:r>
              <a:rPr lang="en-US" dirty="0"/>
              <a:t>Exposure to various viewpoints reinforces/challenges perspectives</a:t>
            </a:r>
          </a:p>
          <a:p>
            <a:pPr lvl="1"/>
            <a:r>
              <a:rPr lang="en-US" dirty="0"/>
              <a:t>Shouldn’t be making arbitrary decisions</a:t>
            </a:r>
          </a:p>
          <a:p>
            <a:pPr lvl="2"/>
            <a:r>
              <a:rPr lang="en-US" dirty="0"/>
              <a:t>Rationalization is often important! (Not always necessary, but helps in communication)</a:t>
            </a:r>
          </a:p>
          <a:p>
            <a:endParaRPr lang="en-US" dirty="0"/>
          </a:p>
          <a:p>
            <a:r>
              <a:rPr lang="en-US" dirty="0"/>
              <a:t>Integrating reflections to in-class components</a:t>
            </a:r>
          </a:p>
          <a:p>
            <a:pPr lvl="1"/>
            <a:r>
              <a:rPr lang="en-US" dirty="0"/>
              <a:t>Discuss opinions, challenge assumptions, potentially change minds</a:t>
            </a:r>
          </a:p>
          <a:p>
            <a:pPr lvl="1"/>
            <a:r>
              <a:rPr lang="en-US" dirty="0"/>
              <a:t>Please be respectful of other people’s opinions</a:t>
            </a:r>
          </a:p>
          <a:p>
            <a:pPr lvl="2"/>
            <a:r>
              <a:rPr lang="en-US" dirty="0"/>
              <a:t>There are no “right” or “wrong” answers to these questions</a:t>
            </a:r>
          </a:p>
          <a:p>
            <a:pPr lvl="2"/>
            <a:r>
              <a:rPr lang="en-US" dirty="0"/>
              <a:t>Everyone has different experiences with the world that informs their decisions</a:t>
            </a:r>
          </a:p>
        </p:txBody>
      </p:sp>
    </p:spTree>
    <p:extLst>
      <p:ext uri="{BB962C8B-B14F-4D97-AF65-F5344CB8AC3E}">
        <p14:creationId xmlns:p14="http://schemas.microsoft.com/office/powerpoint/2010/main" val="211084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E50DD-9E5B-0B55-E551-DFB83B61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2DDA-F3ED-D303-DFA3-CB0DBE4B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D6B3-F16E-E598-E9D5-2DDCE7955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Interface vs.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B1BE07A-0EAC-28B1-CE0F-8EEC81C830F4}"/>
              </a:ext>
            </a:extLst>
          </p:cNvPr>
          <p:cNvSpPr/>
          <p:nvPr/>
        </p:nvSpPr>
        <p:spPr>
          <a:xfrm rot="10800000">
            <a:off x="5558145" y="212542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versus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EC3C6-EA93-497C-C306-9E081FC5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74D3-27CB-2796-3F04-09A2D96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versus Implementor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A0DEAC-3086-1AE7-DBF8-297DD2947A9B}"/>
              </a:ext>
            </a:extLst>
          </p:cNvPr>
          <p:cNvGrpSpPr/>
          <p:nvPr/>
        </p:nvGrpSpPr>
        <p:grpSpPr>
          <a:xfrm>
            <a:off x="1663149" y="4164496"/>
            <a:ext cx="848139" cy="1781589"/>
            <a:chOff x="1245705" y="2276062"/>
            <a:chExt cx="848139" cy="17815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B05EE7-024F-FBDD-0DE9-1028DBDAEFD8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D499CE1-53B2-5FCD-E3FA-AEA66DD8437C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E29C53-C148-2C15-4836-3E054ED8002B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BEFE55-7D08-9D31-36D9-9499BED96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98CFEE-443A-8896-16E2-C36C9B61EE63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1C0B19-92A3-01D9-D9AF-0F2D8AFEA9FD}"/>
              </a:ext>
            </a:extLst>
          </p:cNvPr>
          <p:cNvSpPr txBox="1"/>
          <p:nvPr/>
        </p:nvSpPr>
        <p:spPr>
          <a:xfrm>
            <a:off x="1716157" y="6148886"/>
            <a:ext cx="90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317E00-5EC2-5AE4-B300-D06A31BC6BAE}"/>
              </a:ext>
            </a:extLst>
          </p:cNvPr>
          <p:cNvGrpSpPr/>
          <p:nvPr/>
        </p:nvGrpSpPr>
        <p:grpSpPr>
          <a:xfrm>
            <a:off x="8524462" y="4164496"/>
            <a:ext cx="848139" cy="1781589"/>
            <a:chOff x="1245705" y="2276062"/>
            <a:chExt cx="848139" cy="178158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485680-4B1A-26E3-ADAF-05DEFBA8D793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672EFE-F183-E98E-7825-E04E4D8E9055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ECA2C9-96A5-8326-6942-9BC19D56CE47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7E9182-0227-67E0-0D97-CDD4118AF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8CD29F-C010-8747-81CC-45EEEABBDAB0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2756AE3-B939-C1FD-E592-48B8C0178361}"/>
              </a:ext>
            </a:extLst>
          </p:cNvPr>
          <p:cNvSpPr txBox="1"/>
          <p:nvPr/>
        </p:nvSpPr>
        <p:spPr>
          <a:xfrm>
            <a:off x="8131721" y="6148886"/>
            <a:ext cx="18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Implementor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E5FA48B-0252-36CC-1F86-AE07FF717BB4}"/>
              </a:ext>
            </a:extLst>
          </p:cNvPr>
          <p:cNvSpPr/>
          <p:nvPr/>
        </p:nvSpPr>
        <p:spPr>
          <a:xfrm>
            <a:off x="1333500" y="2453184"/>
            <a:ext cx="163995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Code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400DEFD-BA9E-D987-5804-1F363A5FD253}"/>
              </a:ext>
            </a:extLst>
          </p:cNvPr>
          <p:cNvSpPr/>
          <p:nvPr/>
        </p:nvSpPr>
        <p:spPr>
          <a:xfrm>
            <a:off x="8187360" y="2489753"/>
            <a:ext cx="198616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37AE97-3427-A9D2-D457-4B3BECF66200}"/>
              </a:ext>
            </a:extLst>
          </p:cNvPr>
          <p:cNvCxnSpPr>
            <a:cxnSpLocks/>
          </p:cNvCxnSpPr>
          <p:nvPr/>
        </p:nvCxnSpPr>
        <p:spPr>
          <a:xfrm>
            <a:off x="3294615" y="2767859"/>
            <a:ext cx="4571586" cy="36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0C7042E-69A8-0320-AD65-4A93C40A001A}"/>
              </a:ext>
            </a:extLst>
          </p:cNvPr>
          <p:cNvSpPr txBox="1"/>
          <p:nvPr/>
        </p:nvSpPr>
        <p:spPr>
          <a:xfrm>
            <a:off x="3670589" y="225892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7B2B34-C327-C6A4-0448-CB708752B62F}"/>
              </a:ext>
            </a:extLst>
          </p:cNvPr>
          <p:cNvCxnSpPr/>
          <p:nvPr/>
        </p:nvCxnSpPr>
        <p:spPr>
          <a:xfrm>
            <a:off x="5580408" y="1888435"/>
            <a:ext cx="0" cy="427689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87597D2-5C1B-E793-2B52-B8826C9B6244}"/>
              </a:ext>
            </a:extLst>
          </p:cNvPr>
          <p:cNvSpPr txBox="1"/>
          <p:nvPr/>
        </p:nvSpPr>
        <p:spPr>
          <a:xfrm rot="16200000">
            <a:off x="4703191" y="4646213"/>
            <a:ext cx="1199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06295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vs. </a:t>
            </a:r>
            <a:r>
              <a:rPr lang="en-US" dirty="0" err="1">
                <a:latin typeface="Consolas" panose="020B0609020204030204" pitchFamily="49" charset="0"/>
              </a:rPr>
              <a:t>ArrayLists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86265"/>
              </p:ext>
            </p:extLst>
          </p:nvPr>
        </p:nvGraphicFramePr>
        <p:xfrm>
          <a:off x="411126" y="1371600"/>
          <a:ext cx="11369748" cy="440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93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5945455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ArrayLists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int[]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 = new int[x];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List&lt;Integer&gt; al = new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&lt;&gt;();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129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al.get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78730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al.add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(2);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82782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 = 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(0, 5);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458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length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arr.length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Always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size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al.size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Matches # of </a:t>
                      </a:r>
                    </a:p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                     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things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8188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8348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Fundamental 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Class within </a:t>
                      </a:r>
                      <a:r>
                        <a:rPr lang="en-US" sz="2000" b="0" i="0" dirty="0" err="1">
                          <a:latin typeface="+mn-lt"/>
                        </a:rPr>
                        <a:t>java.util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1545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Fixed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Illusion of resizing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3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7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1430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15423</TotalTime>
  <Words>2214</Words>
  <Application>Microsoft Office PowerPoint</Application>
  <PresentationFormat>Widescreen</PresentationFormat>
  <Paragraphs>613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Aptos</vt:lpstr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Implementing Data Structures; ArrayIntList</vt:lpstr>
      <vt:lpstr>Announcements</vt:lpstr>
      <vt:lpstr>Lecture Outline</vt:lpstr>
      <vt:lpstr>Revisiting Reflections</vt:lpstr>
      <vt:lpstr>Lecture Outline</vt:lpstr>
      <vt:lpstr>Interface versus Implementation</vt:lpstr>
      <vt:lpstr>Client versus Implementor</vt:lpstr>
      <vt:lpstr>Arrays vs. ArrayLists</vt:lpstr>
      <vt:lpstr>Implementing Data Structures</vt:lpstr>
      <vt:lpstr>Lecture Outline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322</cp:revision>
  <cp:lastPrinted>2022-09-27T21:33:44Z</cp:lastPrinted>
  <dcterms:created xsi:type="dcterms:W3CDTF">2020-06-13T06:27:42Z</dcterms:created>
  <dcterms:modified xsi:type="dcterms:W3CDTF">2025-04-11T15:33:36Z</dcterms:modified>
</cp:coreProperties>
</file>