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48" r:id="rId3"/>
    <p:sldId id="362" r:id="rId4"/>
    <p:sldId id="366" r:id="rId5"/>
    <p:sldId id="381" r:id="rId6"/>
    <p:sldId id="385" r:id="rId7"/>
    <p:sldId id="259" r:id="rId8"/>
    <p:sldId id="383" r:id="rId9"/>
    <p:sldId id="258" r:id="rId10"/>
    <p:sldId id="260" r:id="rId11"/>
    <p:sldId id="261" r:id="rId12"/>
    <p:sldId id="384" r:id="rId13"/>
    <p:sldId id="372" r:id="rId14"/>
    <p:sldId id="374" r:id="rId15"/>
    <p:sldId id="376" r:id="rId16"/>
    <p:sldId id="378" r:id="rId17"/>
    <p:sldId id="371" r:id="rId18"/>
    <p:sldId id="344" r:id="rId19"/>
    <p:sldId id="380" r:id="rId20"/>
    <p:sldId id="345" r:id="rId21"/>
    <p:sldId id="346" r:id="rId22"/>
    <p:sldId id="34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731"/>
    <a:srgbClr val="FA8231"/>
    <a:srgbClr val="FAFAFA"/>
    <a:srgbClr val="F5F5F5"/>
    <a:srgbClr val="EF5777"/>
    <a:srgbClr val="0FB9B1"/>
    <a:srgbClr val="54A0FF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3083" autoAdjust="0"/>
  </p:normalViewPr>
  <p:slideViewPr>
    <p:cSldViewPr snapToGrid="0" snapToObjects="1">
      <p:cViewPr>
        <p:scale>
          <a:sx n="64" d="100"/>
          <a:sy n="64" d="100"/>
        </p:scale>
        <p:origin x="632" y="32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0495D-9FCE-4B4A-941C-9B636F6619F2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F7410C50-FCAF-4E29-BB63-C803FCF2F4D0}">
      <dgm:prSet phldrT="[Text]"/>
      <dgm:spPr/>
      <dgm:t>
        <a:bodyPr/>
        <a:lstStyle/>
        <a:p>
          <a:r>
            <a:rPr lang="en-US"/>
            <a:t>Interfaces</a:t>
          </a:r>
          <a:endParaRPr lang="en-US" dirty="0"/>
        </a:p>
      </dgm:t>
    </dgm:pt>
    <dgm:pt modelId="{CB02FDA8-8CE6-431D-BBB9-6604C2F35ED0}" type="parTrans" cxnId="{50386813-79D1-44D9-99CE-2793D7EF31CA}">
      <dgm:prSet/>
      <dgm:spPr/>
      <dgm:t>
        <a:bodyPr/>
        <a:lstStyle/>
        <a:p>
          <a:endParaRPr lang="en-US"/>
        </a:p>
      </dgm:t>
    </dgm:pt>
    <dgm:pt modelId="{00D7731F-1428-4918-B79C-1DBC5A900C9F}" type="sibTrans" cxnId="{50386813-79D1-44D9-99CE-2793D7EF31CA}">
      <dgm:prSet/>
      <dgm:spPr/>
      <dgm:t>
        <a:bodyPr/>
        <a:lstStyle/>
        <a:p>
          <a:endParaRPr lang="en-US"/>
        </a:p>
      </dgm:t>
    </dgm:pt>
    <dgm:pt modelId="{7E766408-F060-4CFD-AAC0-29BB3F59DA9A}">
      <dgm:prSet phldrT="[Text]"/>
      <dgm:spPr/>
      <dgm:t>
        <a:bodyPr/>
        <a:lstStyle/>
        <a:p>
          <a:r>
            <a:rPr lang="en-US" dirty="0"/>
            <a:t>Abstract Classes</a:t>
          </a:r>
        </a:p>
      </dgm:t>
    </dgm:pt>
    <dgm:pt modelId="{FE14D403-709C-4C3E-ADDA-0D13806ED4EE}" type="parTrans" cxnId="{296DC12A-4A89-4B0B-843E-03C8856A575B}">
      <dgm:prSet/>
      <dgm:spPr/>
      <dgm:t>
        <a:bodyPr/>
        <a:lstStyle/>
        <a:p>
          <a:endParaRPr lang="en-US"/>
        </a:p>
      </dgm:t>
    </dgm:pt>
    <dgm:pt modelId="{FF7B268F-5AB5-44C3-AD26-85CDDB925564}" type="sibTrans" cxnId="{296DC12A-4A89-4B0B-843E-03C8856A575B}">
      <dgm:prSet/>
      <dgm:spPr/>
      <dgm:t>
        <a:bodyPr/>
        <a:lstStyle/>
        <a:p>
          <a:endParaRPr lang="en-US"/>
        </a:p>
      </dgm:t>
    </dgm:pt>
    <dgm:pt modelId="{EFFE7F1D-FB70-4E2B-904E-6C2BE87BABFD}">
      <dgm:prSet phldrT="[Text]"/>
      <dgm:spPr/>
      <dgm:t>
        <a:bodyPr/>
        <a:lstStyle/>
        <a:p>
          <a:r>
            <a:rPr lang="en-US"/>
            <a:t>Classes</a:t>
          </a:r>
          <a:endParaRPr lang="en-US" dirty="0"/>
        </a:p>
      </dgm:t>
    </dgm:pt>
    <dgm:pt modelId="{42F5B43E-CF0A-4855-B6CA-C8C330EF9157}" type="parTrans" cxnId="{52D26143-13B5-48CF-A505-B1615F821568}">
      <dgm:prSet/>
      <dgm:spPr/>
      <dgm:t>
        <a:bodyPr/>
        <a:lstStyle/>
        <a:p>
          <a:endParaRPr lang="en-US"/>
        </a:p>
      </dgm:t>
    </dgm:pt>
    <dgm:pt modelId="{C6F3EB68-D5E3-4459-A170-9D9EBF98D6F8}" type="sibTrans" cxnId="{52D26143-13B5-48CF-A505-B1615F821568}">
      <dgm:prSet/>
      <dgm:spPr/>
      <dgm:t>
        <a:bodyPr/>
        <a:lstStyle/>
        <a:p>
          <a:endParaRPr lang="en-US"/>
        </a:p>
      </dgm:t>
    </dgm:pt>
    <dgm:pt modelId="{CCA6E7F6-94E8-45AB-AFBA-1F5FF5DF9779}" type="pres">
      <dgm:prSet presAssocID="{4170495D-9FCE-4B4A-941C-9B636F6619F2}" presName="Name0" presStyleCnt="0">
        <dgm:presLayoutVars>
          <dgm:chMax val="7"/>
          <dgm:dir/>
          <dgm:resizeHandles val="exact"/>
        </dgm:presLayoutVars>
      </dgm:prSet>
      <dgm:spPr/>
    </dgm:pt>
    <dgm:pt modelId="{E3594F6F-47B3-4C42-9052-1912D367817B}" type="pres">
      <dgm:prSet presAssocID="{4170495D-9FCE-4B4A-941C-9B636F6619F2}" presName="ellipse1" presStyleLbl="vennNode1" presStyleIdx="0" presStyleCnt="3">
        <dgm:presLayoutVars>
          <dgm:bulletEnabled val="1"/>
        </dgm:presLayoutVars>
      </dgm:prSet>
      <dgm:spPr/>
    </dgm:pt>
    <dgm:pt modelId="{98B32783-8D12-4E27-9FEC-F1C744282E20}" type="pres">
      <dgm:prSet presAssocID="{4170495D-9FCE-4B4A-941C-9B636F6619F2}" presName="ellipse2" presStyleLbl="vennNode1" presStyleIdx="1" presStyleCnt="3">
        <dgm:presLayoutVars>
          <dgm:bulletEnabled val="1"/>
        </dgm:presLayoutVars>
      </dgm:prSet>
      <dgm:spPr/>
    </dgm:pt>
    <dgm:pt modelId="{E30B6114-57E3-4A7D-99B1-A90E79AD5D8C}" type="pres">
      <dgm:prSet presAssocID="{4170495D-9FCE-4B4A-941C-9B636F6619F2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A7B54405-ECBE-4AC7-8677-6ED297421AE7}" type="presOf" srcId="{4170495D-9FCE-4B4A-941C-9B636F6619F2}" destId="{CCA6E7F6-94E8-45AB-AFBA-1F5FF5DF9779}" srcOrd="0" destOrd="0" presId="urn:microsoft.com/office/officeart/2005/8/layout/rings+Icon"/>
    <dgm:cxn modelId="{50386813-79D1-44D9-99CE-2793D7EF31CA}" srcId="{4170495D-9FCE-4B4A-941C-9B636F6619F2}" destId="{F7410C50-FCAF-4E29-BB63-C803FCF2F4D0}" srcOrd="0" destOrd="0" parTransId="{CB02FDA8-8CE6-431D-BBB9-6604C2F35ED0}" sibTransId="{00D7731F-1428-4918-B79C-1DBC5A900C9F}"/>
    <dgm:cxn modelId="{296DC12A-4A89-4B0B-843E-03C8856A575B}" srcId="{4170495D-9FCE-4B4A-941C-9B636F6619F2}" destId="{7E766408-F060-4CFD-AAC0-29BB3F59DA9A}" srcOrd="1" destOrd="0" parTransId="{FE14D403-709C-4C3E-ADDA-0D13806ED4EE}" sibTransId="{FF7B268F-5AB5-44C3-AD26-85CDDB925564}"/>
    <dgm:cxn modelId="{F0F41A5D-828A-40F1-B580-E3F05E781B31}" type="presOf" srcId="{F7410C50-FCAF-4E29-BB63-C803FCF2F4D0}" destId="{E3594F6F-47B3-4C42-9052-1912D367817B}" srcOrd="0" destOrd="0" presId="urn:microsoft.com/office/officeart/2005/8/layout/rings+Icon"/>
    <dgm:cxn modelId="{52D26143-13B5-48CF-A505-B1615F821568}" srcId="{4170495D-9FCE-4B4A-941C-9B636F6619F2}" destId="{EFFE7F1D-FB70-4E2B-904E-6C2BE87BABFD}" srcOrd="2" destOrd="0" parTransId="{42F5B43E-CF0A-4855-B6CA-C8C330EF9157}" sibTransId="{C6F3EB68-D5E3-4459-A170-9D9EBF98D6F8}"/>
    <dgm:cxn modelId="{F936D8B6-FDB0-4CA7-963A-ACC3F8686D91}" type="presOf" srcId="{EFFE7F1D-FB70-4E2B-904E-6C2BE87BABFD}" destId="{E30B6114-57E3-4A7D-99B1-A90E79AD5D8C}" srcOrd="0" destOrd="0" presId="urn:microsoft.com/office/officeart/2005/8/layout/rings+Icon"/>
    <dgm:cxn modelId="{0A1F4EDC-62F0-480A-882E-7D2D03F30E18}" type="presOf" srcId="{7E766408-F060-4CFD-AAC0-29BB3F59DA9A}" destId="{98B32783-8D12-4E27-9FEC-F1C744282E20}" srcOrd="0" destOrd="0" presId="urn:microsoft.com/office/officeart/2005/8/layout/rings+Icon"/>
    <dgm:cxn modelId="{110261F2-EC7D-459F-9B9A-77C558B74B5A}" type="presParOf" srcId="{CCA6E7F6-94E8-45AB-AFBA-1F5FF5DF9779}" destId="{E3594F6F-47B3-4C42-9052-1912D367817B}" srcOrd="0" destOrd="0" presId="urn:microsoft.com/office/officeart/2005/8/layout/rings+Icon"/>
    <dgm:cxn modelId="{019A9FAC-A5D3-4047-8D47-57D8BE083BC2}" type="presParOf" srcId="{CCA6E7F6-94E8-45AB-AFBA-1F5FF5DF9779}" destId="{98B32783-8D12-4E27-9FEC-F1C744282E20}" srcOrd="1" destOrd="0" presId="urn:microsoft.com/office/officeart/2005/8/layout/rings+Icon"/>
    <dgm:cxn modelId="{0A9CCC84-EA36-4FA9-80CD-AEA9CF614FE9}" type="presParOf" srcId="{CCA6E7F6-94E8-45AB-AFBA-1F5FF5DF9779}" destId="{E30B6114-57E3-4A7D-99B1-A90E79AD5D8C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81FB8C-11E0-4067-A202-F0210BE8B8EA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4050DD2B-72B8-4E2D-A402-1FA297FB2985}">
      <dgm:prSet phldrT="[Text]"/>
      <dgm:spPr/>
      <dgm:t>
        <a:bodyPr/>
        <a:lstStyle/>
        <a:p>
          <a:r>
            <a:rPr lang="en-US" dirty="0"/>
            <a:t>Interfaces</a:t>
          </a:r>
        </a:p>
      </dgm:t>
    </dgm:pt>
    <dgm:pt modelId="{004EEA89-2D78-4449-850B-4AF7022F8971}" type="parTrans" cxnId="{B0884D59-1B0D-4266-965C-8B24B1E78612}">
      <dgm:prSet/>
      <dgm:spPr/>
      <dgm:t>
        <a:bodyPr/>
        <a:lstStyle/>
        <a:p>
          <a:endParaRPr lang="en-US"/>
        </a:p>
      </dgm:t>
    </dgm:pt>
    <dgm:pt modelId="{29A00F85-7F55-4B39-84EC-2410179B959A}" type="sibTrans" cxnId="{B0884D59-1B0D-4266-965C-8B24B1E78612}">
      <dgm:prSet/>
      <dgm:spPr/>
      <dgm:t>
        <a:bodyPr/>
        <a:lstStyle/>
        <a:p>
          <a:endParaRPr lang="en-US"/>
        </a:p>
      </dgm:t>
    </dgm:pt>
    <dgm:pt modelId="{47168CCA-85E7-443F-8112-D26B2A01D6E4}">
      <dgm:prSet phldrT="[Text]"/>
      <dgm:spPr/>
      <dgm:t>
        <a:bodyPr/>
        <a:lstStyle/>
        <a:p>
          <a:r>
            <a:rPr lang="en-US" dirty="0"/>
            <a:t>Abstract Classes</a:t>
          </a:r>
        </a:p>
      </dgm:t>
    </dgm:pt>
    <dgm:pt modelId="{B15DCF8B-7B0E-47F2-928B-5C4903B9FC58}" type="parTrans" cxnId="{564231C9-ACC7-4A51-AD65-A805F1141DAE}">
      <dgm:prSet/>
      <dgm:spPr/>
      <dgm:t>
        <a:bodyPr/>
        <a:lstStyle/>
        <a:p>
          <a:endParaRPr lang="en-US"/>
        </a:p>
      </dgm:t>
    </dgm:pt>
    <dgm:pt modelId="{7704E86E-6A61-4863-8D6E-9B5E4580C880}" type="sibTrans" cxnId="{564231C9-ACC7-4A51-AD65-A805F1141DAE}">
      <dgm:prSet/>
      <dgm:spPr/>
      <dgm:t>
        <a:bodyPr/>
        <a:lstStyle/>
        <a:p>
          <a:endParaRPr lang="en-US"/>
        </a:p>
      </dgm:t>
    </dgm:pt>
    <dgm:pt modelId="{43D58B31-D588-4A4F-A663-754A7EDED7A4}">
      <dgm:prSet phldrT="[Text]"/>
      <dgm:spPr/>
      <dgm:t>
        <a:bodyPr/>
        <a:lstStyle/>
        <a:p>
          <a:r>
            <a:rPr lang="en-US" dirty="0"/>
            <a:t>Classes</a:t>
          </a:r>
        </a:p>
      </dgm:t>
    </dgm:pt>
    <dgm:pt modelId="{F6338B55-8FA6-4D40-B345-514EAE6E8AF3}" type="parTrans" cxnId="{8515E0A0-95BA-48E8-969B-5F633833F998}">
      <dgm:prSet/>
      <dgm:spPr/>
      <dgm:t>
        <a:bodyPr/>
        <a:lstStyle/>
        <a:p>
          <a:endParaRPr lang="en-US"/>
        </a:p>
      </dgm:t>
    </dgm:pt>
    <dgm:pt modelId="{801B19B5-7DDD-4E3D-A580-34220B56D1FD}" type="sibTrans" cxnId="{8515E0A0-95BA-48E8-969B-5F633833F998}">
      <dgm:prSet/>
      <dgm:spPr/>
      <dgm:t>
        <a:bodyPr/>
        <a:lstStyle/>
        <a:p>
          <a:endParaRPr lang="en-US"/>
        </a:p>
      </dgm:t>
    </dgm:pt>
    <dgm:pt modelId="{BFE9F589-B62D-4B5C-94CF-C83427EA157E}" type="pres">
      <dgm:prSet presAssocID="{5181FB8C-11E0-4067-A202-F0210BE8B8EA}" presName="Name0" presStyleCnt="0">
        <dgm:presLayoutVars>
          <dgm:resizeHandles/>
        </dgm:presLayoutVars>
      </dgm:prSet>
      <dgm:spPr/>
    </dgm:pt>
    <dgm:pt modelId="{3AED3813-71AD-4210-8E13-5EDCBC98AAF5}" type="pres">
      <dgm:prSet presAssocID="{4050DD2B-72B8-4E2D-A402-1FA297FB2985}" presName="text" presStyleLbl="node1" presStyleIdx="0" presStyleCnt="3" custScaleX="157193" custLinFactY="-2997" custLinFactNeighborX="-25704" custLinFactNeighborY="-100000">
        <dgm:presLayoutVars>
          <dgm:bulletEnabled val="1"/>
        </dgm:presLayoutVars>
      </dgm:prSet>
      <dgm:spPr/>
    </dgm:pt>
    <dgm:pt modelId="{00CC649D-4526-44FB-A10A-CCD84600BFF0}" type="pres">
      <dgm:prSet presAssocID="{29A00F85-7F55-4B39-84EC-2410179B959A}" presName="space" presStyleCnt="0"/>
      <dgm:spPr/>
    </dgm:pt>
    <dgm:pt modelId="{BE0C4331-F831-44B5-BFB6-B07BDAE99892}" type="pres">
      <dgm:prSet presAssocID="{47168CCA-85E7-443F-8112-D26B2A01D6E4}" presName="text" presStyleLbl="node1" presStyleIdx="1" presStyleCnt="3" custScaleX="116554">
        <dgm:presLayoutVars>
          <dgm:bulletEnabled val="1"/>
        </dgm:presLayoutVars>
      </dgm:prSet>
      <dgm:spPr/>
    </dgm:pt>
    <dgm:pt modelId="{BFAB6A16-B8DD-40EA-ABEB-F09FD6B125A2}" type="pres">
      <dgm:prSet presAssocID="{7704E86E-6A61-4863-8D6E-9B5E4580C880}" presName="space" presStyleCnt="0"/>
      <dgm:spPr/>
    </dgm:pt>
    <dgm:pt modelId="{FD8D0F5E-FCC2-47F1-B085-35B506E2902E}" type="pres">
      <dgm:prSet presAssocID="{43D58B31-D588-4A4F-A663-754A7EDED7A4}" presName="text" presStyleLbl="node1" presStyleIdx="2" presStyleCnt="3" custScaleX="208617">
        <dgm:presLayoutVars>
          <dgm:bulletEnabled val="1"/>
        </dgm:presLayoutVars>
      </dgm:prSet>
      <dgm:spPr/>
    </dgm:pt>
  </dgm:ptLst>
  <dgm:cxnLst>
    <dgm:cxn modelId="{5398E502-DD9B-4502-BACA-5BA2FFDC2B9E}" type="presOf" srcId="{5181FB8C-11E0-4067-A202-F0210BE8B8EA}" destId="{BFE9F589-B62D-4B5C-94CF-C83427EA157E}" srcOrd="0" destOrd="0" presId="urn:diagrams.loki3.com/VaryingWidthList"/>
    <dgm:cxn modelId="{67381A76-821A-4B38-85A2-3C578B7C0FFC}" type="presOf" srcId="{43D58B31-D588-4A4F-A663-754A7EDED7A4}" destId="{FD8D0F5E-FCC2-47F1-B085-35B506E2902E}" srcOrd="0" destOrd="0" presId="urn:diagrams.loki3.com/VaryingWidthList"/>
    <dgm:cxn modelId="{B0884D59-1B0D-4266-965C-8B24B1E78612}" srcId="{5181FB8C-11E0-4067-A202-F0210BE8B8EA}" destId="{4050DD2B-72B8-4E2D-A402-1FA297FB2985}" srcOrd="0" destOrd="0" parTransId="{004EEA89-2D78-4449-850B-4AF7022F8971}" sibTransId="{29A00F85-7F55-4B39-84EC-2410179B959A}"/>
    <dgm:cxn modelId="{8515E0A0-95BA-48E8-969B-5F633833F998}" srcId="{5181FB8C-11E0-4067-A202-F0210BE8B8EA}" destId="{43D58B31-D588-4A4F-A663-754A7EDED7A4}" srcOrd="2" destOrd="0" parTransId="{F6338B55-8FA6-4D40-B345-514EAE6E8AF3}" sibTransId="{801B19B5-7DDD-4E3D-A580-34220B56D1FD}"/>
    <dgm:cxn modelId="{8F6CB4AD-F5D1-4B00-9CED-9FC08DCF0665}" type="presOf" srcId="{47168CCA-85E7-443F-8112-D26B2A01D6E4}" destId="{BE0C4331-F831-44B5-BFB6-B07BDAE99892}" srcOrd="0" destOrd="0" presId="urn:diagrams.loki3.com/VaryingWidthList"/>
    <dgm:cxn modelId="{564231C9-ACC7-4A51-AD65-A805F1141DAE}" srcId="{5181FB8C-11E0-4067-A202-F0210BE8B8EA}" destId="{47168CCA-85E7-443F-8112-D26B2A01D6E4}" srcOrd="1" destOrd="0" parTransId="{B15DCF8B-7B0E-47F2-928B-5C4903B9FC58}" sibTransId="{7704E86E-6A61-4863-8D6E-9B5E4580C880}"/>
    <dgm:cxn modelId="{D656A1E1-9A00-4FE9-B696-396F2CDB71C7}" type="presOf" srcId="{4050DD2B-72B8-4E2D-A402-1FA297FB2985}" destId="{3AED3813-71AD-4210-8E13-5EDCBC98AAF5}" srcOrd="0" destOrd="0" presId="urn:diagrams.loki3.com/VaryingWidthList"/>
    <dgm:cxn modelId="{2189D4E5-857C-4D7F-84A9-4E23CACD80A7}" type="presParOf" srcId="{BFE9F589-B62D-4B5C-94CF-C83427EA157E}" destId="{3AED3813-71AD-4210-8E13-5EDCBC98AAF5}" srcOrd="0" destOrd="0" presId="urn:diagrams.loki3.com/VaryingWidthList"/>
    <dgm:cxn modelId="{0F98BEAE-45ED-4525-98E8-D4459320229A}" type="presParOf" srcId="{BFE9F589-B62D-4B5C-94CF-C83427EA157E}" destId="{00CC649D-4526-44FB-A10A-CCD84600BFF0}" srcOrd="1" destOrd="0" presId="urn:diagrams.loki3.com/VaryingWidthList"/>
    <dgm:cxn modelId="{AC3CC03C-FEF0-42DD-B80E-609DFE389239}" type="presParOf" srcId="{BFE9F589-B62D-4B5C-94CF-C83427EA157E}" destId="{BE0C4331-F831-44B5-BFB6-B07BDAE99892}" srcOrd="2" destOrd="0" presId="urn:diagrams.loki3.com/VaryingWidthList"/>
    <dgm:cxn modelId="{204A7A28-DA39-4ED9-8247-A87A8279F3DF}" type="presParOf" srcId="{BFE9F589-B62D-4B5C-94CF-C83427EA157E}" destId="{BFAB6A16-B8DD-40EA-ABEB-F09FD6B125A2}" srcOrd="3" destOrd="0" presId="urn:diagrams.loki3.com/VaryingWidthList"/>
    <dgm:cxn modelId="{00FC20A6-1D6B-4307-87F9-09DBE158D817}" type="presParOf" srcId="{BFE9F589-B62D-4B5C-94CF-C83427EA157E}" destId="{FD8D0F5E-FCC2-47F1-B085-35B506E2902E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94F6F-47B3-4C42-9052-1912D367817B}">
      <dsp:nvSpPr>
        <dsp:cNvPr id="0" name=""/>
        <dsp:cNvSpPr/>
      </dsp:nvSpPr>
      <dsp:spPr>
        <a:xfrm>
          <a:off x="166161" y="0"/>
          <a:ext cx="1983206" cy="19831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Interfaces</a:t>
          </a:r>
          <a:endParaRPr lang="en-US" sz="2300" kern="1200" dirty="0"/>
        </a:p>
      </dsp:txBody>
      <dsp:txXfrm>
        <a:off x="456595" y="290430"/>
        <a:ext cx="1402338" cy="1402317"/>
      </dsp:txXfrm>
    </dsp:sp>
    <dsp:sp modelId="{98B32783-8D12-4E27-9FEC-F1C744282E20}">
      <dsp:nvSpPr>
        <dsp:cNvPr id="0" name=""/>
        <dsp:cNvSpPr/>
      </dsp:nvSpPr>
      <dsp:spPr>
        <a:xfrm>
          <a:off x="1186935" y="1322669"/>
          <a:ext cx="1983206" cy="19831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Abstract Classes</a:t>
          </a:r>
        </a:p>
      </dsp:txBody>
      <dsp:txXfrm>
        <a:off x="1477369" y="1613099"/>
        <a:ext cx="1402338" cy="1402317"/>
      </dsp:txXfrm>
    </dsp:sp>
    <dsp:sp modelId="{E30B6114-57E3-4A7D-99B1-A90E79AD5D8C}">
      <dsp:nvSpPr>
        <dsp:cNvPr id="0" name=""/>
        <dsp:cNvSpPr/>
      </dsp:nvSpPr>
      <dsp:spPr>
        <a:xfrm>
          <a:off x="2206502" y="0"/>
          <a:ext cx="1983206" cy="19831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Classes</a:t>
          </a:r>
          <a:endParaRPr lang="en-US" sz="2300" kern="1200" dirty="0"/>
        </a:p>
      </dsp:txBody>
      <dsp:txXfrm>
        <a:off x="2496936" y="290430"/>
        <a:ext cx="1402338" cy="1402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D3813-71AD-4210-8E13-5EDCBC98AAF5}">
      <dsp:nvSpPr>
        <dsp:cNvPr id="0" name=""/>
        <dsp:cNvSpPr/>
      </dsp:nvSpPr>
      <dsp:spPr>
        <a:xfrm>
          <a:off x="0" y="0"/>
          <a:ext cx="1600486" cy="1289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Interfaces</a:t>
          </a:r>
        </a:p>
      </dsp:txBody>
      <dsp:txXfrm>
        <a:off x="0" y="0"/>
        <a:ext cx="1600486" cy="1289100"/>
      </dsp:txXfrm>
    </dsp:sp>
    <dsp:sp modelId="{BE0C4331-F831-44B5-BFB6-B07BDAE99892}">
      <dsp:nvSpPr>
        <dsp:cNvPr id="0" name=""/>
        <dsp:cNvSpPr/>
      </dsp:nvSpPr>
      <dsp:spPr>
        <a:xfrm>
          <a:off x="13503" y="1355508"/>
          <a:ext cx="1573479" cy="1289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Abstract Classes</a:t>
          </a:r>
        </a:p>
      </dsp:txBody>
      <dsp:txXfrm>
        <a:off x="13503" y="1355508"/>
        <a:ext cx="1573479" cy="1289100"/>
      </dsp:txXfrm>
    </dsp:sp>
    <dsp:sp modelId="{FD8D0F5E-FCC2-47F1-B085-35B506E2902E}">
      <dsp:nvSpPr>
        <dsp:cNvPr id="0" name=""/>
        <dsp:cNvSpPr/>
      </dsp:nvSpPr>
      <dsp:spPr>
        <a:xfrm>
          <a:off x="0" y="2709063"/>
          <a:ext cx="1600486" cy="1289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Classes</a:t>
          </a:r>
        </a:p>
      </dsp:txBody>
      <dsp:txXfrm>
        <a:off x="0" y="2709063"/>
        <a:ext cx="1600486" cy="1289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2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0" y="5169219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#cse123A 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2039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02: Abstract Classes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3/25sp/rubrics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Abstract Classes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Coffee or tea? Or something else?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14" name="Google Shape;96;p1">
            <a:extLst>
              <a:ext uri="{FF2B5EF4-FFF2-40B4-BE49-F238E27FC236}">
                <a16:creationId xmlns:a16="http://schemas.microsoft.com/office/drawing/2014/main" id="{3EC24B46-69F4-41BE-9750-EE4C0A043ED9}"/>
              </a:ext>
            </a:extLst>
          </p:cNvPr>
          <p:cNvSpPr txBox="1"/>
          <p:nvPr/>
        </p:nvSpPr>
        <p:spPr>
          <a:xfrm>
            <a:off x="6819080" y="339089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98;p1">
            <a:extLst>
              <a:ext uri="{FF2B5EF4-FFF2-40B4-BE49-F238E27FC236}">
                <a16:creationId xmlns:a16="http://schemas.microsoft.com/office/drawing/2014/main" id="{89092069-4E6C-4491-B1F3-8BE724EAF7EC}"/>
              </a:ext>
            </a:extLst>
          </p:cNvPr>
          <p:cNvSpPr txBox="1"/>
          <p:nvPr/>
        </p:nvSpPr>
        <p:spPr>
          <a:xfrm>
            <a:off x="8957325" y="338552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Nathan Brunelle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329887-0DA3-40BA-94C4-51DE023797C4}"/>
              </a:ext>
            </a:extLst>
          </p:cNvPr>
          <p:cNvCxnSpPr/>
          <p:nvPr/>
        </p:nvCxnSpPr>
        <p:spPr>
          <a:xfrm>
            <a:off x="7542720" y="327563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A1F772-F27E-B9DD-96D1-42FD06B2E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981486"/>
              </p:ext>
            </p:extLst>
          </p:nvPr>
        </p:nvGraphicFramePr>
        <p:xfrm>
          <a:off x="7502629" y="3721526"/>
          <a:ext cx="4467485" cy="2706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97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58766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28228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Zachary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Sebastian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Joshua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Caleb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Justin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Rashad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Derek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Bhaumik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Ashley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Harshitha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Marcus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Prakshi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126013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Niyati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605431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Ziao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00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1BCEC84-1808-2256-4C27-EF00BDACD36B}"/>
              </a:ext>
            </a:extLst>
          </p:cNvPr>
          <p:cNvSpPr/>
          <p:nvPr/>
        </p:nvSpPr>
        <p:spPr>
          <a:xfrm>
            <a:off x="6008914" y="2166385"/>
            <a:ext cx="5780312" cy="2383843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9CA84-BB09-F98A-324E-682DF90F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Overrides and Method Calls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21BEFD-0D70-E2F5-AA5E-4029EBF1230F}"/>
              </a:ext>
            </a:extLst>
          </p:cNvPr>
          <p:cNvSpPr/>
          <p:nvPr/>
        </p:nvSpPr>
        <p:spPr>
          <a:xfrm>
            <a:off x="2465613" y="2069534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Object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CC5551-74C0-3C8C-ED8C-90C05D7EAC99}"/>
              </a:ext>
            </a:extLst>
          </p:cNvPr>
          <p:cNvSpPr/>
          <p:nvPr/>
        </p:nvSpPr>
        <p:spPr>
          <a:xfrm>
            <a:off x="2465613" y="3994151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Animal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931D9-8E74-3D36-0A4B-07C4C9A8D2A1}"/>
              </a:ext>
            </a:extLst>
          </p:cNvPr>
          <p:cNvSpPr/>
          <p:nvPr/>
        </p:nvSpPr>
        <p:spPr>
          <a:xfrm>
            <a:off x="1502228" y="5998939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Dog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64484-B5BE-7E4B-2996-39FE5D3AC13A}"/>
              </a:ext>
            </a:extLst>
          </p:cNvPr>
          <p:cNvSpPr/>
          <p:nvPr/>
        </p:nvSpPr>
        <p:spPr>
          <a:xfrm>
            <a:off x="3233057" y="5998938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Fish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9D4ED6-677F-6B89-BE8F-E08AAD210DD7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V="1">
            <a:off x="2269671" y="4636408"/>
            <a:ext cx="963385" cy="1362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4311F8-E38F-10E2-7C36-1300E6F583FF}"/>
              </a:ext>
            </a:extLst>
          </p:cNvPr>
          <p:cNvSpPr txBox="1"/>
          <p:nvPr/>
        </p:nvSpPr>
        <p:spPr>
          <a:xfrm rot="18467330">
            <a:off x="2152222" y="5060498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3CC8E6-4412-23AF-F4CF-4A0B5FF51F3A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flipH="1" flipV="1">
            <a:off x="3233056" y="4636408"/>
            <a:ext cx="767444" cy="1362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FB05A61-69B4-783C-9CE9-DDACC5A9FBAF}"/>
              </a:ext>
            </a:extLst>
          </p:cNvPr>
          <p:cNvSpPr txBox="1"/>
          <p:nvPr/>
        </p:nvSpPr>
        <p:spPr>
          <a:xfrm rot="3716597">
            <a:off x="3164307" y="5126956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BEFE0C-3AD2-69C7-F174-99985464F8F9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3233056" y="2711791"/>
            <a:ext cx="0" cy="1282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79E9548-1FE0-3FD3-7417-5D9562D751A1}"/>
              </a:ext>
            </a:extLst>
          </p:cNvPr>
          <p:cNvSpPr txBox="1"/>
          <p:nvPr/>
        </p:nvSpPr>
        <p:spPr>
          <a:xfrm rot="16200000">
            <a:off x="2704898" y="2971351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28A47C-D98D-3C45-CE87-2D6850CE185D}"/>
              </a:ext>
            </a:extLst>
          </p:cNvPr>
          <p:cNvSpPr txBox="1"/>
          <p:nvPr/>
        </p:nvSpPr>
        <p:spPr>
          <a:xfrm>
            <a:off x="6096000" y="1493837"/>
            <a:ext cx="56932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running:</a:t>
            </a:r>
          </a:p>
          <a:p>
            <a:endParaRPr lang="en-US" sz="2400" dirty="0"/>
          </a:p>
          <a:p>
            <a:r>
              <a:rPr lang="en-US" sz="2400" dirty="0"/>
              <a:t>Use the </a:t>
            </a:r>
            <a:r>
              <a:rPr lang="en-US" sz="2400" i="1" dirty="0"/>
              <a:t>most specific</a:t>
            </a:r>
            <a:r>
              <a:rPr lang="en-US" sz="2400" dirty="0"/>
              <a:t> version of the method call starting from the </a:t>
            </a:r>
            <a:r>
              <a:rPr lang="en-US" sz="2400" dirty="0">
                <a:solidFill>
                  <a:srgbClr val="0070C0"/>
                </a:solidFill>
              </a:rPr>
              <a:t>actual type</a:t>
            </a:r>
            <a:r>
              <a:rPr lang="en-US" sz="2400" dirty="0"/>
              <a:t>.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Start from the </a:t>
            </a:r>
            <a:r>
              <a:rPr lang="en-US" sz="2400" dirty="0">
                <a:solidFill>
                  <a:srgbClr val="0070C0"/>
                </a:solidFill>
              </a:rPr>
              <a:t>actual type</a:t>
            </a:r>
            <a:r>
              <a:rPr lang="en-US" sz="2400" dirty="0"/>
              <a:t>, then go “up” to super classes until you find the method. Run that first-discovered version.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670ACF0-7A18-E5C8-2634-441CCC89C5FE}"/>
              </a:ext>
            </a:extLst>
          </p:cNvPr>
          <p:cNvSpPr/>
          <p:nvPr/>
        </p:nvSpPr>
        <p:spPr>
          <a:xfrm>
            <a:off x="0" y="5998938"/>
            <a:ext cx="1502228" cy="642257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Actual Type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5A1CC531-B1FC-D506-BBDB-285AA8BA7C7B}"/>
              </a:ext>
            </a:extLst>
          </p:cNvPr>
          <p:cNvSpPr/>
          <p:nvPr/>
        </p:nvSpPr>
        <p:spPr>
          <a:xfrm rot="5400000">
            <a:off x="-898158" y="3064253"/>
            <a:ext cx="3668336" cy="2068287"/>
          </a:xfrm>
          <a:prstGeom prst="leftArrow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D949AC-6152-5294-320A-52338AD6647E}"/>
              </a:ext>
            </a:extLst>
          </p:cNvPr>
          <p:cNvSpPr txBox="1"/>
          <p:nvPr/>
        </p:nvSpPr>
        <p:spPr>
          <a:xfrm>
            <a:off x="254234" y="1362111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ource Code Pro" panose="020F0502020204030204" pitchFamily="49" charset="0"/>
              </a:rPr>
              <a:t>Animal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bucky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Source Code Pro" panose="020F0502020204030204" pitchFamily="49" charset="0"/>
              </a:rPr>
              <a:t>bucky.feed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();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ED8A86-1F5D-1ACB-B4DC-A9D595A01273}"/>
              </a:ext>
            </a:extLst>
          </p:cNvPr>
          <p:cNvSpPr txBox="1"/>
          <p:nvPr/>
        </p:nvSpPr>
        <p:spPr>
          <a:xfrm>
            <a:off x="-298174" y="3807069"/>
            <a:ext cx="27637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Running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for </a:t>
            </a:r>
            <a:r>
              <a:rPr lang="en-US" sz="1800" dirty="0">
                <a:solidFill>
                  <a:srgbClr val="000000"/>
                </a:solidFill>
                <a:latin typeface="Source Code Pro" panose="020F0502020204030204" pitchFamily="49" charset="0"/>
              </a:rPr>
              <a:t>feed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Use the first implementation found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C2BEA1-44EB-43B3-1D6F-A6B84C9C17F9}"/>
              </a:ext>
            </a:extLst>
          </p:cNvPr>
          <p:cNvSpPr/>
          <p:nvPr/>
        </p:nvSpPr>
        <p:spPr>
          <a:xfrm>
            <a:off x="6008914" y="5135427"/>
            <a:ext cx="5780312" cy="1576062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B54897-C6C0-7A67-69CD-D7D186DDE278}"/>
              </a:ext>
            </a:extLst>
          </p:cNvPr>
          <p:cNvSpPr txBox="1"/>
          <p:nvPr/>
        </p:nvSpPr>
        <p:spPr>
          <a:xfrm>
            <a:off x="6008914" y="5230633"/>
            <a:ext cx="56198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In this example:</a:t>
            </a:r>
          </a:p>
          <a:p>
            <a:endParaRPr lang="en-US" b="1" dirty="0"/>
          </a:p>
          <a:p>
            <a:r>
              <a:rPr lang="en-US" b="1" dirty="0"/>
              <a:t>If the Dog class overrides feed, then we’ll use the implementation in Dog. Otherwise we’ll use the one in Animal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9724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2F2C496-451E-A7A8-EBD2-191D3EEB664A}"/>
              </a:ext>
            </a:extLst>
          </p:cNvPr>
          <p:cNvSpPr/>
          <p:nvPr/>
        </p:nvSpPr>
        <p:spPr>
          <a:xfrm>
            <a:off x="6287206" y="4890651"/>
            <a:ext cx="5780312" cy="1028301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884753-7336-4B76-2351-E4965BFC23BF}"/>
              </a:ext>
            </a:extLst>
          </p:cNvPr>
          <p:cNvSpPr/>
          <p:nvPr/>
        </p:nvSpPr>
        <p:spPr>
          <a:xfrm>
            <a:off x="6287208" y="1550161"/>
            <a:ext cx="5780312" cy="2721301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553E9F8-2113-EF85-103D-EA942A390789}"/>
              </a:ext>
            </a:extLst>
          </p:cNvPr>
          <p:cNvSpPr/>
          <p:nvPr/>
        </p:nvSpPr>
        <p:spPr>
          <a:xfrm>
            <a:off x="10884" y="6151337"/>
            <a:ext cx="1502228" cy="642257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Actual Type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9CA84-BB09-F98A-324E-682DF90F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and Method Calls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21BEFD-0D70-E2F5-AA5E-4029EBF1230F}"/>
              </a:ext>
            </a:extLst>
          </p:cNvPr>
          <p:cNvSpPr/>
          <p:nvPr/>
        </p:nvSpPr>
        <p:spPr>
          <a:xfrm>
            <a:off x="2465613" y="2069534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Object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CC5551-74C0-3C8C-ED8C-90C05D7EAC99}"/>
              </a:ext>
            </a:extLst>
          </p:cNvPr>
          <p:cNvSpPr/>
          <p:nvPr/>
        </p:nvSpPr>
        <p:spPr>
          <a:xfrm>
            <a:off x="2465613" y="3994151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Animal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931D9-8E74-3D36-0A4B-07C4C9A8D2A1}"/>
              </a:ext>
            </a:extLst>
          </p:cNvPr>
          <p:cNvSpPr/>
          <p:nvPr/>
        </p:nvSpPr>
        <p:spPr>
          <a:xfrm>
            <a:off x="1502228" y="5998939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Dog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64484-B5BE-7E4B-2996-39FE5D3AC13A}"/>
              </a:ext>
            </a:extLst>
          </p:cNvPr>
          <p:cNvSpPr/>
          <p:nvPr/>
        </p:nvSpPr>
        <p:spPr>
          <a:xfrm>
            <a:off x="3233057" y="5998938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Fish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9D4ED6-677F-6B89-BE8F-E08AAD210DD7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V="1">
            <a:off x="2269671" y="4636408"/>
            <a:ext cx="963385" cy="1362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3CC8E6-4412-23AF-F4CF-4A0B5FF51F3A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flipH="1" flipV="1">
            <a:off x="3233056" y="4636408"/>
            <a:ext cx="767444" cy="1362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BEFE0C-3AD2-69C7-F174-99985464F8F9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3233056" y="2711791"/>
            <a:ext cx="0" cy="1282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rrow: Left 10">
            <a:extLst>
              <a:ext uri="{FF2B5EF4-FFF2-40B4-BE49-F238E27FC236}">
                <a16:creationId xmlns:a16="http://schemas.microsoft.com/office/drawing/2014/main" id="{5A1CC531-B1FC-D506-BBDB-285AA8BA7C7B}"/>
              </a:ext>
            </a:extLst>
          </p:cNvPr>
          <p:cNvSpPr/>
          <p:nvPr/>
        </p:nvSpPr>
        <p:spPr>
          <a:xfrm rot="5400000">
            <a:off x="-1017975" y="3184069"/>
            <a:ext cx="4082145" cy="2068287"/>
          </a:xfrm>
          <a:prstGeom prst="leftArrow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ED8A86-1F5D-1ACB-B4DC-A9D595A01273}"/>
              </a:ext>
            </a:extLst>
          </p:cNvPr>
          <p:cNvSpPr txBox="1"/>
          <p:nvPr/>
        </p:nvSpPr>
        <p:spPr>
          <a:xfrm>
            <a:off x="-726860" y="3179970"/>
            <a:ext cx="34999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Compiling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/>
              <a:t>From cast-to type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rgbClr val="000000"/>
                </a:solidFill>
                <a:latin typeface="Source Code Pro" panose="020F0502020204030204" pitchFamily="49" charset="0"/>
              </a:rPr>
              <a:t>bark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/>
              <a:t>Running</a:t>
            </a:r>
            <a:r>
              <a:rPr lang="en-US" dirty="0"/>
              <a:t>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From actual type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cast-to type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814DF-D995-4A9C-24C7-5A038E85F098}"/>
              </a:ext>
            </a:extLst>
          </p:cNvPr>
          <p:cNvSpPr txBox="1"/>
          <p:nvPr/>
        </p:nvSpPr>
        <p:spPr>
          <a:xfrm>
            <a:off x="254234" y="1231479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Animal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bucky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((</a:t>
            </a:r>
            <a:r>
              <a:rPr lang="en-US" sz="1600" dirty="0">
                <a:solidFill>
                  <a:srgbClr val="FF00FF"/>
                </a:solidFill>
                <a:latin typeface="Source Code Pro" panose="020F0502020204030204" pitchFamily="49" charset="0"/>
              </a:rPr>
              <a:t>Dog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)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bucky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).bark();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737A8-676B-31C3-E0B8-C59B60FDE62D}"/>
              </a:ext>
            </a:extLst>
          </p:cNvPr>
          <p:cNvSpPr txBox="1"/>
          <p:nvPr/>
        </p:nvSpPr>
        <p:spPr>
          <a:xfrm>
            <a:off x="6374294" y="967064"/>
            <a:ext cx="56932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compiling:</a:t>
            </a:r>
          </a:p>
          <a:p>
            <a:endParaRPr lang="en-US" sz="2400" dirty="0"/>
          </a:p>
          <a:p>
            <a:r>
              <a:rPr lang="en-US" sz="2400" dirty="0"/>
              <a:t>Can we </a:t>
            </a:r>
            <a:r>
              <a:rPr lang="en-US" sz="2400" i="1" dirty="0"/>
              <a:t>guarantee </a:t>
            </a:r>
            <a:r>
              <a:rPr lang="en-US" sz="2400" dirty="0"/>
              <a:t>that the method exists for the </a:t>
            </a:r>
            <a:r>
              <a:rPr lang="en-US" sz="2400" dirty="0">
                <a:solidFill>
                  <a:srgbClr val="FF00FF"/>
                </a:solidFill>
              </a:rPr>
              <a:t>Cast-to type</a:t>
            </a:r>
            <a:r>
              <a:rPr lang="en-US" sz="2400" dirty="0"/>
              <a:t>? 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Does the </a:t>
            </a:r>
            <a:r>
              <a:rPr lang="en-US" sz="2400" dirty="0">
                <a:solidFill>
                  <a:srgbClr val="FF00FF"/>
                </a:solidFill>
              </a:rPr>
              <a:t>Cast-to type </a:t>
            </a:r>
            <a:r>
              <a:rPr lang="en-US" sz="2400" dirty="0"/>
              <a:t>or one of its super classes contain a method of that name?</a:t>
            </a:r>
          </a:p>
          <a:p>
            <a:endParaRPr lang="en-US" sz="2400" dirty="0"/>
          </a:p>
          <a:p>
            <a:r>
              <a:rPr lang="en-US" sz="2400" dirty="0"/>
              <a:t>If not… Compile Error!</a:t>
            </a:r>
          </a:p>
          <a:p>
            <a:r>
              <a:rPr lang="en-US" sz="2400" b="1" dirty="0"/>
              <a:t>When Running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Check that the </a:t>
            </a:r>
            <a:r>
              <a:rPr lang="en-US" sz="2400" dirty="0">
                <a:solidFill>
                  <a:srgbClr val="FF00FF"/>
                </a:solidFill>
              </a:rPr>
              <a:t>Cast-to Type</a:t>
            </a:r>
            <a:r>
              <a:rPr lang="en-US" sz="2400" dirty="0"/>
              <a:t> is either the </a:t>
            </a:r>
            <a:r>
              <a:rPr lang="en-US" sz="2400" dirty="0">
                <a:solidFill>
                  <a:srgbClr val="0070C0"/>
                </a:solidFill>
              </a:rPr>
              <a:t>Actual Type</a:t>
            </a:r>
            <a:r>
              <a:rPr lang="en-US" sz="2400" dirty="0"/>
              <a:t>, or one of its super classes</a:t>
            </a:r>
          </a:p>
          <a:p>
            <a:endParaRPr lang="en-US" sz="24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670ACF0-7A18-E5C8-2634-441CCC89C5FE}"/>
              </a:ext>
            </a:extLst>
          </p:cNvPr>
          <p:cNvSpPr/>
          <p:nvPr/>
        </p:nvSpPr>
        <p:spPr>
          <a:xfrm>
            <a:off x="0" y="5765293"/>
            <a:ext cx="1502228" cy="642257"/>
          </a:xfrm>
          <a:prstGeom prst="rightArrow">
            <a:avLst/>
          </a:prstGeom>
          <a:solidFill>
            <a:srgbClr val="FF00FF">
              <a:alpha val="50196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Cast-to Type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EC793C-783B-95D2-EF7A-168F66C18F6E}"/>
              </a:ext>
            </a:extLst>
          </p:cNvPr>
          <p:cNvGrpSpPr/>
          <p:nvPr/>
        </p:nvGrpSpPr>
        <p:grpSpPr>
          <a:xfrm>
            <a:off x="7371067" y="6112563"/>
            <a:ext cx="2727089" cy="592208"/>
            <a:chOff x="9845911" y="569076"/>
            <a:chExt cx="2727089" cy="5922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44B4E5-00D0-8A76-F965-61EA415B4A1F}"/>
                </a:ext>
              </a:extLst>
            </p:cNvPr>
            <p:cNvSpPr/>
            <p:nvPr/>
          </p:nvSpPr>
          <p:spPr>
            <a:xfrm>
              <a:off x="9845911" y="569076"/>
              <a:ext cx="2617759" cy="5922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0820DF-FE4D-CAC8-0F81-41CD1DEDA051}"/>
                </a:ext>
              </a:extLst>
            </p:cNvPr>
            <p:cNvSpPr txBox="1"/>
            <p:nvPr/>
          </p:nvSpPr>
          <p:spPr>
            <a:xfrm>
              <a:off x="9845911" y="674870"/>
              <a:ext cx="27270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/>
                <a:t>This example has no error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6649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58360-043A-3115-69ED-25725624C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A3FA2C3-5D9A-F22E-08BA-B3DC73BF97F2}"/>
              </a:ext>
            </a:extLst>
          </p:cNvPr>
          <p:cNvSpPr/>
          <p:nvPr/>
        </p:nvSpPr>
        <p:spPr>
          <a:xfrm>
            <a:off x="6287206" y="4890651"/>
            <a:ext cx="5780312" cy="1028301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CEC938-020A-D1E9-AA66-1DB7A0B69698}"/>
              </a:ext>
            </a:extLst>
          </p:cNvPr>
          <p:cNvSpPr/>
          <p:nvPr/>
        </p:nvSpPr>
        <p:spPr>
          <a:xfrm>
            <a:off x="6287208" y="1550161"/>
            <a:ext cx="5780312" cy="2721301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C4C6349-BD92-D709-7F68-9EC117B62E47}"/>
              </a:ext>
            </a:extLst>
          </p:cNvPr>
          <p:cNvSpPr/>
          <p:nvPr/>
        </p:nvSpPr>
        <p:spPr>
          <a:xfrm flipH="1">
            <a:off x="4806020" y="5998937"/>
            <a:ext cx="1568274" cy="642257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Actual Type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555F4-618C-D061-E9E1-ACC092669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and Method Calls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861DF0-DB35-48ED-C682-287B6DBB5CC8}"/>
              </a:ext>
            </a:extLst>
          </p:cNvPr>
          <p:cNvSpPr/>
          <p:nvPr/>
        </p:nvSpPr>
        <p:spPr>
          <a:xfrm>
            <a:off x="2465613" y="2069534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Object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AB0DDE-C92D-EC51-EC23-B6EE5FF6C1AD}"/>
              </a:ext>
            </a:extLst>
          </p:cNvPr>
          <p:cNvSpPr/>
          <p:nvPr/>
        </p:nvSpPr>
        <p:spPr>
          <a:xfrm>
            <a:off x="2465613" y="3994151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Animal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00C03E-8592-15B4-9EAA-FC1CABA39C37}"/>
              </a:ext>
            </a:extLst>
          </p:cNvPr>
          <p:cNvSpPr/>
          <p:nvPr/>
        </p:nvSpPr>
        <p:spPr>
          <a:xfrm>
            <a:off x="1502228" y="5998939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Dog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7113C6-E64E-06D7-4D1A-DB727D8F3C63}"/>
              </a:ext>
            </a:extLst>
          </p:cNvPr>
          <p:cNvSpPr/>
          <p:nvPr/>
        </p:nvSpPr>
        <p:spPr>
          <a:xfrm>
            <a:off x="3233057" y="5998938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Fish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6E9C67-B1A2-788E-A8E2-7801EC25C015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V="1">
            <a:off x="2269671" y="4636408"/>
            <a:ext cx="963385" cy="1362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7E0FC7-DC16-2342-ACEC-41C5B261B368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flipH="1" flipV="1">
            <a:off x="3233056" y="4636408"/>
            <a:ext cx="767444" cy="1362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14E2A1-E987-E506-D0FA-2461A0CB739E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3233056" y="2711791"/>
            <a:ext cx="0" cy="1282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rrow: Left 10">
            <a:extLst>
              <a:ext uri="{FF2B5EF4-FFF2-40B4-BE49-F238E27FC236}">
                <a16:creationId xmlns:a16="http://schemas.microsoft.com/office/drawing/2014/main" id="{966B3D45-7FAC-8B29-ED82-4F3FC739504B}"/>
              </a:ext>
            </a:extLst>
          </p:cNvPr>
          <p:cNvSpPr/>
          <p:nvPr/>
        </p:nvSpPr>
        <p:spPr>
          <a:xfrm rot="5400000">
            <a:off x="-1017975" y="3184069"/>
            <a:ext cx="4082145" cy="2068287"/>
          </a:xfrm>
          <a:prstGeom prst="leftArrow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5661A1-5534-CEAD-0E2F-8581B697673E}"/>
              </a:ext>
            </a:extLst>
          </p:cNvPr>
          <p:cNvSpPr txBox="1"/>
          <p:nvPr/>
        </p:nvSpPr>
        <p:spPr>
          <a:xfrm>
            <a:off x="-726860" y="3179970"/>
            <a:ext cx="34999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Compiling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/>
              <a:t>From cast-to type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rgbClr val="000000"/>
                </a:solidFill>
                <a:latin typeface="Source Code Pro" panose="020F0502020204030204" pitchFamily="49" charset="0"/>
              </a:rPr>
              <a:t>bark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/>
              <a:t>Running</a:t>
            </a:r>
            <a:r>
              <a:rPr lang="en-US" dirty="0"/>
              <a:t>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From actual type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cast-to type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3173D-527A-3DA7-5A16-BA184E325AFC}"/>
              </a:ext>
            </a:extLst>
          </p:cNvPr>
          <p:cNvSpPr txBox="1"/>
          <p:nvPr/>
        </p:nvSpPr>
        <p:spPr>
          <a:xfrm>
            <a:off x="254234" y="1231479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Animal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bucky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Fish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((</a:t>
            </a:r>
            <a:r>
              <a:rPr lang="en-US" sz="1600" dirty="0">
                <a:solidFill>
                  <a:srgbClr val="FF00FF"/>
                </a:solidFill>
                <a:latin typeface="Source Code Pro" panose="020F0502020204030204" pitchFamily="49" charset="0"/>
              </a:rPr>
              <a:t>Dog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)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bucky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).bark();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32AFE7-3F1D-E154-8AAF-0CAB236E4EE1}"/>
              </a:ext>
            </a:extLst>
          </p:cNvPr>
          <p:cNvSpPr txBox="1"/>
          <p:nvPr/>
        </p:nvSpPr>
        <p:spPr>
          <a:xfrm>
            <a:off x="6374294" y="967064"/>
            <a:ext cx="56932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compiling:</a:t>
            </a:r>
          </a:p>
          <a:p>
            <a:endParaRPr lang="en-US" sz="2400" dirty="0"/>
          </a:p>
          <a:p>
            <a:r>
              <a:rPr lang="en-US" sz="2400" dirty="0"/>
              <a:t>Can we </a:t>
            </a:r>
            <a:r>
              <a:rPr lang="en-US" sz="2400" i="1" dirty="0"/>
              <a:t>guarantee </a:t>
            </a:r>
            <a:r>
              <a:rPr lang="en-US" sz="2400" dirty="0"/>
              <a:t>that the method exists for the </a:t>
            </a:r>
            <a:r>
              <a:rPr lang="en-US" sz="2400" dirty="0">
                <a:solidFill>
                  <a:srgbClr val="FF00FF"/>
                </a:solidFill>
              </a:rPr>
              <a:t>Cast-to type</a:t>
            </a:r>
            <a:r>
              <a:rPr lang="en-US" sz="2400" dirty="0"/>
              <a:t>? 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Does the </a:t>
            </a:r>
            <a:r>
              <a:rPr lang="en-US" sz="2400" dirty="0">
                <a:solidFill>
                  <a:srgbClr val="FF00FF"/>
                </a:solidFill>
              </a:rPr>
              <a:t>Cast-to type </a:t>
            </a:r>
            <a:r>
              <a:rPr lang="en-US" sz="2400" dirty="0"/>
              <a:t>or one of its super classes contain a method of that name?</a:t>
            </a:r>
          </a:p>
          <a:p>
            <a:endParaRPr lang="en-US" sz="2400" dirty="0"/>
          </a:p>
          <a:p>
            <a:r>
              <a:rPr lang="en-US" sz="2400" dirty="0"/>
              <a:t>If not… Compile Error!</a:t>
            </a:r>
          </a:p>
          <a:p>
            <a:r>
              <a:rPr lang="en-US" sz="2400" b="1" dirty="0"/>
              <a:t>When Running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Check that the </a:t>
            </a:r>
            <a:r>
              <a:rPr lang="en-US" sz="2400" dirty="0">
                <a:solidFill>
                  <a:srgbClr val="FF00FF"/>
                </a:solidFill>
              </a:rPr>
              <a:t>Cast-to Type</a:t>
            </a:r>
            <a:r>
              <a:rPr lang="en-US" sz="2400" dirty="0"/>
              <a:t> is either the </a:t>
            </a:r>
            <a:r>
              <a:rPr lang="en-US" sz="2400" dirty="0">
                <a:solidFill>
                  <a:srgbClr val="0070C0"/>
                </a:solidFill>
              </a:rPr>
              <a:t>Actual Type</a:t>
            </a:r>
            <a:r>
              <a:rPr lang="en-US" sz="2400" dirty="0"/>
              <a:t>, or one of its super classes</a:t>
            </a:r>
          </a:p>
          <a:p>
            <a:endParaRPr lang="en-US" sz="24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D727FAE-1EA1-E40A-884B-43B9C2B67852}"/>
              </a:ext>
            </a:extLst>
          </p:cNvPr>
          <p:cNvSpPr/>
          <p:nvPr/>
        </p:nvSpPr>
        <p:spPr>
          <a:xfrm>
            <a:off x="0" y="5765293"/>
            <a:ext cx="1502228" cy="642257"/>
          </a:xfrm>
          <a:prstGeom prst="rightArrow">
            <a:avLst/>
          </a:prstGeom>
          <a:solidFill>
            <a:srgbClr val="FF00FF">
              <a:alpha val="50196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Cast-to Type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FB3944-F962-30D0-0695-544B13408880}"/>
              </a:ext>
            </a:extLst>
          </p:cNvPr>
          <p:cNvGrpSpPr/>
          <p:nvPr/>
        </p:nvGrpSpPr>
        <p:grpSpPr>
          <a:xfrm>
            <a:off x="7371067" y="6112563"/>
            <a:ext cx="3790576" cy="592208"/>
            <a:chOff x="9845911" y="569076"/>
            <a:chExt cx="2727089" cy="5922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FD5F10-4735-D1A4-36DC-766D0CCC3413}"/>
                </a:ext>
              </a:extLst>
            </p:cNvPr>
            <p:cNvSpPr/>
            <p:nvPr/>
          </p:nvSpPr>
          <p:spPr>
            <a:xfrm>
              <a:off x="9845911" y="569076"/>
              <a:ext cx="2617759" cy="5922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EA8EC4-792F-1B0B-6CC9-F1689E585C7B}"/>
                </a:ext>
              </a:extLst>
            </p:cNvPr>
            <p:cNvSpPr txBox="1"/>
            <p:nvPr/>
          </p:nvSpPr>
          <p:spPr>
            <a:xfrm>
              <a:off x="9845911" y="674870"/>
              <a:ext cx="27270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/>
                <a:t>This example has a runtime error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95883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8643-7F59-4AA7-A7E3-9450D8AD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results from the following code being executed? 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05EB7-57ED-4C34-9C92-5D9BDA229C88}"/>
              </a:ext>
            </a:extLst>
          </p:cNvPr>
          <p:cNvSpPr txBox="1"/>
          <p:nvPr/>
        </p:nvSpPr>
        <p:spPr>
          <a:xfrm>
            <a:off x="814473" y="3615344"/>
            <a:ext cx="623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Animal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bucky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effectLst/>
                <a:latin typeface="Consolas" panose="020B0609020204030204" pitchFamily="49" charset="0"/>
              </a:rPr>
              <a:t>bucky</a:t>
            </a:r>
            <a:r>
              <a:rPr lang="en-US" sz="24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bark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E9ECC1-5110-434B-A0C9-275992DF7656}"/>
              </a:ext>
            </a:extLst>
          </p:cNvPr>
          <p:cNvSpPr txBox="1"/>
          <p:nvPr/>
        </p:nvSpPr>
        <p:spPr>
          <a:xfrm>
            <a:off x="5656139" y="2732249"/>
            <a:ext cx="59737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Compiler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Runtime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Compiles and runs without error</a:t>
            </a:r>
          </a:p>
        </p:txBody>
      </p:sp>
    </p:spTree>
    <p:extLst>
      <p:ext uri="{BB962C8B-B14F-4D97-AF65-F5344CB8AC3E}">
        <p14:creationId xmlns:p14="http://schemas.microsoft.com/office/powerpoint/2010/main" val="1503618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8643-7F59-4AA7-A7E3-9450D8AD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results from the following code being executed?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05EB7-57ED-4C34-9C92-5D9BDA229C88}"/>
              </a:ext>
            </a:extLst>
          </p:cNvPr>
          <p:cNvSpPr txBox="1"/>
          <p:nvPr/>
        </p:nvSpPr>
        <p:spPr>
          <a:xfrm>
            <a:off x="814473" y="3615344"/>
            <a:ext cx="623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Animal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bucky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bucky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bark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D93F39-D74E-4B15-A0D4-C2D2EDBFC493}"/>
              </a:ext>
            </a:extLst>
          </p:cNvPr>
          <p:cNvSpPr txBox="1"/>
          <p:nvPr/>
        </p:nvSpPr>
        <p:spPr>
          <a:xfrm>
            <a:off x="5656139" y="2732249"/>
            <a:ext cx="59737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Compiler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Runtime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Compiles and runs without error</a:t>
            </a:r>
          </a:p>
        </p:txBody>
      </p:sp>
    </p:spTree>
    <p:extLst>
      <p:ext uri="{BB962C8B-B14F-4D97-AF65-F5344CB8AC3E}">
        <p14:creationId xmlns:p14="http://schemas.microsoft.com/office/powerpoint/2010/main" val="482499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8643-7F59-4AA7-A7E3-9450D8AD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results from the following code being executed? (3)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05EB7-57ED-4C34-9C92-5D9BDA229C88}"/>
              </a:ext>
            </a:extLst>
          </p:cNvPr>
          <p:cNvSpPr txBox="1"/>
          <p:nvPr/>
        </p:nvSpPr>
        <p:spPr>
          <a:xfrm>
            <a:off x="814473" y="3615344"/>
            <a:ext cx="623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Animal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bucky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bucky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meow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D0689-67C5-49C6-8A98-147E4C973D94}"/>
              </a:ext>
            </a:extLst>
          </p:cNvPr>
          <p:cNvSpPr txBox="1"/>
          <p:nvPr/>
        </p:nvSpPr>
        <p:spPr>
          <a:xfrm>
            <a:off x="5656139" y="2732249"/>
            <a:ext cx="59737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Compiler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Runtime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Compiles and runs without error</a:t>
            </a:r>
          </a:p>
        </p:txBody>
      </p:sp>
    </p:spTree>
    <p:extLst>
      <p:ext uri="{BB962C8B-B14F-4D97-AF65-F5344CB8AC3E}">
        <p14:creationId xmlns:p14="http://schemas.microsoft.com/office/powerpoint/2010/main" val="277522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8643-7F59-4AA7-A7E3-9450D8AD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results from the following code being executed? (4)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05EB7-57ED-4C34-9C92-5D9BDA229C88}"/>
              </a:ext>
            </a:extLst>
          </p:cNvPr>
          <p:cNvSpPr txBox="1"/>
          <p:nvPr/>
        </p:nvSpPr>
        <p:spPr>
          <a:xfrm>
            <a:off x="814473" y="3615344"/>
            <a:ext cx="623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Animal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bucky 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Reptile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bucky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slither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6B866-4335-410F-83FC-D1781BECF565}"/>
              </a:ext>
            </a:extLst>
          </p:cNvPr>
          <p:cNvSpPr txBox="1"/>
          <p:nvPr/>
        </p:nvSpPr>
        <p:spPr>
          <a:xfrm>
            <a:off x="6077744" y="2732249"/>
            <a:ext cx="59737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Compiler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Runtime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Compiles and runs without error</a:t>
            </a:r>
          </a:p>
        </p:txBody>
      </p:sp>
    </p:spTree>
    <p:extLst>
      <p:ext uri="{BB962C8B-B14F-4D97-AF65-F5344CB8AC3E}">
        <p14:creationId xmlns:p14="http://schemas.microsoft.com/office/powerpoint/2010/main" val="1348663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Polymorphism Review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Errors</a:t>
            </a:r>
            <a:endParaRPr lang="en-US" b="1" dirty="0">
              <a:solidFill>
                <a:srgbClr val="FA8231"/>
              </a:solidFill>
            </a:endParaRP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Abstract Classes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Pre/Post conditions and commenting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791740" y="321005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4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2400"/>
          </a:xfrm>
        </p:spPr>
        <p:txBody>
          <a:bodyPr>
            <a:normAutofit/>
          </a:bodyPr>
          <a:lstStyle/>
          <a:p>
            <a:r>
              <a:rPr lang="en-US" sz="2800" dirty="0"/>
              <a:t>Mi</a:t>
            </a:r>
            <a:r>
              <a:rPr lang="en-US" dirty="0"/>
              <a:t>xture of </a:t>
            </a:r>
            <a:r>
              <a:rPr lang="en-US" dirty="0">
                <a:latin typeface="Consolas" panose="020B0609020204030204" pitchFamily="49" charset="0"/>
              </a:rPr>
              <a:t>Interfaces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Classes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Interface </a:t>
            </a:r>
            <a:r>
              <a:rPr lang="en-US" dirty="0"/>
              <a:t>similarities:</a:t>
            </a:r>
          </a:p>
          <a:p>
            <a:pPr marL="914400" lvl="2" indent="0">
              <a:buNone/>
            </a:pPr>
            <a:r>
              <a:rPr lang="en-US" dirty="0"/>
              <a:t>- Can contain (</a:t>
            </a:r>
            <a:r>
              <a:rPr lang="en-US" dirty="0">
                <a:latin typeface="Consolas" panose="020B0609020204030204" pitchFamily="49" charset="0"/>
              </a:rPr>
              <a:t>abstract</a:t>
            </a:r>
            <a:r>
              <a:rPr lang="en-US" dirty="0"/>
              <a:t>) method declarations</a:t>
            </a:r>
          </a:p>
          <a:p>
            <a:pPr marL="914400" lvl="2" indent="0">
              <a:buNone/>
            </a:pPr>
            <a:r>
              <a:rPr lang="en-US" dirty="0"/>
              <a:t>- Can’t be instantiated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Class </a:t>
            </a:r>
            <a:r>
              <a:rPr lang="en-US" dirty="0"/>
              <a:t>similarities:</a:t>
            </a:r>
          </a:p>
          <a:p>
            <a:pPr marL="914400" lvl="2" indent="0">
              <a:buNone/>
            </a:pPr>
            <a:r>
              <a:rPr lang="en-US" dirty="0"/>
              <a:t>- Can contain method implementations</a:t>
            </a:r>
          </a:p>
          <a:p>
            <a:pPr marL="914400" lvl="2" indent="0">
              <a:buNone/>
            </a:pPr>
            <a:r>
              <a:rPr lang="en-US" dirty="0"/>
              <a:t>- Can have fields</a:t>
            </a:r>
          </a:p>
          <a:p>
            <a:pPr marL="914400" lvl="2" indent="0">
              <a:buNone/>
            </a:pPr>
            <a:r>
              <a:rPr lang="en-US" dirty="0"/>
              <a:t>- Can have constructors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there identical / nearly similar behavior between classes that shouldn’t inherit from one another?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EEDBDE-4CFC-4A94-922C-C857515A9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620737"/>
              </p:ext>
            </p:extLst>
          </p:nvPr>
        </p:nvGraphicFramePr>
        <p:xfrm>
          <a:off x="7623694" y="1219200"/>
          <a:ext cx="4355870" cy="3305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01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45770-739D-4540-99F0-FE7C41B1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/ Square / Circle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E460B-A314-4FF7-A4D4-0E33FB173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2983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The starter code contains </a:t>
            </a:r>
            <a:r>
              <a:rPr lang="en-US" sz="2000" dirty="0">
                <a:latin typeface="Consolas" panose="020B0609020204030204" pitchFamily="49" charset="0"/>
              </a:rPr>
              <a:t>Shape</a:t>
            </a:r>
            <a:r>
              <a:rPr lang="en-US" sz="2000" dirty="0"/>
              <a:t>, </a:t>
            </a:r>
            <a:r>
              <a:rPr lang="en-US" sz="2000" dirty="0">
                <a:latin typeface="Consolas" panose="020B0609020204030204" pitchFamily="49" charset="0"/>
              </a:rPr>
              <a:t>Square</a:t>
            </a:r>
            <a:r>
              <a:rPr lang="en-US" sz="2000" dirty="0"/>
              <a:t>, and </a:t>
            </a:r>
            <a:r>
              <a:rPr lang="en-US" sz="2000" dirty="0">
                <a:latin typeface="Consolas" panose="020B0609020204030204" pitchFamily="49" charset="0"/>
              </a:rPr>
              <a:t>Circle</a:t>
            </a:r>
            <a:r>
              <a:rPr lang="en-US" sz="2000" dirty="0"/>
              <a:t> classes similar to the pre-class work, as well as a </a:t>
            </a:r>
            <a:r>
              <a:rPr lang="en-US" sz="2000" dirty="0">
                <a:latin typeface="Consolas" panose="020B0609020204030204" pitchFamily="49" charset="0"/>
              </a:rPr>
              <a:t>Client</a:t>
            </a:r>
            <a:r>
              <a:rPr lang="en-US" sz="2000" dirty="0"/>
              <a:t> that prints out a couple of shapes.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Add an abstract </a:t>
            </a:r>
            <a:r>
              <a:rPr lang="en-US" sz="2000" dirty="0" err="1">
                <a:latin typeface="Consolas" panose="020B0609020204030204" pitchFamily="49" charset="0"/>
              </a:rPr>
              <a:t>getName</a:t>
            </a:r>
            <a:r>
              <a:rPr lang="en-US" sz="2000" dirty="0"/>
              <a:t> method to the </a:t>
            </a:r>
            <a:r>
              <a:rPr lang="en-US" sz="2000" dirty="0">
                <a:latin typeface="Consolas" panose="020B0609020204030204" pitchFamily="49" charset="0"/>
              </a:rPr>
              <a:t>Shape</a:t>
            </a:r>
            <a:r>
              <a:rPr lang="en-US" sz="2000" dirty="0"/>
              <a:t>. 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Add implementations of </a:t>
            </a:r>
            <a:r>
              <a:rPr lang="en-US" sz="1600" dirty="0" err="1">
                <a:latin typeface="Consolas" panose="020B0609020204030204" pitchFamily="49" charset="0"/>
              </a:rPr>
              <a:t>getName</a:t>
            </a:r>
            <a:r>
              <a:rPr lang="en-US" sz="1600" dirty="0"/>
              <a:t> to </a:t>
            </a:r>
            <a:r>
              <a:rPr lang="en-US" sz="1600" dirty="0">
                <a:latin typeface="Consolas" panose="020B0609020204030204" pitchFamily="49" charset="0"/>
              </a:rPr>
              <a:t>Square</a:t>
            </a:r>
            <a:r>
              <a:rPr lang="en-US" sz="1600" dirty="0"/>
              <a:t> and </a:t>
            </a:r>
            <a:r>
              <a:rPr lang="en-US" sz="1600" dirty="0">
                <a:latin typeface="Consolas" panose="020B0609020204030204" pitchFamily="49" charset="0"/>
              </a:rPr>
              <a:t>Circle</a:t>
            </a:r>
            <a:r>
              <a:rPr lang="en-US" sz="1600" dirty="0"/>
              <a:t> that return "Square" and "Circle".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Add a method </a:t>
            </a:r>
            <a:r>
              <a:rPr lang="en-US" sz="2000" dirty="0" err="1">
                <a:latin typeface="Consolas" panose="020B0609020204030204" pitchFamily="49" charset="0"/>
              </a:rPr>
              <a:t>isEmpty</a:t>
            </a:r>
            <a:r>
              <a:rPr lang="en-US" sz="2000" dirty="0"/>
              <a:t> to </a:t>
            </a:r>
            <a:r>
              <a:rPr lang="en-US" sz="2000" dirty="0">
                <a:latin typeface="Consolas" panose="020B0609020204030204" pitchFamily="49" charset="0"/>
              </a:rPr>
              <a:t>Shape</a:t>
            </a:r>
            <a:r>
              <a:rPr lang="en-US" sz="2000" dirty="0"/>
              <a:t> that tells you whether the shape is empty (has zero area) or not.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Hint: you will need to call </a:t>
            </a:r>
            <a:r>
              <a:rPr lang="en-US" sz="1600" dirty="0" err="1">
                <a:latin typeface="Consolas" panose="020B0609020204030204" pitchFamily="49" charset="0"/>
              </a:rPr>
              <a:t>getArea</a:t>
            </a:r>
            <a:r>
              <a:rPr lang="en-US" sz="1600" dirty="0"/>
              <a:t>, but it may not immediately work…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Implementing </a:t>
            </a:r>
            <a:r>
              <a:rPr lang="en-US" sz="2000" dirty="0" err="1">
                <a:latin typeface="Consolas" panose="020B0609020204030204" pitchFamily="49" charset="0"/>
              </a:rPr>
              <a:t>isEmpty</a:t>
            </a:r>
            <a:r>
              <a:rPr lang="en-US" sz="2000" dirty="0"/>
              <a:t> by calling </a:t>
            </a:r>
            <a:r>
              <a:rPr lang="en-US" sz="2000" dirty="0" err="1">
                <a:latin typeface="Consolas" panose="020B0609020204030204" pitchFamily="49" charset="0"/>
              </a:rPr>
              <a:t>getArea</a:t>
            </a:r>
            <a:r>
              <a:rPr lang="en-US" sz="2000" dirty="0"/>
              <a:t> works fine as is, but suppose we wanted to implement it in </a:t>
            </a:r>
            <a:r>
              <a:rPr lang="en-US" sz="2000" dirty="0">
                <a:latin typeface="Consolas" panose="020B0609020204030204" pitchFamily="49" charset="0"/>
              </a:rPr>
              <a:t>Circle</a:t>
            </a:r>
            <a:r>
              <a:rPr lang="en-US" sz="2000" dirty="0"/>
              <a:t> directly. How could we do this just by looking at the fields of the </a:t>
            </a:r>
            <a:r>
              <a:rPr lang="en-US" sz="2000" dirty="0">
                <a:latin typeface="Consolas" panose="020B0609020204030204" pitchFamily="49" charset="0"/>
              </a:rPr>
              <a:t>Circle</a:t>
            </a:r>
            <a:r>
              <a:rPr lang="en-US" sz="2000" dirty="0"/>
              <a:t>? Implement it this way by overriding </a:t>
            </a:r>
            <a:r>
              <a:rPr lang="en-US" sz="2000" dirty="0" err="1">
                <a:latin typeface="Consolas" panose="020B0609020204030204" pitchFamily="49" charset="0"/>
              </a:rPr>
              <a:t>isEmpty</a:t>
            </a:r>
            <a:r>
              <a:rPr lang="en-US" sz="2000" dirty="0"/>
              <a:t> in </a:t>
            </a:r>
            <a:r>
              <a:rPr lang="en-US" sz="2000" dirty="0">
                <a:latin typeface="Consolas" panose="020B0609020204030204" pitchFamily="49" charset="0"/>
              </a:rPr>
              <a:t>Circle</a:t>
            </a:r>
            <a:r>
              <a:rPr lang="en-US" sz="20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Override </a:t>
            </a:r>
            <a:r>
              <a:rPr lang="en-US" sz="2000" dirty="0" err="1">
                <a:latin typeface="Consolas" panose="020B0609020204030204" pitchFamily="49" charset="0"/>
              </a:rPr>
              <a:t>toString</a:t>
            </a:r>
            <a:r>
              <a:rPr lang="en-US" sz="2000" dirty="0"/>
              <a:t> in </a:t>
            </a:r>
            <a:r>
              <a:rPr lang="en-US" sz="2000" dirty="0">
                <a:latin typeface="Consolas" panose="020B0609020204030204" pitchFamily="49" charset="0"/>
              </a:rPr>
              <a:t>Shape</a:t>
            </a:r>
            <a:r>
              <a:rPr lang="en-US" sz="2000" dirty="0"/>
              <a:t> to return a similar message to what the </a:t>
            </a:r>
            <a:r>
              <a:rPr lang="en-US" sz="2000" dirty="0">
                <a:latin typeface="Consolas" panose="020B0609020204030204" pitchFamily="49" charset="0"/>
              </a:rPr>
              <a:t>Client</a:t>
            </a:r>
            <a:r>
              <a:rPr lang="en-US" sz="2000" dirty="0"/>
              <a:t> prints in the starter code: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Hint: your </a:t>
            </a:r>
            <a:r>
              <a:rPr lang="en-US" sz="1600" dirty="0" err="1">
                <a:latin typeface="Consolas" panose="020B0609020204030204" pitchFamily="49" charset="0"/>
              </a:rPr>
              <a:t>toString</a:t>
            </a:r>
            <a:r>
              <a:rPr lang="en-US" sz="1600" dirty="0"/>
              <a:t> can call abstract methods!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Rewrite the </a:t>
            </a:r>
            <a:r>
              <a:rPr lang="en-US" sz="2000" dirty="0">
                <a:latin typeface="Consolas" panose="020B0609020204030204" pitchFamily="49" charset="0"/>
              </a:rPr>
              <a:t>Client</a:t>
            </a:r>
            <a:r>
              <a:rPr lang="en-US" sz="2000" dirty="0"/>
              <a:t> class to use the new </a:t>
            </a:r>
            <a:r>
              <a:rPr lang="en-US" sz="2000" dirty="0" err="1">
                <a:latin typeface="Consolas" panose="020B0609020204030204" pitchFamily="49" charset="0"/>
              </a:rPr>
              <a:t>toString</a:t>
            </a:r>
            <a:r>
              <a:rPr lang="en-US" sz="2000" dirty="0"/>
              <a:t> on shapes.</a:t>
            </a:r>
          </a:p>
        </p:txBody>
      </p:sp>
    </p:spTree>
    <p:extLst>
      <p:ext uri="{BB962C8B-B14F-4D97-AF65-F5344CB8AC3E}">
        <p14:creationId xmlns:p14="http://schemas.microsoft.com/office/powerpoint/2010/main" val="208607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B4D22-2D4C-4789-9B03-8A7FDCAC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1C577-68D8-4BC7-B753-009897A9F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Creative Project 0 due tonight, Wed April 9 at 11:59pm!</a:t>
            </a:r>
          </a:p>
          <a:p>
            <a:pPr lvl="1"/>
            <a:r>
              <a:rPr lang="en-US" dirty="0"/>
              <a:t>See generic </a:t>
            </a:r>
            <a:r>
              <a:rPr lang="en-US" dirty="0">
                <a:hlinkClick r:id="rId2"/>
              </a:rPr>
              <a:t>Creative Project rubric</a:t>
            </a:r>
            <a:r>
              <a:rPr lang="en-US" dirty="0"/>
              <a:t> posted on website </a:t>
            </a:r>
          </a:p>
          <a:p>
            <a:r>
              <a:rPr lang="en-US" dirty="0"/>
              <a:t>Programming Assignment 0 will be released tomorrow, Thurs April 9</a:t>
            </a:r>
          </a:p>
          <a:p>
            <a:pPr lvl="1"/>
            <a:r>
              <a:rPr lang="en-US" dirty="0"/>
              <a:t>Focused on inheritance and abstract classes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73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OOP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8850745" cy="5232400"/>
          </a:xfrm>
        </p:spPr>
        <p:txBody>
          <a:bodyPr>
            <a:normAutofit/>
          </a:bodyPr>
          <a:lstStyle/>
          <a:p>
            <a:r>
              <a:rPr lang="en-US" dirty="0"/>
              <a:t>Allow us to define differing levels of abstraction</a:t>
            </a:r>
          </a:p>
          <a:p>
            <a:pPr lvl="1"/>
            <a:r>
              <a:rPr lang="en-US" dirty="0"/>
              <a:t>Interfaces = high-level specification</a:t>
            </a:r>
          </a:p>
          <a:p>
            <a:pPr lvl="2"/>
            <a:r>
              <a:rPr lang="en-US" dirty="0"/>
              <a:t>What behavior should this type of class have</a:t>
            </a:r>
          </a:p>
          <a:p>
            <a:pPr lvl="1"/>
            <a:r>
              <a:rPr lang="en-US" dirty="0"/>
              <a:t>Abstract classes = shared behavior + high-level specification</a:t>
            </a:r>
          </a:p>
          <a:p>
            <a:pPr lvl="1"/>
            <a:r>
              <a:rPr lang="en-US" dirty="0"/>
              <a:t>Classes = individual behavior implementation</a:t>
            </a:r>
          </a:p>
          <a:p>
            <a:r>
              <a:rPr lang="en-US" dirty="0"/>
              <a:t>Inheritance allows us to share code via “is-a” relationships</a:t>
            </a:r>
          </a:p>
          <a:p>
            <a:pPr lvl="1"/>
            <a:r>
              <a:rPr lang="en-US" dirty="0"/>
              <a:t>Reduce redundancy / repeated code &amp; enable polymorphism</a:t>
            </a:r>
          </a:p>
          <a:p>
            <a:pPr lvl="2"/>
            <a:r>
              <a:rPr lang="en-US" dirty="0"/>
              <a:t>Still might not be the “best” decision!</a:t>
            </a:r>
          </a:p>
          <a:p>
            <a:pPr lvl="1"/>
            <a:r>
              <a:rPr lang="en-US" dirty="0"/>
              <a:t>Interfaces extend other interfaces</a:t>
            </a:r>
          </a:p>
          <a:p>
            <a:pPr lvl="1"/>
            <a:r>
              <a:rPr lang="en-US" dirty="0"/>
              <a:t>(abstract) classes extend other (abstract) classes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EDD675-30BB-4EA8-A13A-1A8F09A8E3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650024"/>
              </p:ext>
            </p:extLst>
          </p:nvPr>
        </p:nvGraphicFramePr>
        <p:xfrm>
          <a:off x="10286714" y="1371600"/>
          <a:ext cx="1600486" cy="4000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CA996D4-CCAE-48AE-9312-9E534D1D0363}"/>
              </a:ext>
            </a:extLst>
          </p:cNvPr>
          <p:cNvSpPr txBox="1"/>
          <p:nvPr/>
        </p:nvSpPr>
        <p:spPr>
          <a:xfrm>
            <a:off x="8830647" y="958335"/>
            <a:ext cx="13122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Abstract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1B738-9F67-4EF0-A305-510FC34FD6B6}"/>
              </a:ext>
            </a:extLst>
          </p:cNvPr>
          <p:cNvSpPr txBox="1"/>
          <p:nvPr/>
        </p:nvSpPr>
        <p:spPr>
          <a:xfrm>
            <a:off x="8784576" y="5229909"/>
            <a:ext cx="14043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Concrete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63A0CF-619E-47F5-A6BE-0E1052C748D7}"/>
              </a:ext>
            </a:extLst>
          </p:cNvPr>
          <p:cNvSpPr txBox="1"/>
          <p:nvPr/>
        </p:nvSpPr>
        <p:spPr>
          <a:xfrm>
            <a:off x="838200" y="6126946"/>
            <a:ext cx="96537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You’re now capable of designing some pretty complex systems!</a:t>
            </a:r>
          </a:p>
          <a:p>
            <a:endParaRPr lang="en-US" sz="2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E4BCC2-E512-407D-AC72-F3E9102E1E10}"/>
              </a:ext>
            </a:extLst>
          </p:cNvPr>
          <p:cNvCxnSpPr/>
          <p:nvPr/>
        </p:nvCxnSpPr>
        <p:spPr>
          <a:xfrm>
            <a:off x="9995985" y="1368973"/>
            <a:ext cx="0" cy="400274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6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in the “real world”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2400"/>
          </a:xfrm>
        </p:spPr>
        <p:txBody>
          <a:bodyPr>
            <a:normAutofit/>
          </a:bodyPr>
          <a:lstStyle/>
          <a:p>
            <a:r>
              <a:rPr lang="en-US" dirty="0"/>
              <a:t>In this course, we’ll always give you expected behavior of the classes you write</a:t>
            </a:r>
          </a:p>
          <a:p>
            <a:pPr lvl="1"/>
            <a:r>
              <a:rPr lang="en-US" dirty="0"/>
              <a:t>Often not the case when programming for real</a:t>
            </a:r>
          </a:p>
          <a:p>
            <a:pPr lvl="1"/>
            <a:r>
              <a:rPr lang="en-US" dirty="0"/>
              <a:t>Clients don’t really know what they want (but programmers don’t either)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My advice:</a:t>
            </a:r>
          </a:p>
          <a:p>
            <a:pPr lvl="1"/>
            <a:r>
              <a:rPr lang="en-US" dirty="0"/>
              <a:t>Clarify assumptions before making them (do I really want this functionality?)</a:t>
            </a:r>
          </a:p>
          <a:p>
            <a:pPr lvl="1"/>
            <a:r>
              <a:rPr lang="en-US" b="1" dirty="0"/>
              <a:t>There’s no one right answer</a:t>
            </a:r>
          </a:p>
          <a:p>
            <a:pPr lvl="2"/>
            <a:r>
              <a:rPr lang="en-US" dirty="0"/>
              <a:t>Weigh the options, make a decision, and provide explanation</a:t>
            </a:r>
          </a:p>
          <a:p>
            <a:pPr lvl="2"/>
            <a:r>
              <a:rPr lang="en-US" dirty="0"/>
              <a:t>Iterative development: make mistakes and learn from them</a:t>
            </a:r>
          </a:p>
          <a:p>
            <a:pPr lvl="2"/>
            <a:r>
              <a:rPr lang="en-US" dirty="0"/>
              <a:t>Be receptive to feedback and be willing to change your mind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EA8A-4932-79DD-78D0-02EE78DA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versus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EE59C-D0CD-2ACF-AEB5-AF3EA9086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Interface: what something </a:t>
            </a:r>
            <a:r>
              <a:rPr lang="en-US" i="1" dirty="0"/>
              <a:t>should </a:t>
            </a:r>
            <a:r>
              <a:rPr lang="en-US" dirty="0"/>
              <a:t>do</a:t>
            </a:r>
          </a:p>
          <a:p>
            <a:endParaRPr lang="en-US" dirty="0"/>
          </a:p>
          <a:p>
            <a:r>
              <a:rPr lang="en-US" dirty="0"/>
              <a:t>Implementation:</a:t>
            </a:r>
            <a:r>
              <a:rPr lang="en-US" i="1" dirty="0"/>
              <a:t> how</a:t>
            </a:r>
            <a:r>
              <a:rPr lang="en-US" dirty="0"/>
              <a:t> something is done</a:t>
            </a:r>
          </a:p>
          <a:p>
            <a:endParaRPr lang="en-US" dirty="0"/>
          </a:p>
          <a:p>
            <a:r>
              <a:rPr lang="en-US" dirty="0"/>
              <a:t>These are different!</a:t>
            </a:r>
          </a:p>
          <a:p>
            <a:endParaRPr lang="en-US" dirty="0"/>
          </a:p>
          <a:p>
            <a:r>
              <a:rPr lang="en-US" dirty="0"/>
              <a:t>Big theme of CSE 123: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choose between different implementations of same interface</a:t>
            </a:r>
          </a:p>
        </p:txBody>
      </p:sp>
    </p:spTree>
    <p:extLst>
      <p:ext uri="{BB962C8B-B14F-4D97-AF65-F5344CB8AC3E}">
        <p14:creationId xmlns:p14="http://schemas.microsoft.com/office/powerpoint/2010/main" val="350754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Polymorphism Review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Errors</a:t>
            </a:r>
            <a:endParaRPr lang="en-US" b="1" dirty="0">
              <a:solidFill>
                <a:srgbClr val="FA823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Abstract Classes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Pre/Post conditions and commenting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517968" y="144148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Review: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Is-a Relationships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8763D1-CE18-43FC-9278-4ACCB6ABF772}"/>
              </a:ext>
            </a:extLst>
          </p:cNvPr>
          <p:cNvSpPr/>
          <p:nvPr/>
        </p:nvSpPr>
        <p:spPr>
          <a:xfrm>
            <a:off x="5249334" y="127977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Animal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814558-FD6D-4C73-958B-F796757445F1}"/>
              </a:ext>
            </a:extLst>
          </p:cNvPr>
          <p:cNvSpPr/>
          <p:nvPr/>
        </p:nvSpPr>
        <p:spPr>
          <a:xfrm>
            <a:off x="5244599" y="2778250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Mammal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F3B8FB-1B56-4520-94AD-6CB85B3F1EAE}"/>
              </a:ext>
            </a:extLst>
          </p:cNvPr>
          <p:cNvSpPr/>
          <p:nvPr/>
        </p:nvSpPr>
        <p:spPr>
          <a:xfrm>
            <a:off x="2764608" y="427672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0C38D7-EC04-43EC-A026-D59BEC0DC32B}"/>
              </a:ext>
            </a:extLst>
          </p:cNvPr>
          <p:cNvSpPr/>
          <p:nvPr/>
        </p:nvSpPr>
        <p:spPr>
          <a:xfrm>
            <a:off x="7713546" y="419544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Cat</a:t>
            </a:r>
          </a:p>
        </p:txBody>
      </p:sp>
      <p:pic>
        <p:nvPicPr>
          <p:cNvPr id="1026" name="Picture 2" descr="The 30 Cutest Dog Breeds - Most Adorable Dogs and Puppies">
            <a:extLst>
              <a:ext uri="{FF2B5EF4-FFF2-40B4-BE49-F238E27FC236}">
                <a16:creationId xmlns:a16="http://schemas.microsoft.com/office/drawing/2014/main" id="{BB976436-1702-4B28-9EF9-282BD55CF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8" r="19648"/>
          <a:stretch/>
        </p:blipFill>
        <p:spPr bwMode="auto">
          <a:xfrm>
            <a:off x="1191828" y="5440740"/>
            <a:ext cx="1198596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se 25 Cute Dog Breeds Are Guaranteed to Make You Smile | BeChewy">
            <a:extLst>
              <a:ext uri="{FF2B5EF4-FFF2-40B4-BE49-F238E27FC236}">
                <a16:creationId xmlns:a16="http://schemas.microsoft.com/office/drawing/2014/main" id="{1FAE697C-8635-4DB7-9074-621DC4DA5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26" y="5445971"/>
            <a:ext cx="1221540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00+] Cute Dog Wallpapers | Wallpapers.com">
            <a:extLst>
              <a:ext uri="{FF2B5EF4-FFF2-40B4-BE49-F238E27FC236}">
                <a16:creationId xmlns:a16="http://schemas.microsoft.com/office/drawing/2014/main" id="{B1A5CE61-8002-4899-8B5B-A817DC5E4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12737"/>
          <a:stretch/>
        </p:blipFill>
        <p:spPr bwMode="auto">
          <a:xfrm>
            <a:off x="3790768" y="5445971"/>
            <a:ext cx="1453831" cy="12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te dogs">
            <a:extLst>
              <a:ext uri="{FF2B5EF4-FFF2-40B4-BE49-F238E27FC236}">
                <a16:creationId xmlns:a16="http://schemas.microsoft.com/office/drawing/2014/main" id="{852B8E05-3F55-4CA3-B615-C99D66229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4" r="20658"/>
          <a:stretch/>
        </p:blipFill>
        <p:spPr bwMode="auto">
          <a:xfrm>
            <a:off x="5334001" y="5447770"/>
            <a:ext cx="941493" cy="122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y are kittens so cute? You asked Google – here's the answer | Dean  Burnett | The Guardian">
            <a:extLst>
              <a:ext uri="{FF2B5EF4-FFF2-40B4-BE49-F238E27FC236}">
                <a16:creationId xmlns:a16="http://schemas.microsoft.com/office/drawing/2014/main" id="{1323CB96-FEB8-4520-B53F-99F2A6FB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367" y="5437220"/>
            <a:ext cx="1221540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uper Cute Cats Compilation - YouTube">
            <a:extLst>
              <a:ext uri="{FF2B5EF4-FFF2-40B4-BE49-F238E27FC236}">
                <a16:creationId xmlns:a16="http://schemas.microsoft.com/office/drawing/2014/main" id="{3D8AECC3-1EF6-416F-BDED-5987B8425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13322" r="26012" b="15121"/>
          <a:stretch/>
        </p:blipFill>
        <p:spPr bwMode="auto">
          <a:xfrm>
            <a:off x="9345506" y="5445239"/>
            <a:ext cx="998602" cy="123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10 Cute Cat Pictures That Help Us Get Through Monday | Pawlicy Advisor">
            <a:extLst>
              <a:ext uri="{FF2B5EF4-FFF2-40B4-BE49-F238E27FC236}">
                <a16:creationId xmlns:a16="http://schemas.microsoft.com/office/drawing/2014/main" id="{D1BBD900-88B1-4608-B032-A31F79BE3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09" y="5431990"/>
            <a:ext cx="1032795" cy="12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E308CFA4-0E9E-492C-BFC2-6018013D63D0}"/>
              </a:ext>
            </a:extLst>
          </p:cNvPr>
          <p:cNvCxnSpPr>
            <a:stCxn id="7" idx="0"/>
            <a:endCxn id="5" idx="2"/>
          </p:cNvCxnSpPr>
          <p:nvPr/>
        </p:nvCxnSpPr>
        <p:spPr>
          <a:xfrm rot="5400000" flipH="1" flipV="1">
            <a:off x="4748886" y="2754853"/>
            <a:ext cx="563755" cy="247999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DADAB9AC-062D-4573-9557-74035E3D04EC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rot="16200000" flipV="1">
            <a:off x="7263996" y="2719734"/>
            <a:ext cx="482475" cy="2468947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C4DE0742-F807-46FD-9DD2-D89FF76CDDF4}"/>
              </a:ext>
            </a:extLst>
          </p:cNvPr>
          <p:cNvCxnSpPr>
            <a:cxnSpLocks/>
            <a:stCxn id="1038" idx="0"/>
            <a:endCxn id="8" idx="2"/>
          </p:cNvCxnSpPr>
          <p:nvPr/>
        </p:nvCxnSpPr>
        <p:spPr>
          <a:xfrm rot="16200000" flipV="1">
            <a:off x="9134720" y="4735151"/>
            <a:ext cx="315074" cy="110510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D252A1F5-70F7-47FC-BEA7-AD7CAAD7F832}"/>
              </a:ext>
            </a:extLst>
          </p:cNvPr>
          <p:cNvCxnSpPr>
            <a:cxnSpLocks/>
            <a:stCxn id="1042" idx="0"/>
            <a:endCxn id="8" idx="2"/>
          </p:cNvCxnSpPr>
          <p:nvPr/>
        </p:nvCxnSpPr>
        <p:spPr>
          <a:xfrm rot="16200000" flipV="1">
            <a:off x="8588795" y="5281077"/>
            <a:ext cx="301825" cy="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7555C560-ECC1-405F-840E-B0F1140819F3}"/>
              </a:ext>
            </a:extLst>
          </p:cNvPr>
          <p:cNvCxnSpPr>
            <a:cxnSpLocks/>
            <a:stCxn id="1036" idx="0"/>
            <a:endCxn id="8" idx="2"/>
          </p:cNvCxnSpPr>
          <p:nvPr/>
        </p:nvCxnSpPr>
        <p:spPr>
          <a:xfrm rot="5400000" flipH="1" flipV="1">
            <a:off x="7977894" y="4675409"/>
            <a:ext cx="307055" cy="1216569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2CD95ED2-04BF-4641-9579-73B97CCFA5AA}"/>
              </a:ext>
            </a:extLst>
          </p:cNvPr>
          <p:cNvCxnSpPr>
            <a:cxnSpLocks/>
            <a:stCxn id="1034" idx="0"/>
            <a:endCxn id="7" idx="2"/>
          </p:cNvCxnSpPr>
          <p:nvPr/>
        </p:nvCxnSpPr>
        <p:spPr>
          <a:xfrm rot="16200000" flipV="1">
            <a:off x="4679596" y="4322618"/>
            <a:ext cx="236325" cy="2013980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C16004A1-4110-40CF-9D52-B9424FA43444}"/>
              </a:ext>
            </a:extLst>
          </p:cNvPr>
          <p:cNvCxnSpPr>
            <a:cxnSpLocks/>
            <a:stCxn id="1032" idx="0"/>
            <a:endCxn id="7" idx="2"/>
          </p:cNvCxnSpPr>
          <p:nvPr/>
        </p:nvCxnSpPr>
        <p:spPr>
          <a:xfrm rot="16200000" flipV="1">
            <a:off x="4036963" y="4965250"/>
            <a:ext cx="234526" cy="726916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95D8A83E-A3A8-4B35-B7BC-BC921F042D06}"/>
              </a:ext>
            </a:extLst>
          </p:cNvPr>
          <p:cNvCxnSpPr>
            <a:cxnSpLocks/>
            <a:stCxn id="1030" idx="0"/>
            <a:endCxn id="7" idx="2"/>
          </p:cNvCxnSpPr>
          <p:nvPr/>
        </p:nvCxnSpPr>
        <p:spPr>
          <a:xfrm rot="5400000" flipH="1" flipV="1">
            <a:off x="3323419" y="4978622"/>
            <a:ext cx="234526" cy="700172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420CCAE2-62A2-4241-84FC-4A5BC24F907A}"/>
              </a:ext>
            </a:extLst>
          </p:cNvPr>
          <p:cNvCxnSpPr>
            <a:cxnSpLocks/>
            <a:stCxn id="1026" idx="0"/>
            <a:endCxn id="7" idx="2"/>
          </p:cNvCxnSpPr>
          <p:nvPr/>
        </p:nvCxnSpPr>
        <p:spPr>
          <a:xfrm rot="5400000" flipH="1" flipV="1">
            <a:off x="2676300" y="4326272"/>
            <a:ext cx="229295" cy="1999642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123E8082-81F9-499A-B885-FF64C8961D5A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rot="5400000" flipH="1" flipV="1">
            <a:off x="5991249" y="2494006"/>
            <a:ext cx="563755" cy="4735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59C09427-2544-4A84-83C0-5EA533913D81}"/>
              </a:ext>
            </a:extLst>
          </p:cNvPr>
          <p:cNvCxnSpPr>
            <a:cxnSpLocks/>
            <a:stCxn id="76" idx="0"/>
            <a:endCxn id="4" idx="2"/>
          </p:cNvCxnSpPr>
          <p:nvPr/>
        </p:nvCxnSpPr>
        <p:spPr>
          <a:xfrm rot="16200000" flipV="1">
            <a:off x="7166414" y="1323575"/>
            <a:ext cx="563754" cy="2345594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B6392F8-4452-4E38-BF30-4DC2C54ECE11}"/>
              </a:ext>
            </a:extLst>
          </p:cNvPr>
          <p:cNvSpPr/>
          <p:nvPr/>
        </p:nvSpPr>
        <p:spPr>
          <a:xfrm>
            <a:off x="568423" y="2790282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Fish</a:t>
            </a: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5B7EC4CB-4670-4EA2-8C9B-160220C34E18}"/>
              </a:ext>
            </a:extLst>
          </p:cNvPr>
          <p:cNvCxnSpPr>
            <a:cxnSpLocks/>
            <a:stCxn id="58" idx="0"/>
            <a:endCxn id="4" idx="2"/>
          </p:cNvCxnSpPr>
          <p:nvPr/>
        </p:nvCxnSpPr>
        <p:spPr>
          <a:xfrm rot="5400000" flipH="1" flipV="1">
            <a:off x="3647145" y="161934"/>
            <a:ext cx="575787" cy="468091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BF5F0F5A-4F27-4A23-9C51-DA04793D337B}"/>
              </a:ext>
            </a:extLst>
          </p:cNvPr>
          <p:cNvCxnSpPr>
            <a:cxnSpLocks/>
          </p:cNvCxnSpPr>
          <p:nvPr/>
        </p:nvCxnSpPr>
        <p:spPr>
          <a:xfrm flipV="1">
            <a:off x="-462175" y="3725002"/>
            <a:ext cx="2061196" cy="41540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70C7E53-E043-4A36-B0D4-53B9FC49F3E2}"/>
              </a:ext>
            </a:extLst>
          </p:cNvPr>
          <p:cNvSpPr/>
          <p:nvPr/>
        </p:nvSpPr>
        <p:spPr>
          <a:xfrm>
            <a:off x="2918750" y="2775636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Birds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4A4CA4F-D08D-4C11-B436-E1011620518A}"/>
              </a:ext>
            </a:extLst>
          </p:cNvPr>
          <p:cNvSpPr/>
          <p:nvPr/>
        </p:nvSpPr>
        <p:spPr>
          <a:xfrm>
            <a:off x="7594928" y="2778249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Reptile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C1A15EA-9FAF-4383-89D8-3EC71F61E48B}"/>
              </a:ext>
            </a:extLst>
          </p:cNvPr>
          <p:cNvSpPr/>
          <p:nvPr/>
        </p:nvSpPr>
        <p:spPr>
          <a:xfrm>
            <a:off x="9945257" y="2778248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Amphibian</a:t>
            </a:r>
          </a:p>
        </p:txBody>
      </p: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178A6F28-58E8-4D8B-A6A6-C0C8B790B38E}"/>
              </a:ext>
            </a:extLst>
          </p:cNvPr>
          <p:cNvCxnSpPr>
            <a:cxnSpLocks/>
            <a:stCxn id="74" idx="0"/>
            <a:endCxn id="4" idx="2"/>
          </p:cNvCxnSpPr>
          <p:nvPr/>
        </p:nvCxnSpPr>
        <p:spPr>
          <a:xfrm rot="5400000" flipH="1" flipV="1">
            <a:off x="4829632" y="1329774"/>
            <a:ext cx="561141" cy="2330584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0D17B18B-6E19-401E-A162-7559CCC950B6}"/>
              </a:ext>
            </a:extLst>
          </p:cNvPr>
          <p:cNvCxnSpPr>
            <a:cxnSpLocks/>
            <a:stCxn id="77" idx="0"/>
            <a:endCxn id="4" idx="2"/>
          </p:cNvCxnSpPr>
          <p:nvPr/>
        </p:nvCxnSpPr>
        <p:spPr>
          <a:xfrm rot="16200000" flipV="1">
            <a:off x="8341580" y="148410"/>
            <a:ext cx="563753" cy="4695923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DB73894B-7930-4418-9BA9-A9B4321FB1CC}"/>
              </a:ext>
            </a:extLst>
          </p:cNvPr>
          <p:cNvCxnSpPr>
            <a:cxnSpLocks/>
            <a:endCxn id="74" idx="2"/>
          </p:cNvCxnSpPr>
          <p:nvPr/>
        </p:nvCxnSpPr>
        <p:spPr>
          <a:xfrm flipV="1">
            <a:off x="-495507" y="3710356"/>
            <a:ext cx="4440417" cy="651009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Curved 90">
            <a:extLst>
              <a:ext uri="{FF2B5EF4-FFF2-40B4-BE49-F238E27FC236}">
                <a16:creationId xmlns:a16="http://schemas.microsoft.com/office/drawing/2014/main" id="{91E78706-20E6-46A1-ADB5-F8550C1A5A7F}"/>
              </a:ext>
            </a:extLst>
          </p:cNvPr>
          <p:cNvCxnSpPr>
            <a:cxnSpLocks/>
            <a:endCxn id="76" idx="2"/>
          </p:cNvCxnSpPr>
          <p:nvPr/>
        </p:nvCxnSpPr>
        <p:spPr>
          <a:xfrm rot="10800000">
            <a:off x="8621088" y="3712970"/>
            <a:ext cx="4041396" cy="46700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Curved 93">
            <a:extLst>
              <a:ext uri="{FF2B5EF4-FFF2-40B4-BE49-F238E27FC236}">
                <a16:creationId xmlns:a16="http://schemas.microsoft.com/office/drawing/2014/main" id="{D0CA01A0-590C-4CB2-A2FA-4E843638F708}"/>
              </a:ext>
            </a:extLst>
          </p:cNvPr>
          <p:cNvCxnSpPr>
            <a:cxnSpLocks/>
            <a:endCxn id="77" idx="2"/>
          </p:cNvCxnSpPr>
          <p:nvPr/>
        </p:nvCxnSpPr>
        <p:spPr>
          <a:xfrm rot="10800000">
            <a:off x="10971418" y="3712968"/>
            <a:ext cx="1691067" cy="299212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71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58" grpId="0" animBg="1"/>
      <p:bldP spid="74" grpId="0" animBg="1"/>
      <p:bldP spid="76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Polymorphism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833"/>
            <a:ext cx="10652393" cy="5486400"/>
          </a:xfrm>
        </p:spPr>
        <p:txBody>
          <a:bodyPr>
            <a:normAutofit/>
          </a:bodyPr>
          <a:lstStyle/>
          <a:p>
            <a:pPr indent="-406400">
              <a:lnSpc>
                <a:spcPct val="100000"/>
              </a:lnSpc>
              <a:buSzPts val="2800"/>
            </a:pPr>
            <a:r>
              <a:rPr lang="en-US" dirty="0" err="1">
                <a:solidFill>
                  <a:srgbClr val="FF0000"/>
                </a:solidFill>
                <a:latin typeface="Source Code Pro" panose="020F0502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 x = new </a:t>
            </a:r>
            <a:r>
              <a:rPr lang="en-US" dirty="0" err="1">
                <a:solidFill>
                  <a:srgbClr val="0070C0"/>
                </a:solidFill>
                <a:latin typeface="Source Code Pro" panose="020F0502020204030204" pitchFamily="49" charset="0"/>
              </a:rPr>
              <a:t>ActualType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All methods in </a:t>
            </a:r>
            <a:r>
              <a:rPr lang="en-US" dirty="0" err="1">
                <a:solidFill>
                  <a:srgbClr val="FF0000"/>
                </a:solidFill>
                <a:latin typeface="Source Code Pro" panose="020F0502020204030204" pitchFamily="49" charset="0"/>
              </a:rPr>
              <a:t>DeclaredType</a:t>
            </a:r>
            <a:r>
              <a:rPr lang="en-US" dirty="0"/>
              <a:t> can be called on </a:t>
            </a:r>
            <a:r>
              <a:rPr lang="en-US" dirty="0">
                <a:latin typeface="Consolas" panose="020B0609020204030204" pitchFamily="49" charset="0"/>
              </a:rPr>
              <a:t>x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We’ve seen this with interfaces (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List</a:t>
            </a:r>
            <a:r>
              <a:rPr lang="en-US" dirty="0">
                <a:latin typeface="Consolas" panose="020B0609020204030204" pitchFamily="49" charset="0"/>
              </a:rPr>
              <a:t>&lt;String&gt; </a:t>
            </a:r>
            <a:r>
              <a:rPr lang="en-US" dirty="0"/>
              <a:t>vs. 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latin typeface="Consolas" panose="020B0609020204030204" pitchFamily="49" charset="0"/>
              </a:rPr>
              <a:t>&lt;String&gt;</a:t>
            </a:r>
            <a:r>
              <a:rPr lang="en-US" dirty="0"/>
              <a:t>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Can also be to inheritance relationships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Animal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 = {new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Dog</a:t>
            </a:r>
            <a:r>
              <a:rPr lang="en-US" dirty="0">
                <a:latin typeface="Consolas" panose="020B0609020204030204" pitchFamily="49" charset="0"/>
              </a:rPr>
              <a:t>(), new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Cat</a:t>
            </a:r>
            <a:r>
              <a:rPr lang="en-US" dirty="0">
                <a:latin typeface="Consolas" panose="020B0609020204030204" pitchFamily="49" charset="0"/>
              </a:rPr>
              <a:t>(), new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Bear</a:t>
            </a:r>
            <a:r>
              <a:rPr lang="en-US" dirty="0">
                <a:latin typeface="Consolas" panose="020B0609020204030204" pitchFamily="49" charset="0"/>
              </a:rPr>
              <a:t>()};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for (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Animal</a:t>
            </a:r>
            <a:r>
              <a:rPr lang="en-US" dirty="0">
                <a:latin typeface="Consolas" panose="020B0609020204030204" pitchFamily="49" charset="0"/>
              </a:rPr>
              <a:t> a :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a.feed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9579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882DC-CB2B-D9BA-9C37-5018F73B2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F573-4447-3754-92FC-9D1FDCB0B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vs. Runtime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8B771-4E61-54B8-4F61-42602E6B6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833"/>
            <a:ext cx="10652393" cy="5486400"/>
          </a:xfrm>
        </p:spPr>
        <p:txBody>
          <a:bodyPr>
            <a:normAutofit/>
          </a:bodyPr>
          <a:lstStyle/>
          <a:p>
            <a:pPr indent="-406400">
              <a:lnSpc>
                <a:spcPct val="100000"/>
              </a:lnSpc>
              <a:buSzPts val="2800"/>
            </a:pP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 x = new </a:t>
            </a:r>
            <a:r>
              <a:rPr lang="en-US" b="1" dirty="0" err="1">
                <a:solidFill>
                  <a:schemeClr val="accent6"/>
                </a:solidFill>
                <a:latin typeface="Consolas" panose="020B0609020204030204" pitchFamily="49" charset="0"/>
              </a:rPr>
              <a:t>ActualType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At compile time, Java only knows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DeclaredType</a:t>
            </a:r>
            <a:endParaRPr lang="en-US" b="1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Compiler error (CE): trying to call a method that isn’t present</a:t>
            </a: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    Animal a = new Dog();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	    </a:t>
            </a:r>
            <a:r>
              <a:rPr lang="en-US" dirty="0" err="1">
                <a:latin typeface="Consolas" panose="020B0609020204030204" pitchFamily="49" charset="0"/>
              </a:rPr>
              <a:t>a.bark</a:t>
            </a:r>
            <a:r>
              <a:rPr lang="en-US" dirty="0">
                <a:latin typeface="Consolas" panose="020B0609020204030204" pitchFamily="49" charset="0"/>
              </a:rPr>
              <a:t>();               // No bark() -&gt; CE</a:t>
            </a:r>
          </a:p>
          <a:p>
            <a:pPr marL="622300" lvl="1" indent="-342900">
              <a:lnSpc>
                <a:spcPct val="100000"/>
              </a:lnSpc>
              <a:buSzPts val="2800"/>
            </a:pPr>
            <a:r>
              <a:rPr lang="en-US" dirty="0"/>
              <a:t>Can cast to change the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DeclaredType</a:t>
            </a:r>
            <a:r>
              <a:rPr lang="en-US" dirty="0"/>
              <a:t> of an object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/>
              <a:t>	         </a:t>
            </a:r>
            <a:r>
              <a:rPr lang="en-US" dirty="0">
                <a:latin typeface="Consolas" panose="020B0609020204030204" pitchFamily="49" charset="0"/>
              </a:rPr>
              <a:t>((Dog) a).bark();       // No more CE</a:t>
            </a:r>
          </a:p>
          <a:p>
            <a:pPr marL="622300" lvl="1" indent="-342900">
              <a:lnSpc>
                <a:spcPct val="100000"/>
              </a:lnSpc>
              <a:buSzPts val="2800"/>
              <a:buFontTx/>
              <a:buChar char="-"/>
            </a:pPr>
            <a:r>
              <a:rPr lang="en-US" dirty="0"/>
              <a:t>Runtime error (RE): attempting to cast to an invalid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*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	    Animal a = new Fish();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    ((Dog) a).bark();      // Can’t cast -&gt; RE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- </a:t>
            </a:r>
            <a:r>
              <a:rPr lang="en-US" dirty="0"/>
              <a:t>Order matters! Compilation before runtime</a:t>
            </a: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622300" lvl="1" indent="-342900">
              <a:lnSpc>
                <a:spcPct val="100000"/>
              </a:lnSpc>
              <a:buSzPts val="2800"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4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9CA84-BB09-F98A-324E-682DF90F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Declared Type and Actual Type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36A94-E288-99B4-BCFA-E765064D79A3}"/>
              </a:ext>
            </a:extLst>
          </p:cNvPr>
          <p:cNvSpPr txBox="1"/>
          <p:nvPr/>
        </p:nvSpPr>
        <p:spPr>
          <a:xfrm>
            <a:off x="6355145" y="3142366"/>
            <a:ext cx="3764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bucky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("Bucky");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3E257-17D9-A352-408A-85BD61DDB18D}"/>
              </a:ext>
            </a:extLst>
          </p:cNvPr>
          <p:cNvSpPr txBox="1"/>
          <p:nvPr/>
        </p:nvSpPr>
        <p:spPr>
          <a:xfrm>
            <a:off x="173163" y="3142366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Animal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bucky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("Bucky");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1C9554-2A6D-01BA-47C4-D1653A9A2E12}"/>
              </a:ext>
            </a:extLst>
          </p:cNvPr>
          <p:cNvSpPr txBox="1"/>
          <p:nvPr/>
        </p:nvSpPr>
        <p:spPr>
          <a:xfrm>
            <a:off x="2422018" y="1883619"/>
            <a:ext cx="6494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DeclaredType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varName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= new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ActualType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(…);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E61201-1B4F-6552-C9FF-9A8937684C46}"/>
              </a:ext>
            </a:extLst>
          </p:cNvPr>
          <p:cNvSpPr txBox="1"/>
          <p:nvPr/>
        </p:nvSpPr>
        <p:spPr>
          <a:xfrm>
            <a:off x="173163" y="3557979"/>
            <a:ext cx="5835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Declared Type: Animal</a:t>
            </a:r>
          </a:p>
          <a:p>
            <a:r>
              <a:rPr lang="en-US" dirty="0">
                <a:solidFill>
                  <a:srgbClr val="0070C0"/>
                </a:solidFill>
              </a:rPr>
              <a:t>Actual Type: Dog</a:t>
            </a:r>
          </a:p>
          <a:p>
            <a:endParaRPr lang="en-US" dirty="0"/>
          </a:p>
          <a:p>
            <a:r>
              <a:rPr lang="en-US" dirty="0"/>
              <a:t>Can call methods that makes sense for EVERY </a:t>
            </a:r>
            <a:r>
              <a:rPr lang="en-US" dirty="0">
                <a:solidFill>
                  <a:srgbClr val="FF0000"/>
                </a:solidFill>
              </a:rPr>
              <a:t>Animal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70C0"/>
                </a:solidFill>
              </a:rPr>
              <a:t>Dog</a:t>
            </a:r>
            <a:r>
              <a:rPr lang="en-US" dirty="0"/>
              <a:t> overrides a method, uses the </a:t>
            </a:r>
            <a:r>
              <a:rPr lang="en-US" dirty="0">
                <a:solidFill>
                  <a:srgbClr val="0070C0"/>
                </a:solidFill>
              </a:rPr>
              <a:t>Dog</a:t>
            </a:r>
            <a:r>
              <a:rPr lang="en-US" dirty="0"/>
              <a:t> version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170072-321F-7D8F-DC87-3513C7A1621A}"/>
              </a:ext>
            </a:extLst>
          </p:cNvPr>
          <p:cNvSpPr txBox="1"/>
          <p:nvPr/>
        </p:nvSpPr>
        <p:spPr>
          <a:xfrm>
            <a:off x="6356248" y="3557979"/>
            <a:ext cx="5835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Declared Type: Dog</a:t>
            </a:r>
          </a:p>
          <a:p>
            <a:r>
              <a:rPr lang="en-US" dirty="0">
                <a:solidFill>
                  <a:srgbClr val="0070C0"/>
                </a:solidFill>
              </a:rPr>
              <a:t>Actual Type: Dog</a:t>
            </a:r>
          </a:p>
          <a:p>
            <a:endParaRPr lang="en-US" dirty="0"/>
          </a:p>
          <a:p>
            <a:r>
              <a:rPr lang="en-US" dirty="0"/>
              <a:t>Can call methods that makes sense for EVERY </a:t>
            </a:r>
            <a:r>
              <a:rPr lang="en-US" dirty="0">
                <a:solidFill>
                  <a:srgbClr val="FF0000"/>
                </a:solidFill>
              </a:rPr>
              <a:t>Dog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70C0"/>
                </a:solidFill>
              </a:rPr>
              <a:t>Dog</a:t>
            </a:r>
            <a:r>
              <a:rPr lang="en-US" dirty="0"/>
              <a:t> overrides a method, still uses the </a:t>
            </a:r>
            <a:r>
              <a:rPr lang="en-US" dirty="0">
                <a:solidFill>
                  <a:srgbClr val="0070C0"/>
                </a:solidFill>
              </a:rPr>
              <a:t>Dog</a:t>
            </a:r>
            <a:r>
              <a:rPr lang="en-US" dirty="0"/>
              <a:t> version</a:t>
            </a:r>
          </a:p>
        </p:txBody>
      </p:sp>
    </p:spTree>
    <p:extLst>
      <p:ext uri="{BB962C8B-B14F-4D97-AF65-F5344CB8AC3E}">
        <p14:creationId xmlns:p14="http://schemas.microsoft.com/office/powerpoint/2010/main" val="347040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vs. Runtime Errors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871C8D-D617-4E43-9A97-D1752AEC9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17" y="1015138"/>
            <a:ext cx="9174965" cy="57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1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A0FCAE10-9499-5142-EC00-F98FF8745188}"/>
              </a:ext>
            </a:extLst>
          </p:cNvPr>
          <p:cNvSpPr/>
          <p:nvPr/>
        </p:nvSpPr>
        <p:spPr>
          <a:xfrm>
            <a:off x="6008914" y="2166386"/>
            <a:ext cx="5780312" cy="2775728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9CA84-BB09-F98A-324E-682DF90F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 and Method Calls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28A47C-D98D-3C45-CE87-2D6850CE185D}"/>
              </a:ext>
            </a:extLst>
          </p:cNvPr>
          <p:cNvSpPr txBox="1"/>
          <p:nvPr/>
        </p:nvSpPr>
        <p:spPr>
          <a:xfrm>
            <a:off x="6096000" y="1493837"/>
            <a:ext cx="56932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compiling:</a:t>
            </a:r>
          </a:p>
          <a:p>
            <a:endParaRPr lang="en-US" sz="2400" dirty="0"/>
          </a:p>
          <a:p>
            <a:r>
              <a:rPr lang="en-US" sz="2400" dirty="0"/>
              <a:t>Can we </a:t>
            </a:r>
            <a:r>
              <a:rPr lang="en-US" sz="2400" i="1" dirty="0"/>
              <a:t>guarantee </a:t>
            </a:r>
            <a:r>
              <a:rPr lang="en-US" sz="2400" dirty="0"/>
              <a:t>that the method exists for the </a:t>
            </a:r>
            <a:r>
              <a:rPr lang="en-US" sz="2400" dirty="0">
                <a:solidFill>
                  <a:srgbClr val="FF0000"/>
                </a:solidFill>
              </a:rPr>
              <a:t>declared type</a:t>
            </a:r>
            <a:r>
              <a:rPr lang="en-US" sz="2400" dirty="0"/>
              <a:t>?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Does the </a:t>
            </a:r>
            <a:r>
              <a:rPr lang="en-US" sz="2400" dirty="0">
                <a:solidFill>
                  <a:srgbClr val="FF0000"/>
                </a:solidFill>
              </a:rPr>
              <a:t>declared type</a:t>
            </a:r>
            <a:r>
              <a:rPr lang="en-US" sz="2400" dirty="0"/>
              <a:t> or one of its super classes contain a method of that name?</a:t>
            </a:r>
          </a:p>
          <a:p>
            <a:endParaRPr lang="en-US" sz="2400" dirty="0"/>
          </a:p>
          <a:p>
            <a:r>
              <a:rPr lang="en-US" sz="2400" dirty="0"/>
              <a:t>If not… Compile Error!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4A80E6-EB7E-C097-B0DC-B951EBCCF3CD}"/>
              </a:ext>
            </a:extLst>
          </p:cNvPr>
          <p:cNvSpPr txBox="1"/>
          <p:nvPr/>
        </p:nvSpPr>
        <p:spPr>
          <a:xfrm>
            <a:off x="254234" y="1231479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ource Code Pro" panose="020F0502020204030204" pitchFamily="49" charset="0"/>
              </a:rPr>
              <a:t>Animal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bucky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Source Code Pro" panose="020F0502020204030204" pitchFamily="49" charset="0"/>
              </a:rPr>
              <a:t>bucky.bark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();</a:t>
            </a:r>
            <a:endParaRPr lang="en-US" sz="16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29F219-EC2A-B67F-BB02-089C1F306150}"/>
              </a:ext>
            </a:extLst>
          </p:cNvPr>
          <p:cNvGrpSpPr/>
          <p:nvPr/>
        </p:nvGrpSpPr>
        <p:grpSpPr>
          <a:xfrm>
            <a:off x="631959" y="2166386"/>
            <a:ext cx="2027827" cy="2119890"/>
            <a:chOff x="3048000" y="2133603"/>
            <a:chExt cx="2027827" cy="2119890"/>
          </a:xfrm>
        </p:grpSpPr>
        <p:sp>
          <p:nvSpPr>
            <p:cNvPr id="27" name="Arrow: Left 26">
              <a:extLst>
                <a:ext uri="{FF2B5EF4-FFF2-40B4-BE49-F238E27FC236}">
                  <a16:creationId xmlns:a16="http://schemas.microsoft.com/office/drawing/2014/main" id="{6B37C86E-766D-A6E6-43D8-D121EE2DD0C2}"/>
                </a:ext>
              </a:extLst>
            </p:cNvPr>
            <p:cNvSpPr/>
            <p:nvPr/>
          </p:nvSpPr>
          <p:spPr>
            <a:xfrm rot="5400000">
              <a:off x="2968476" y="2523527"/>
              <a:ext cx="2119890" cy="1340042"/>
            </a:xfrm>
            <a:prstGeom prst="leftArrow">
              <a:avLst/>
            </a:prstGeom>
            <a:solidFill>
              <a:schemeClr val="accent6">
                <a:lumMod val="40000"/>
                <a:lumOff val="60000"/>
                <a:alpha val="50196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4CEAEC-AB1E-C6E4-FB4E-E739B3283C92}"/>
                </a:ext>
              </a:extLst>
            </p:cNvPr>
            <p:cNvSpPr txBox="1"/>
            <p:nvPr/>
          </p:nvSpPr>
          <p:spPr>
            <a:xfrm>
              <a:off x="3048000" y="2835120"/>
              <a:ext cx="202782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Compiling</a:t>
              </a:r>
              <a:r>
                <a:rPr lang="en-US" dirty="0">
                  <a:solidFill>
                    <a:schemeClr val="tx1"/>
                  </a:solidFill>
                </a:rPr>
                <a:t>: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Look this way for </a:t>
              </a:r>
              <a:r>
                <a:rPr lang="en-US" sz="1800" dirty="0">
                  <a:solidFill>
                    <a:srgbClr val="000000"/>
                  </a:solidFill>
                  <a:latin typeface="Source Code Pro" panose="020F0502020204030204" pitchFamily="49" charset="0"/>
                </a:rPr>
                <a:t>bark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38FAB6C9-3280-B3C9-6508-2FFE06C8994A}"/>
              </a:ext>
            </a:extLst>
          </p:cNvPr>
          <p:cNvSpPr/>
          <p:nvPr/>
        </p:nvSpPr>
        <p:spPr>
          <a:xfrm>
            <a:off x="746418" y="4346546"/>
            <a:ext cx="1623973" cy="484632"/>
          </a:xfrm>
          <a:prstGeom prst="rightArrow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Declared Type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56D96F-3050-B33A-5167-D05EEEFB9CAD}"/>
              </a:ext>
            </a:extLst>
          </p:cNvPr>
          <p:cNvSpPr/>
          <p:nvPr/>
        </p:nvSpPr>
        <p:spPr>
          <a:xfrm>
            <a:off x="2465613" y="2069534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Object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F0FC08-FC08-72E0-AEFF-CEF6DE08743A}"/>
              </a:ext>
            </a:extLst>
          </p:cNvPr>
          <p:cNvSpPr/>
          <p:nvPr/>
        </p:nvSpPr>
        <p:spPr>
          <a:xfrm>
            <a:off x="2465613" y="3994151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Animal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255DED-D871-0145-1B3E-1C247E5CB658}"/>
              </a:ext>
            </a:extLst>
          </p:cNvPr>
          <p:cNvSpPr/>
          <p:nvPr/>
        </p:nvSpPr>
        <p:spPr>
          <a:xfrm>
            <a:off x="1502228" y="5998939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Dog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5674DF-3FB6-EA63-73E7-B7C59FBD1DD4}"/>
              </a:ext>
            </a:extLst>
          </p:cNvPr>
          <p:cNvSpPr/>
          <p:nvPr/>
        </p:nvSpPr>
        <p:spPr>
          <a:xfrm>
            <a:off x="3233057" y="5998938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Fish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EF3D8B5-6229-DB79-785F-C9A22E3C4B44}"/>
              </a:ext>
            </a:extLst>
          </p:cNvPr>
          <p:cNvCxnSpPr>
            <a:cxnSpLocks/>
            <a:stCxn id="34" idx="0"/>
            <a:endCxn id="33" idx="2"/>
          </p:cNvCxnSpPr>
          <p:nvPr/>
        </p:nvCxnSpPr>
        <p:spPr>
          <a:xfrm flipV="1">
            <a:off x="2269671" y="4636408"/>
            <a:ext cx="963385" cy="1362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BFE0088-2038-4635-1328-1B5CE2FD7DA2}"/>
              </a:ext>
            </a:extLst>
          </p:cNvPr>
          <p:cNvSpPr txBox="1"/>
          <p:nvPr/>
        </p:nvSpPr>
        <p:spPr>
          <a:xfrm rot="18467330">
            <a:off x="2152222" y="5060498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27985D3-3556-1BE7-5DF6-45F3C870288C}"/>
              </a:ext>
            </a:extLst>
          </p:cNvPr>
          <p:cNvCxnSpPr>
            <a:cxnSpLocks/>
            <a:stCxn id="35" idx="0"/>
            <a:endCxn id="33" idx="2"/>
          </p:cNvCxnSpPr>
          <p:nvPr/>
        </p:nvCxnSpPr>
        <p:spPr>
          <a:xfrm flipH="1" flipV="1">
            <a:off x="3233056" y="4636408"/>
            <a:ext cx="767444" cy="1362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801E21F-1C0E-640B-CFAD-2AD7B40CEEE0}"/>
              </a:ext>
            </a:extLst>
          </p:cNvPr>
          <p:cNvSpPr txBox="1"/>
          <p:nvPr/>
        </p:nvSpPr>
        <p:spPr>
          <a:xfrm rot="3716597">
            <a:off x="3164307" y="5126956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E44903E-50C2-2FDA-6136-CC475229AB6D}"/>
              </a:ext>
            </a:extLst>
          </p:cNvPr>
          <p:cNvCxnSpPr>
            <a:cxnSpLocks/>
            <a:stCxn id="33" idx="0"/>
            <a:endCxn id="32" idx="2"/>
          </p:cNvCxnSpPr>
          <p:nvPr/>
        </p:nvCxnSpPr>
        <p:spPr>
          <a:xfrm flipV="1">
            <a:off x="3233056" y="2711791"/>
            <a:ext cx="0" cy="1282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D7ED2E2-4E06-CED7-80EB-D680ABA142C9}"/>
              </a:ext>
            </a:extLst>
          </p:cNvPr>
          <p:cNvSpPr txBox="1"/>
          <p:nvPr/>
        </p:nvSpPr>
        <p:spPr>
          <a:xfrm rot="16200000">
            <a:off x="2704898" y="2971351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D39B93-9882-5742-0675-D1762F89AB25}"/>
              </a:ext>
            </a:extLst>
          </p:cNvPr>
          <p:cNvSpPr/>
          <p:nvPr/>
        </p:nvSpPr>
        <p:spPr>
          <a:xfrm>
            <a:off x="6008914" y="5135427"/>
            <a:ext cx="5780312" cy="1576062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D56A6-DFAC-BA81-4764-BDE8F79CD9AB}"/>
              </a:ext>
            </a:extLst>
          </p:cNvPr>
          <p:cNvSpPr txBox="1"/>
          <p:nvPr/>
        </p:nvSpPr>
        <p:spPr>
          <a:xfrm>
            <a:off x="6008914" y="5280328"/>
            <a:ext cx="56198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In this example:</a:t>
            </a:r>
          </a:p>
          <a:p>
            <a:endParaRPr lang="en-US" b="1" dirty="0"/>
          </a:p>
          <a:p>
            <a:r>
              <a:rPr lang="en-US" b="1" dirty="0"/>
              <a:t>When compiling, neither Animal nor Object have a bark method, so we have a compile error!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83910644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16099</TotalTime>
  <Words>1468</Words>
  <Application>Microsoft Office PowerPoint</Application>
  <PresentationFormat>Widescreen</PresentationFormat>
  <Paragraphs>309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Consolas</vt:lpstr>
      <vt:lpstr>Montserrat</vt:lpstr>
      <vt:lpstr>Montserrat ExtraBold</vt:lpstr>
      <vt:lpstr>Montserrat SemiBold</vt:lpstr>
      <vt:lpstr>Source Code Pro</vt:lpstr>
      <vt:lpstr>System Font Regular</vt:lpstr>
      <vt:lpstr>CSE 373 Summer 2020</vt:lpstr>
      <vt:lpstr>Abstract Classes</vt:lpstr>
      <vt:lpstr>Announcements</vt:lpstr>
      <vt:lpstr>Lecture Outline</vt:lpstr>
      <vt:lpstr>Review: Is-a Relationships</vt:lpstr>
      <vt:lpstr>Polymorphism</vt:lpstr>
      <vt:lpstr>Compiler vs. Runtime Errors</vt:lpstr>
      <vt:lpstr>Declared Type and Actual Type</vt:lpstr>
      <vt:lpstr>Compiler vs. Runtime Errors</vt:lpstr>
      <vt:lpstr>Inheritance and Method Calls</vt:lpstr>
      <vt:lpstr>Overrides and Method Calls</vt:lpstr>
      <vt:lpstr>Casting and Method Calls</vt:lpstr>
      <vt:lpstr>Casting and Method Calls</vt:lpstr>
      <vt:lpstr>What results from the following code being executed? (1)</vt:lpstr>
      <vt:lpstr>What results from the following code being executed? (2)</vt:lpstr>
      <vt:lpstr>What results from the following code being executed? (3)</vt:lpstr>
      <vt:lpstr>What results from the following code being executed? (4)</vt:lpstr>
      <vt:lpstr>Lecture Outline</vt:lpstr>
      <vt:lpstr>Abstract Classes</vt:lpstr>
      <vt:lpstr>Shape / Square / Circle Example</vt:lpstr>
      <vt:lpstr>Advanced OOP Summary</vt:lpstr>
      <vt:lpstr>Design in the “real world”</vt:lpstr>
      <vt:lpstr>Interface versus Implementation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Nathan Brunelle</cp:lastModifiedBy>
  <cp:revision>294</cp:revision>
  <cp:lastPrinted>2022-09-27T21:33:44Z</cp:lastPrinted>
  <dcterms:created xsi:type="dcterms:W3CDTF">2020-06-13T06:27:42Z</dcterms:created>
  <dcterms:modified xsi:type="dcterms:W3CDTF">2025-04-09T18:00:11Z</dcterms:modified>
</cp:coreProperties>
</file>