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30" r:id="rId2"/>
    <p:sldId id="340" r:id="rId3"/>
    <p:sldId id="256" r:id="rId4"/>
    <p:sldId id="262" r:id="rId5"/>
    <p:sldId id="342" r:id="rId6"/>
    <p:sldId id="343" r:id="rId7"/>
    <p:sldId id="268" r:id="rId8"/>
    <p:sldId id="345" r:id="rId9"/>
    <p:sldId id="349" r:id="rId10"/>
    <p:sldId id="258" r:id="rId11"/>
    <p:sldId id="34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EE7"/>
    <a:srgbClr val="ABDDED"/>
    <a:srgbClr val="FA8231"/>
    <a:srgbClr val="F7B731"/>
    <a:srgbClr val="FAFAFA"/>
    <a:srgbClr val="F5F5F5"/>
    <a:srgbClr val="EF5777"/>
    <a:srgbClr val="0FB9B1"/>
    <a:srgbClr val="54A0FF"/>
    <a:srgbClr val="4E4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3083" autoAdjust="0"/>
  </p:normalViewPr>
  <p:slideViewPr>
    <p:cSldViewPr snapToGrid="0" snapToObjects="1">
      <p:cViewPr>
        <p:scale>
          <a:sx n="64" d="100"/>
          <a:sy n="64" d="100"/>
        </p:scale>
        <p:origin x="68" y="272"/>
      </p:cViewPr>
      <p:guideLst/>
    </p:cSldViewPr>
  </p:slideViewPr>
  <p:outlineViewPr>
    <p:cViewPr>
      <p:scale>
        <a:sx n="33" d="100"/>
        <a:sy n="33" d="100"/>
      </p:scale>
      <p:origin x="0" y="-18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3A00-37AE-DF4F-846D-B0E493D1DDE8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0FC8D-3FAB-384B-A523-F958535F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3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16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14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9E575A9-56CD-5A42-B9C7-1068F922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77" y="4013370"/>
            <a:ext cx="6212925" cy="1954786"/>
          </a:xfrm>
        </p:spPr>
        <p:txBody>
          <a:bodyPr anchor="t">
            <a:noAutofit/>
          </a:bodyPr>
          <a:lstStyle>
            <a:lvl1pPr>
              <a:defRPr sz="6000" b="0" i="0">
                <a:solidFill>
                  <a:srgbClr val="F0F0F0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47C65-C622-BE47-AE97-E148F4F3EA4E}"/>
              </a:ext>
            </a:extLst>
          </p:cNvPr>
          <p:cNvSpPr txBox="1"/>
          <p:nvPr userDrawn="1"/>
        </p:nvSpPr>
        <p:spPr>
          <a:xfrm>
            <a:off x="292977" y="3182200"/>
            <a:ext cx="344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spc="100" baseline="0" dirty="0">
                <a:solidFill>
                  <a:srgbClr val="F0F0F0"/>
                </a:solidFill>
                <a:latin typeface="Montserrat ExtraBold" pitchFamily="2" charset="77"/>
              </a:rPr>
              <a:t>CSE 123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7A9EB4D-77DA-A446-AC45-F12975CF7B81}"/>
              </a:ext>
            </a:extLst>
          </p:cNvPr>
          <p:cNvSpPr/>
          <p:nvPr userDrawn="1"/>
        </p:nvSpPr>
        <p:spPr>
          <a:xfrm>
            <a:off x="420128" y="2753848"/>
            <a:ext cx="1269523" cy="420130"/>
          </a:xfrm>
          <a:prstGeom prst="roundRect">
            <a:avLst/>
          </a:prstGeom>
          <a:solidFill>
            <a:srgbClr val="FA8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i="0" spc="300" dirty="0">
                <a:latin typeface="Montserrat" pitchFamily="2" charset="77"/>
              </a:rPr>
              <a:t>LEC 19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0E59AED-1ABF-8D47-B5D7-C50109AB6669}"/>
              </a:ext>
            </a:extLst>
          </p:cNvPr>
          <p:cNvSpPr/>
          <p:nvPr userDrawn="1"/>
        </p:nvSpPr>
        <p:spPr>
          <a:xfrm>
            <a:off x="7119063" y="1251643"/>
            <a:ext cx="5250244" cy="5153775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6C7426B-729E-F7D5-0736-3AD7D1926A0A}"/>
              </a:ext>
            </a:extLst>
          </p:cNvPr>
          <p:cNvSpPr/>
          <p:nvPr userDrawn="1"/>
        </p:nvSpPr>
        <p:spPr>
          <a:xfrm>
            <a:off x="-369625" y="5494620"/>
            <a:ext cx="4632957" cy="1688781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808DAC-636A-06AC-ADA9-6F6514C7FCE0}"/>
              </a:ext>
            </a:extLst>
          </p:cNvPr>
          <p:cNvSpPr/>
          <p:nvPr userDrawn="1"/>
        </p:nvSpPr>
        <p:spPr>
          <a:xfrm>
            <a:off x="71163" y="5574803"/>
            <a:ext cx="22506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rPr>
              <a:t>Questions during Class?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DE38F8-AD40-1DC7-1944-4682FDD989B1}"/>
              </a:ext>
            </a:extLst>
          </p:cNvPr>
          <p:cNvSpPr/>
          <p:nvPr userDrawn="1"/>
        </p:nvSpPr>
        <p:spPr>
          <a:xfrm>
            <a:off x="72629" y="5851802"/>
            <a:ext cx="2432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Raise hand or send here</a:t>
            </a:r>
          </a:p>
          <a:p>
            <a:endParaRPr lang="en-US" sz="1200" b="1" i="0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  <a:p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itchFamily="2" charset="77"/>
              </a:rPr>
              <a:t>sli.do    #cse123A </a:t>
            </a:r>
          </a:p>
        </p:txBody>
      </p:sp>
    </p:spTree>
    <p:extLst>
      <p:ext uri="{BB962C8B-B14F-4D97-AF65-F5344CB8AC3E}">
        <p14:creationId xmlns:p14="http://schemas.microsoft.com/office/powerpoint/2010/main" val="382836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88E2-53AC-E040-9733-D210E855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0CAD9-D825-5C41-812F-1D2BA3804933}"/>
              </a:ext>
            </a:extLst>
          </p:cNvPr>
          <p:cNvSpPr txBox="1"/>
          <p:nvPr userDrawn="1"/>
        </p:nvSpPr>
        <p:spPr>
          <a:xfrm>
            <a:off x="568410" y="469557"/>
            <a:ext cx="2014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1727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6B8B3-3837-584A-94CD-BA26A8EF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6CF4A-8D26-7E47-BE24-56CAFA2BF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DA4DA-0832-AD49-906C-ED72A76C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10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: Th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B3AA407-1DA0-3243-8E37-6DD02AC469B7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B2FB86-FF62-31DF-F83C-54AC220C7122}"/>
              </a:ext>
            </a:extLst>
          </p:cNvPr>
          <p:cNvSpPr txBox="1"/>
          <p:nvPr userDrawn="1"/>
        </p:nvSpPr>
        <p:spPr>
          <a:xfrm>
            <a:off x="1106916" y="300371"/>
            <a:ext cx="37417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Think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D0B743-6487-A3F6-EBE7-3E0368CD2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flipH="1">
            <a:off x="154039" y="300371"/>
            <a:ext cx="684160" cy="78189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F486DBF-0D75-55DB-9928-3E596B345D51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5B7D14-FA34-B2D9-C621-221E813EEED7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220E74-2D71-4753-B1F3-ECB7E63159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5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itce: P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B53D-D190-0D4A-BA39-A8F17D8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88066"/>
            <a:ext cx="10515600" cy="7626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8F08A-57D8-194E-8383-EB3BBBF6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6DF9B-F95B-9446-A8D9-E083A46274F8}"/>
              </a:ext>
            </a:extLst>
          </p:cNvPr>
          <p:cNvSpPr/>
          <p:nvPr userDrawn="1"/>
        </p:nvSpPr>
        <p:spPr>
          <a:xfrm>
            <a:off x="-29763" y="231050"/>
            <a:ext cx="12221763" cy="98440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96D726-B7B5-E5FD-95E9-944FA8727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54039" y="300371"/>
            <a:ext cx="961802" cy="76944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0FA711B-19AB-5E1A-7C37-14ED2D5431ED}"/>
              </a:ext>
            </a:extLst>
          </p:cNvPr>
          <p:cNvSpPr/>
          <p:nvPr userDrawn="1"/>
        </p:nvSpPr>
        <p:spPr>
          <a:xfrm>
            <a:off x="8365340" y="393723"/>
            <a:ext cx="3380431" cy="556054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i="0" dirty="0">
                <a:latin typeface="Calibri" panose="020F0502020204030204" pitchFamily="34" charset="0"/>
                <a:cs typeface="Calibri" panose="020F0502020204030204" pitchFamily="34" charset="0"/>
              </a:rPr>
              <a:t>sli.do      #cse122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2366A2-C9D8-2580-7B79-3B1F6DDAB802}"/>
              </a:ext>
            </a:extLst>
          </p:cNvPr>
          <p:cNvSpPr/>
          <p:nvPr userDrawn="1"/>
        </p:nvSpPr>
        <p:spPr>
          <a:xfrm>
            <a:off x="7256995" y="195215"/>
            <a:ext cx="960120" cy="960120"/>
          </a:xfrm>
          <a:prstGeom prst="roundRect">
            <a:avLst/>
          </a:prstGeom>
          <a:solidFill>
            <a:srgbClr val="4E40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61646E-9F5C-9C61-C30B-3DF312AA0AE9}"/>
              </a:ext>
            </a:extLst>
          </p:cNvPr>
          <p:cNvSpPr/>
          <p:nvPr userDrawn="1"/>
        </p:nvSpPr>
        <p:spPr>
          <a:xfrm>
            <a:off x="7362151" y="300371"/>
            <a:ext cx="749808" cy="749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22D9B-890F-87AE-E16B-BD76B76C8428}"/>
              </a:ext>
            </a:extLst>
          </p:cNvPr>
          <p:cNvSpPr txBox="1"/>
          <p:nvPr userDrawn="1"/>
        </p:nvSpPr>
        <p:spPr>
          <a:xfrm>
            <a:off x="1106916" y="300371"/>
            <a:ext cx="33576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Practice : Pair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0DEDC-C499-4E7B-9EE2-FEC186CB5E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30206" y="273611"/>
            <a:ext cx="81369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9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D231-F19F-A840-B5BC-F29C9E52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AC8BA-BD64-6945-A342-22D20483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3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D3693-0064-BB4F-9EC2-569D4049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CCEFC-A9FF-8249-A3D3-21FB7B7CC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B460B4-70F4-B145-8648-892BD73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73FE4-2A2D-D54E-9CA7-3BE743A5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E522-6C81-E146-9573-8B2A26576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7150" y="6329363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E235D"/>
                </a:solidFill>
              </a:defRPr>
            </a:lvl1pPr>
          </a:lstStyle>
          <a:p>
            <a:fld id="{B84CCEFC-A9FF-8249-A3D3-21FB7B7CCB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829BDB-00F0-1A4D-85ED-E7EECB1665B0}"/>
              </a:ext>
            </a:extLst>
          </p:cNvPr>
          <p:cNvSpPr/>
          <p:nvPr userDrawn="1"/>
        </p:nvSpPr>
        <p:spPr>
          <a:xfrm>
            <a:off x="-89452" y="-2819"/>
            <a:ext cx="12503426" cy="239554"/>
          </a:xfrm>
          <a:prstGeom prst="rect">
            <a:avLst/>
          </a:prstGeom>
          <a:solidFill>
            <a:srgbClr val="2E235D"/>
          </a:solidFill>
          <a:ln w="12700">
            <a:solidFill>
              <a:srgbClr val="2E23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99840-7979-4642-ADBB-375B21C7BD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3" y="29972"/>
            <a:ext cx="2150721" cy="16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6FF7FA-8B99-C643-9479-91C32ACC4F6F}"/>
              </a:ext>
            </a:extLst>
          </p:cNvPr>
          <p:cNvSpPr txBox="1"/>
          <p:nvPr userDrawn="1"/>
        </p:nvSpPr>
        <p:spPr>
          <a:xfrm>
            <a:off x="10569575" y="0"/>
            <a:ext cx="1622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CSE 123 Spring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2E279-6D9E-BC4A-A9B9-46E4512D586D}"/>
              </a:ext>
            </a:extLst>
          </p:cNvPr>
          <p:cNvSpPr txBox="1"/>
          <p:nvPr userDrawn="1"/>
        </p:nvSpPr>
        <p:spPr>
          <a:xfrm>
            <a:off x="3000376" y="-2819"/>
            <a:ext cx="61912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dirty="0">
                <a:solidFill>
                  <a:schemeClr val="bg1"/>
                </a:solidFill>
                <a:latin typeface="Montserrat SemiBold" pitchFamily="2" charset="77"/>
              </a:rPr>
              <a:t>LEC 19: Victory Lap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846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6" r:id="rId4"/>
    <p:sldLayoutId id="2147483657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g"/><Relationship Id="rId18" Type="http://schemas.openxmlformats.org/officeDocument/2006/relationships/image" Target="../media/image30.jpeg"/><Relationship Id="rId26" Type="http://schemas.openxmlformats.org/officeDocument/2006/relationships/image" Target="../media/image38.jpg"/><Relationship Id="rId39" Type="http://schemas.openxmlformats.org/officeDocument/2006/relationships/image" Target="../media/image51.jpg"/><Relationship Id="rId21" Type="http://schemas.openxmlformats.org/officeDocument/2006/relationships/image" Target="../media/image33.jpeg"/><Relationship Id="rId34" Type="http://schemas.openxmlformats.org/officeDocument/2006/relationships/image" Target="../media/image46.jpeg"/><Relationship Id="rId42" Type="http://schemas.openxmlformats.org/officeDocument/2006/relationships/image" Target="../media/image54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g"/><Relationship Id="rId20" Type="http://schemas.openxmlformats.org/officeDocument/2006/relationships/image" Target="../media/image32.jpg"/><Relationship Id="rId29" Type="http://schemas.openxmlformats.org/officeDocument/2006/relationships/image" Target="../media/image41.jpeg"/><Relationship Id="rId41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24" Type="http://schemas.openxmlformats.org/officeDocument/2006/relationships/image" Target="../media/image36.jpg"/><Relationship Id="rId32" Type="http://schemas.openxmlformats.org/officeDocument/2006/relationships/image" Target="../media/image44.jpg"/><Relationship Id="rId37" Type="http://schemas.openxmlformats.org/officeDocument/2006/relationships/image" Target="../media/image49.jpg"/><Relationship Id="rId40" Type="http://schemas.openxmlformats.org/officeDocument/2006/relationships/image" Target="../media/image52.jpe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23" Type="http://schemas.openxmlformats.org/officeDocument/2006/relationships/image" Target="../media/image35.jp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2.jpg"/><Relationship Id="rId19" Type="http://schemas.openxmlformats.org/officeDocument/2006/relationships/image" Target="../media/image31.png"/><Relationship Id="rId31" Type="http://schemas.openxmlformats.org/officeDocument/2006/relationships/image" Target="../media/image43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g"/><Relationship Id="rId22" Type="http://schemas.openxmlformats.org/officeDocument/2006/relationships/image" Target="../media/image34.jpeg"/><Relationship Id="rId27" Type="http://schemas.openxmlformats.org/officeDocument/2006/relationships/image" Target="../media/image39.jpg"/><Relationship Id="rId30" Type="http://schemas.openxmlformats.org/officeDocument/2006/relationships/image" Target="../media/image42.jpg"/><Relationship Id="rId35" Type="http://schemas.openxmlformats.org/officeDocument/2006/relationships/image" Target="../media/image47.jpg"/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12" Type="http://schemas.openxmlformats.org/officeDocument/2006/relationships/image" Target="../media/image24.jpg"/><Relationship Id="rId17" Type="http://schemas.openxmlformats.org/officeDocument/2006/relationships/image" Target="../media/image29.jpg"/><Relationship Id="rId25" Type="http://schemas.openxmlformats.org/officeDocument/2006/relationships/image" Target="../media/image37.jpeg"/><Relationship Id="rId33" Type="http://schemas.openxmlformats.org/officeDocument/2006/relationships/image" Target="../media/image45.jpeg"/><Relationship Id="rId38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344/" TargetMode="External"/><Relationship Id="rId13" Type="http://schemas.openxmlformats.org/officeDocument/2006/relationships/hyperlink" Target="https://courses.cs.washington.edu/courses/cse374/" TargetMode="External"/><Relationship Id="rId3" Type="http://schemas.openxmlformats.org/officeDocument/2006/relationships/hyperlink" Target="https://courses.cs.washington.edu/courses/cse311/" TargetMode="External"/><Relationship Id="rId7" Type="http://schemas.openxmlformats.org/officeDocument/2006/relationships/hyperlink" Target="https://courses.cs.washington.edu/courses/cse341/" TargetMode="External"/><Relationship Id="rId12" Type="http://schemas.openxmlformats.org/officeDocument/2006/relationships/hyperlink" Target="https://courses.cs.washington.edu/courses/cse37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ourses.cs.washington.edu/courses/cse340/" TargetMode="External"/><Relationship Id="rId11" Type="http://schemas.openxmlformats.org/officeDocument/2006/relationships/hyperlink" Target="https://courses.cs.washington.edu/courses/cse180/" TargetMode="External"/><Relationship Id="rId5" Type="http://schemas.openxmlformats.org/officeDocument/2006/relationships/hyperlink" Target="https://courses.cs.washington.edu/courses/cse331/" TargetMode="External"/><Relationship Id="rId15" Type="http://schemas.openxmlformats.org/officeDocument/2006/relationships/hyperlink" Target="https://courses.cs.washington.edu/courses/cse416/" TargetMode="External"/><Relationship Id="rId10" Type="http://schemas.openxmlformats.org/officeDocument/2006/relationships/hyperlink" Target="https://courses.cs.washington.edu/courses/cse163/" TargetMode="External"/><Relationship Id="rId4" Type="http://schemas.openxmlformats.org/officeDocument/2006/relationships/hyperlink" Target="https://courses.cs.washington.edu/courses/cse351/" TargetMode="External"/><Relationship Id="rId9" Type="http://schemas.openxmlformats.org/officeDocument/2006/relationships/hyperlink" Target="https://courses.cs.washington.edu/courses/cse154/" TargetMode="External"/><Relationship Id="rId14" Type="http://schemas.openxmlformats.org/officeDocument/2006/relationships/hyperlink" Target="https://courses.cs.washington.edu/courses/cse412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spaniac/BlankDiscordBot" TargetMode="External"/><Relationship Id="rId2" Type="http://schemas.openxmlformats.org/officeDocument/2006/relationships/hyperlink" Target="https://minecraft.fandom.com/wiki/Tutorials/Creating_Forge_mods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cs.oracle.com/javase/tutorial/uiswing/" TargetMode="External"/><Relationship Id="rId4" Type="http://schemas.openxmlformats.org/officeDocument/2006/relationships/hyperlink" Target="https://www.w3schools.com/howto/howto_make_a_website.asp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3E336-7FEF-924C-B9A0-DBFB9A4D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33" y="4125093"/>
            <a:ext cx="6591226" cy="1954786"/>
          </a:xfrm>
        </p:spPr>
        <p:txBody>
          <a:bodyPr/>
          <a:lstStyle/>
          <a:p>
            <a:r>
              <a:rPr lang="en-US" sz="3600" dirty="0"/>
              <a:t>Victory Lap &amp;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0A5DD-90C5-8F48-BFF7-AE8301DF7CEF}"/>
              </a:ext>
            </a:extLst>
          </p:cNvPr>
          <p:cNvSpPr txBox="1"/>
          <p:nvPr/>
        </p:nvSpPr>
        <p:spPr>
          <a:xfrm>
            <a:off x="7456906" y="1742352"/>
            <a:ext cx="44768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to your neighbors:</a:t>
            </a:r>
          </a:p>
          <a:p>
            <a:pPr algn="ctr"/>
            <a:endParaRPr lang="en-US" sz="22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your favorite thing you learned about this quarter?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3FA4D-2EA7-2844-8846-AA5A5AC61268}"/>
              </a:ext>
            </a:extLst>
          </p:cNvPr>
          <p:cNvSpPr txBox="1"/>
          <p:nvPr/>
        </p:nvSpPr>
        <p:spPr>
          <a:xfrm>
            <a:off x="7379594" y="1403798"/>
            <a:ext cx="463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80" dirty="0">
                <a:solidFill>
                  <a:schemeClr val="bg1">
                    <a:lumMod val="65000"/>
                  </a:schemeClr>
                </a:solidFill>
                <a:latin typeface="Montserrat SemiBold" pitchFamily="2" charset="77"/>
              </a:rPr>
              <a:t>BEFORE WE START</a:t>
            </a:r>
          </a:p>
        </p:txBody>
      </p:sp>
      <p:sp>
        <p:nvSpPr>
          <p:cNvPr id="8" name="Google Shape;98;p1">
            <a:extLst>
              <a:ext uri="{FF2B5EF4-FFF2-40B4-BE49-F238E27FC236}">
                <a16:creationId xmlns:a16="http://schemas.microsoft.com/office/drawing/2014/main" id="{699D8214-E754-4B4A-A6F9-1FE74A38B1C9}"/>
              </a:ext>
            </a:extLst>
          </p:cNvPr>
          <p:cNvSpPr txBox="1"/>
          <p:nvPr/>
        </p:nvSpPr>
        <p:spPr>
          <a:xfrm>
            <a:off x="8957325" y="3396474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Nathan Brunelle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4147AA-6F8F-4462-955E-206917291B42}"/>
              </a:ext>
            </a:extLst>
          </p:cNvPr>
          <p:cNvCxnSpPr/>
          <p:nvPr/>
        </p:nvCxnSpPr>
        <p:spPr>
          <a:xfrm>
            <a:off x="7542720" y="3286589"/>
            <a:ext cx="4468305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96;p1">
            <a:extLst>
              <a:ext uri="{FF2B5EF4-FFF2-40B4-BE49-F238E27FC236}">
                <a16:creationId xmlns:a16="http://schemas.microsoft.com/office/drawing/2014/main" id="{2AFDBF69-DA5B-4C99-B05F-1A942043AEBD}"/>
              </a:ext>
            </a:extLst>
          </p:cNvPr>
          <p:cNvSpPr txBox="1"/>
          <p:nvPr/>
        </p:nvSpPr>
        <p:spPr>
          <a:xfrm>
            <a:off x="7193694" y="4086626"/>
            <a:ext cx="78065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" name="Google Shape;96;p1">
            <a:extLst>
              <a:ext uri="{FF2B5EF4-FFF2-40B4-BE49-F238E27FC236}">
                <a16:creationId xmlns:a16="http://schemas.microsoft.com/office/drawing/2014/main" id="{DB438C32-D7C3-8EAB-E36A-CE4BBE4154F2}"/>
              </a:ext>
            </a:extLst>
          </p:cNvPr>
          <p:cNvSpPr txBox="1"/>
          <p:nvPr/>
        </p:nvSpPr>
        <p:spPr>
          <a:xfrm>
            <a:off x="6819080" y="3401846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tx1">
                  <a:lumMod val="85000"/>
                  <a:lumOff val="1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882918-D02D-3105-A46F-54E33FB1C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319713"/>
              </p:ext>
            </p:extLst>
          </p:nvPr>
        </p:nvGraphicFramePr>
        <p:xfrm>
          <a:off x="7650409" y="3897018"/>
          <a:ext cx="4467485" cy="27065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3497">
                  <a:extLst>
                    <a:ext uri="{9D8B030D-6E8A-4147-A177-3AD203B41FA5}">
                      <a16:colId xmlns:a16="http://schemas.microsoft.com/office/drawing/2014/main" val="2285619573"/>
                    </a:ext>
                  </a:extLst>
                </a:gridCol>
                <a:gridCol w="893497">
                  <a:extLst>
                    <a:ext uri="{9D8B030D-6E8A-4147-A177-3AD203B41FA5}">
                      <a16:colId xmlns:a16="http://schemas.microsoft.com/office/drawing/2014/main" val="3883267222"/>
                    </a:ext>
                  </a:extLst>
                </a:gridCol>
                <a:gridCol w="893497">
                  <a:extLst>
                    <a:ext uri="{9D8B030D-6E8A-4147-A177-3AD203B41FA5}">
                      <a16:colId xmlns:a16="http://schemas.microsoft.com/office/drawing/2014/main" val="3067426825"/>
                    </a:ext>
                  </a:extLst>
                </a:gridCol>
                <a:gridCol w="958766">
                  <a:extLst>
                    <a:ext uri="{9D8B030D-6E8A-4147-A177-3AD203B41FA5}">
                      <a16:colId xmlns:a16="http://schemas.microsoft.com/office/drawing/2014/main" val="4293795288"/>
                    </a:ext>
                  </a:extLst>
                </a:gridCol>
                <a:gridCol w="828228">
                  <a:extLst>
                    <a:ext uri="{9D8B030D-6E8A-4147-A177-3AD203B41FA5}">
                      <a16:colId xmlns:a16="http://schemas.microsoft.com/office/drawing/2014/main" val="3683209748"/>
                    </a:ext>
                  </a:extLst>
                </a:gridCol>
              </a:tblGrid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Montserrat SemiBold" panose="00000700000000000000" pitchFamily="2" charset="0"/>
                        </a:rPr>
                        <a:t>Arohan</a:t>
                      </a:r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Ashar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Neha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Rohini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Rushil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865140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Ido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Zachary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Sebastian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Joshua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Sean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30221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Hayden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Caleb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Justin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Heon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Rashad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51945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Srihari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Benoit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Derek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Chris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Bhaumik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184837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Kuhu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Kavya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Cynthia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Shreya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Ashley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156089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Ziao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Kieran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Marcus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Crystal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Eeshani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297574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Montserrat SemiBold" panose="00000700000000000000" pitchFamily="2" charset="0"/>
                        </a:rPr>
                        <a:t>Prakshi</a:t>
                      </a:r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Packard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Cora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Dixon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Nichole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6126013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Niyati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Trien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Lawrence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Evan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latin typeface="Montserrat SemiBold" panose="00000700000000000000" pitchFamily="2" charset="0"/>
                        </a:rPr>
                        <a:t>Cady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605431"/>
                  </a:ext>
                </a:extLst>
              </a:tr>
              <a:tr h="300733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latin typeface="Montserrat SemiBold" panose="000007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005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62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Thank your TAs!</a:t>
            </a:r>
            <a:endParaRPr dirty="0"/>
          </a:p>
        </p:txBody>
      </p:sp>
      <p:pic>
        <p:nvPicPr>
          <p:cNvPr id="3" name="Picture 2" descr="A person standing in front of a body of water with a city in the background&#10;&#10;AI-generated content may be incorrect.">
            <a:extLst>
              <a:ext uri="{FF2B5EF4-FFF2-40B4-BE49-F238E27FC236}">
                <a16:creationId xmlns:a16="http://schemas.microsoft.com/office/drawing/2014/main" id="{282DC10E-904B-B237-3061-39825AF4B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68" y="2889254"/>
            <a:ext cx="914400" cy="914400"/>
          </a:xfrm>
          <a:prstGeom prst="rect">
            <a:avLst/>
          </a:prstGeom>
        </p:spPr>
      </p:pic>
      <p:pic>
        <p:nvPicPr>
          <p:cNvPr id="5" name="Picture 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3F145F7F-0078-956B-D8D8-8CEF4079D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850" y="1673566"/>
            <a:ext cx="914400" cy="914400"/>
          </a:xfrm>
          <a:prstGeom prst="rect">
            <a:avLst/>
          </a:prstGeom>
        </p:spPr>
      </p:pic>
      <p:pic>
        <p:nvPicPr>
          <p:cNvPr id="7" name="Picture 6" descr="A person standing in front of a bush with flowers&#10;&#10;AI-generated content may be incorrect.">
            <a:extLst>
              <a:ext uri="{FF2B5EF4-FFF2-40B4-BE49-F238E27FC236}">
                <a16:creationId xmlns:a16="http://schemas.microsoft.com/office/drawing/2014/main" id="{DD483B63-B98E-4F9F-9624-57983D684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25" y="2792160"/>
            <a:ext cx="914400" cy="914400"/>
          </a:xfrm>
          <a:prstGeom prst="rect">
            <a:avLst/>
          </a:prstGeom>
        </p:spPr>
      </p:pic>
      <p:pic>
        <p:nvPicPr>
          <p:cNvPr id="10" name="Picture 9" descr="A person standing in front of a body of water&#10;&#10;AI-generated content may be incorrect.">
            <a:extLst>
              <a:ext uri="{FF2B5EF4-FFF2-40B4-BE49-F238E27FC236}">
                <a16:creationId xmlns:a16="http://schemas.microsoft.com/office/drawing/2014/main" id="{58E4C772-88F0-8AEE-3506-BE51B6259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855" y="2656707"/>
            <a:ext cx="914400" cy="914400"/>
          </a:xfrm>
          <a:prstGeom prst="rect">
            <a:avLst/>
          </a:prstGeom>
        </p:spPr>
      </p:pic>
      <p:pic>
        <p:nvPicPr>
          <p:cNvPr id="13" name="Picture 12" descr="A person wearing a blue jacket and earbuds&#10;&#10;AI-generated content may be incorrect.">
            <a:extLst>
              <a:ext uri="{FF2B5EF4-FFF2-40B4-BE49-F238E27FC236}">
                <a16:creationId xmlns:a16="http://schemas.microsoft.com/office/drawing/2014/main" id="{D983CD36-E645-7B2B-0B8F-C48F652EF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2600" y="2400635"/>
            <a:ext cx="914400" cy="914400"/>
          </a:xfrm>
          <a:prstGeom prst="rect">
            <a:avLst/>
          </a:prstGeom>
        </p:spPr>
      </p:pic>
      <p:pic>
        <p:nvPicPr>
          <p:cNvPr id="20" name="Picture 19" descr="A person with long hair standing in front of a bridge&#10;&#10;AI-generated content may be incorrect.">
            <a:extLst>
              <a:ext uri="{FF2B5EF4-FFF2-40B4-BE49-F238E27FC236}">
                <a16:creationId xmlns:a16="http://schemas.microsoft.com/office/drawing/2014/main" id="{C67F977C-AD67-0488-16B5-F056CB200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3796" y="3916591"/>
            <a:ext cx="914400" cy="914400"/>
          </a:xfrm>
          <a:prstGeom prst="rect">
            <a:avLst/>
          </a:prstGeom>
        </p:spPr>
      </p:pic>
      <p:pic>
        <p:nvPicPr>
          <p:cNvPr id="25" name="Picture 24" descr="A person in a black jacket&#10;&#10;AI-generated content may be incorrect.">
            <a:extLst>
              <a:ext uri="{FF2B5EF4-FFF2-40B4-BE49-F238E27FC236}">
                <a16:creationId xmlns:a16="http://schemas.microsoft.com/office/drawing/2014/main" id="{17D3EDEC-7E5B-0E63-37E0-1F3AB3CB1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6050" y="988477"/>
            <a:ext cx="914400" cy="914400"/>
          </a:xfrm>
          <a:prstGeom prst="rect">
            <a:avLst/>
          </a:prstGeom>
        </p:spPr>
      </p:pic>
      <p:pic>
        <p:nvPicPr>
          <p:cNvPr id="31" name="Picture 30" descr="A person lying on the floor with a dog&#10;&#10;AI-generated content may be incorrect.">
            <a:extLst>
              <a:ext uri="{FF2B5EF4-FFF2-40B4-BE49-F238E27FC236}">
                <a16:creationId xmlns:a16="http://schemas.microsoft.com/office/drawing/2014/main" id="{9DF28FBD-B044-1A73-C8F3-B51310029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267800" y="742800"/>
            <a:ext cx="914400" cy="914400"/>
          </a:xfrm>
          <a:prstGeom prst="rect">
            <a:avLst/>
          </a:prstGeom>
        </p:spPr>
      </p:pic>
      <p:pic>
        <p:nvPicPr>
          <p:cNvPr id="35" name="Picture 34" descr="A person taking a picture with a camera&#10;&#10;AI-generated content may be incorrect.">
            <a:extLst>
              <a:ext uri="{FF2B5EF4-FFF2-40B4-BE49-F238E27FC236}">
                <a16:creationId xmlns:a16="http://schemas.microsoft.com/office/drawing/2014/main" id="{4FC14EDD-C194-C9B5-1F90-86F5599C1D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5063" y="576996"/>
            <a:ext cx="914400" cy="914400"/>
          </a:xfrm>
          <a:prstGeom prst="rect">
            <a:avLst/>
          </a:prstGeom>
        </p:spPr>
      </p:pic>
      <p:pic>
        <p:nvPicPr>
          <p:cNvPr id="37" name="Picture 36" descr="A person sitting at a table with a cup of coffee and flowers&#10;&#10;AI-generated content may be incorrect.">
            <a:extLst>
              <a:ext uri="{FF2B5EF4-FFF2-40B4-BE49-F238E27FC236}">
                <a16:creationId xmlns:a16="http://schemas.microsoft.com/office/drawing/2014/main" id="{57C40B30-699C-342C-72AA-95D3F520D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8050" y="1350000"/>
            <a:ext cx="914400" cy="914400"/>
          </a:xfrm>
          <a:prstGeom prst="rect">
            <a:avLst/>
          </a:prstGeom>
        </p:spPr>
      </p:pic>
      <p:pic>
        <p:nvPicPr>
          <p:cNvPr id="40" name="Picture 39" descr="A person with purple hair and red lipstick sitting in front of a fireplace&#10;&#10;AI-generated content may be incorrect.">
            <a:extLst>
              <a:ext uri="{FF2B5EF4-FFF2-40B4-BE49-F238E27FC236}">
                <a16:creationId xmlns:a16="http://schemas.microsoft.com/office/drawing/2014/main" id="{A6BCE090-F12F-4D84-F19F-31FA0F1384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9926" y="3841540"/>
            <a:ext cx="914400" cy="914400"/>
          </a:xfrm>
          <a:prstGeom prst="rect">
            <a:avLst/>
          </a:prstGeom>
        </p:spPr>
      </p:pic>
      <p:pic>
        <p:nvPicPr>
          <p:cNvPr id="43" name="Picture 42" descr="A person taking a selfie&#10;&#10;AI-generated content may be incorrect.">
            <a:extLst>
              <a:ext uri="{FF2B5EF4-FFF2-40B4-BE49-F238E27FC236}">
                <a16:creationId xmlns:a16="http://schemas.microsoft.com/office/drawing/2014/main" id="{3B0D74DB-5D95-EF07-5F3B-686F6CD37C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981" y="3550341"/>
            <a:ext cx="914400" cy="856706"/>
          </a:xfrm>
          <a:prstGeom prst="rect">
            <a:avLst/>
          </a:prstGeom>
        </p:spPr>
      </p:pic>
      <p:pic>
        <p:nvPicPr>
          <p:cNvPr id="45" name="Picture 44" descr="A person jumping in the air&#10;&#10;AI-generated content may be incorrect.">
            <a:extLst>
              <a:ext uri="{FF2B5EF4-FFF2-40B4-BE49-F238E27FC236}">
                <a16:creationId xmlns:a16="http://schemas.microsoft.com/office/drawing/2014/main" id="{62F7143E-85AD-14C6-7B97-0EB6A984C9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94521" y="316223"/>
            <a:ext cx="914400" cy="932561"/>
          </a:xfrm>
          <a:prstGeom prst="rect">
            <a:avLst/>
          </a:prstGeom>
        </p:spPr>
      </p:pic>
      <p:pic>
        <p:nvPicPr>
          <p:cNvPr id="48" name="Picture 47" descr="A person sitting on a chair&#10;&#10;AI-generated content may be incorrect.">
            <a:extLst>
              <a:ext uri="{FF2B5EF4-FFF2-40B4-BE49-F238E27FC236}">
                <a16:creationId xmlns:a16="http://schemas.microsoft.com/office/drawing/2014/main" id="{73311FA0-56AD-D2F4-835D-CE11A8D0E8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7000" y="1479649"/>
            <a:ext cx="914400" cy="901836"/>
          </a:xfrm>
          <a:prstGeom prst="rect">
            <a:avLst/>
          </a:prstGeom>
        </p:spPr>
      </p:pic>
      <p:pic>
        <p:nvPicPr>
          <p:cNvPr id="51" name="Picture 50" descr="A person wearing a hat&#10;&#10;AI-generated content may be incorrect.">
            <a:extLst>
              <a:ext uri="{FF2B5EF4-FFF2-40B4-BE49-F238E27FC236}">
                <a16:creationId xmlns:a16="http://schemas.microsoft.com/office/drawing/2014/main" id="{2CF070B9-1EA1-45AE-377A-532FC940F0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03077" y="3709707"/>
            <a:ext cx="914400" cy="914400"/>
          </a:xfrm>
          <a:prstGeom prst="rect">
            <a:avLst/>
          </a:prstGeom>
        </p:spPr>
      </p:pic>
      <p:pic>
        <p:nvPicPr>
          <p:cNvPr id="53" name="Picture 52" descr="A person wearing glasses&#10;&#10;AI-generated content may be incorrect.">
            <a:extLst>
              <a:ext uri="{FF2B5EF4-FFF2-40B4-BE49-F238E27FC236}">
                <a16:creationId xmlns:a16="http://schemas.microsoft.com/office/drawing/2014/main" id="{2A6D9313-5944-02CF-DE97-56C87277DA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7332" y="2351457"/>
            <a:ext cx="914400" cy="914400"/>
          </a:xfrm>
          <a:prstGeom prst="rect">
            <a:avLst/>
          </a:prstGeom>
        </p:spPr>
      </p:pic>
      <p:pic>
        <p:nvPicPr>
          <p:cNvPr id="56" name="Picture 55" descr="A person in a white shirt&#10;&#10;AI-generated content may be incorrect.">
            <a:extLst>
              <a:ext uri="{FF2B5EF4-FFF2-40B4-BE49-F238E27FC236}">
                <a16:creationId xmlns:a16="http://schemas.microsoft.com/office/drawing/2014/main" id="{EB033F46-17BB-3DE8-F7A0-B7E6B86014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96030" y="3566472"/>
            <a:ext cx="914400" cy="914400"/>
          </a:xfrm>
          <a:prstGeom prst="rect">
            <a:avLst/>
          </a:prstGeom>
        </p:spPr>
      </p:pic>
      <p:pic>
        <p:nvPicPr>
          <p:cNvPr id="59" name="Picture 58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A5744CF2-D40D-67F6-4CDC-44EC107237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9079" y="1454821"/>
            <a:ext cx="914400" cy="914400"/>
          </a:xfrm>
          <a:prstGeom prst="rect">
            <a:avLst/>
          </a:prstGeom>
        </p:spPr>
      </p:pic>
      <p:pic>
        <p:nvPicPr>
          <p:cNvPr id="63" name="Picture 62" descr="A person wearing a cowboy hat&#10;&#10;AI-generated content may be incorrect.">
            <a:extLst>
              <a:ext uri="{FF2B5EF4-FFF2-40B4-BE49-F238E27FC236}">
                <a16:creationId xmlns:a16="http://schemas.microsoft.com/office/drawing/2014/main" id="{215E07EE-EF86-2621-31AF-9DE1C49290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360" y="5592512"/>
            <a:ext cx="914400" cy="914400"/>
          </a:xfrm>
          <a:prstGeom prst="rect">
            <a:avLst/>
          </a:prstGeom>
        </p:spPr>
      </p:pic>
      <p:pic>
        <p:nvPicPr>
          <p:cNvPr id="67" name="Picture 66" descr="A person taking a selfie&#10;&#10;AI-generated content may be incorrect.">
            <a:extLst>
              <a:ext uri="{FF2B5EF4-FFF2-40B4-BE49-F238E27FC236}">
                <a16:creationId xmlns:a16="http://schemas.microsoft.com/office/drawing/2014/main" id="{52C868FA-CE30-DE75-D7D1-593C626F67C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21288" y="4043687"/>
            <a:ext cx="914400" cy="914400"/>
          </a:xfrm>
          <a:prstGeom prst="rect">
            <a:avLst/>
          </a:prstGeom>
        </p:spPr>
      </p:pic>
      <p:pic>
        <p:nvPicPr>
          <p:cNvPr id="71" name="Picture 70" descr="A person in a red dress&#10;&#10;AI-generated content may be incorrect.">
            <a:extLst>
              <a:ext uri="{FF2B5EF4-FFF2-40B4-BE49-F238E27FC236}">
                <a16:creationId xmlns:a16="http://schemas.microsoft.com/office/drawing/2014/main" id="{A30DCBF2-774F-2860-F3A0-19E103C70CE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6258" y="5051352"/>
            <a:ext cx="914400" cy="913295"/>
          </a:xfrm>
          <a:prstGeom prst="rect">
            <a:avLst/>
          </a:prstGeom>
        </p:spPr>
      </p:pic>
      <p:pic>
        <p:nvPicPr>
          <p:cNvPr id="75" name="Picture 74" descr="A person posing for a picture&#10;&#10;AI-generated content may be incorrect.">
            <a:extLst>
              <a:ext uri="{FF2B5EF4-FFF2-40B4-BE49-F238E27FC236}">
                <a16:creationId xmlns:a16="http://schemas.microsoft.com/office/drawing/2014/main" id="{99D3A3E5-BC6A-F5AF-B234-65A4D2AA3FA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1570" y="4462334"/>
            <a:ext cx="914400" cy="914400"/>
          </a:xfrm>
          <a:prstGeom prst="rect">
            <a:avLst/>
          </a:prstGeom>
        </p:spPr>
      </p:pic>
      <p:pic>
        <p:nvPicPr>
          <p:cNvPr id="78" name="Picture 77" descr="A person sitting on a beach&#10;&#10;AI-generated content may be incorrect.">
            <a:extLst>
              <a:ext uri="{FF2B5EF4-FFF2-40B4-BE49-F238E27FC236}">
                <a16:creationId xmlns:a16="http://schemas.microsoft.com/office/drawing/2014/main" id="{47826FE5-BB76-9DBF-FA4E-E817C69178E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31180" y="4847639"/>
            <a:ext cx="914400" cy="914400"/>
          </a:xfrm>
          <a:prstGeom prst="rect">
            <a:avLst/>
          </a:prstGeom>
        </p:spPr>
      </p:pic>
      <p:pic>
        <p:nvPicPr>
          <p:cNvPr id="80" name="Picture 7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D403324-A8B7-74C0-6EC4-0E7650338A5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88387" y="3730256"/>
            <a:ext cx="914400" cy="942044"/>
          </a:xfrm>
          <a:prstGeom prst="rect">
            <a:avLst/>
          </a:prstGeom>
        </p:spPr>
      </p:pic>
      <p:pic>
        <p:nvPicPr>
          <p:cNvPr id="82" name="Picture 81" descr="Two men sitting in a stadium&#10;&#10;AI-generated content may be incorrect.">
            <a:extLst>
              <a:ext uri="{FF2B5EF4-FFF2-40B4-BE49-F238E27FC236}">
                <a16:creationId xmlns:a16="http://schemas.microsoft.com/office/drawing/2014/main" id="{35456479-8740-2C92-FD0D-0C8A5C07572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20343" y="520606"/>
            <a:ext cx="914400" cy="914400"/>
          </a:xfrm>
          <a:prstGeom prst="rect">
            <a:avLst/>
          </a:prstGeom>
        </p:spPr>
      </p:pic>
      <p:pic>
        <p:nvPicPr>
          <p:cNvPr id="84" name="Picture 8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567B5245-46AE-0DDD-01AA-DAD4BC18611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145427" y="2220259"/>
            <a:ext cx="914400" cy="919520"/>
          </a:xfrm>
          <a:prstGeom prst="rect">
            <a:avLst/>
          </a:prstGeom>
        </p:spPr>
      </p:pic>
      <p:pic>
        <p:nvPicPr>
          <p:cNvPr id="86" name="Picture 85" descr="A person standing on a rock near a pond&#10;&#10;AI-generated content may be incorrect.">
            <a:extLst>
              <a:ext uri="{FF2B5EF4-FFF2-40B4-BE49-F238E27FC236}">
                <a16:creationId xmlns:a16="http://schemas.microsoft.com/office/drawing/2014/main" id="{0CBED925-0C0F-0E01-C897-6015CD632AB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18190" y="1730459"/>
            <a:ext cx="914400" cy="914400"/>
          </a:xfrm>
          <a:prstGeom prst="rect">
            <a:avLst/>
          </a:prstGeom>
        </p:spPr>
      </p:pic>
      <p:pic>
        <p:nvPicPr>
          <p:cNvPr id="88" name="Picture 87" descr="A person standing in front of a staircase&#10;&#10;AI-generated content may be incorrect.">
            <a:extLst>
              <a:ext uri="{FF2B5EF4-FFF2-40B4-BE49-F238E27FC236}">
                <a16:creationId xmlns:a16="http://schemas.microsoft.com/office/drawing/2014/main" id="{BDA4716C-6898-DF89-395E-000F1A96FC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42224" y="1673566"/>
            <a:ext cx="914400" cy="914400"/>
          </a:xfrm>
          <a:prstGeom prst="rect">
            <a:avLst/>
          </a:prstGeom>
        </p:spPr>
      </p:pic>
      <p:pic>
        <p:nvPicPr>
          <p:cNvPr id="90" name="Picture 89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C644916C-0B67-A1A3-AE87-1BFDCF814E1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32919" y="2739956"/>
            <a:ext cx="914400" cy="914702"/>
          </a:xfrm>
          <a:prstGeom prst="rect">
            <a:avLst/>
          </a:prstGeom>
        </p:spPr>
      </p:pic>
      <p:pic>
        <p:nvPicPr>
          <p:cNvPr id="92" name="Picture 91" descr="A child standing in the snow&#10;&#10;AI-generated content may be incorrect.">
            <a:extLst>
              <a:ext uri="{FF2B5EF4-FFF2-40B4-BE49-F238E27FC236}">
                <a16:creationId xmlns:a16="http://schemas.microsoft.com/office/drawing/2014/main" id="{4A7A84DC-CBD2-3A95-7F95-09C6CA19F4E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48198" y="5778311"/>
            <a:ext cx="914400" cy="914400"/>
          </a:xfrm>
          <a:prstGeom prst="rect">
            <a:avLst/>
          </a:prstGeom>
        </p:spPr>
      </p:pic>
      <p:pic>
        <p:nvPicPr>
          <p:cNvPr id="94" name="Picture 93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94F334CC-8BF3-811E-58F6-1E5B680851E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151148" y="4688286"/>
            <a:ext cx="914400" cy="914400"/>
          </a:xfrm>
          <a:prstGeom prst="rect">
            <a:avLst/>
          </a:prstGeom>
        </p:spPr>
      </p:pic>
      <p:pic>
        <p:nvPicPr>
          <p:cNvPr id="96" name="Picture 95" descr="A person wearing a hat&#10;&#10;AI-generated content may be incorrect.">
            <a:extLst>
              <a:ext uri="{FF2B5EF4-FFF2-40B4-BE49-F238E27FC236}">
                <a16:creationId xmlns:a16="http://schemas.microsoft.com/office/drawing/2014/main" id="{FE6220F5-E9F0-4EC0-0EAB-C846DC22E1B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849801" y="641228"/>
            <a:ext cx="914400" cy="914400"/>
          </a:xfrm>
          <a:prstGeom prst="rect">
            <a:avLst/>
          </a:prstGeom>
        </p:spPr>
      </p:pic>
      <p:pic>
        <p:nvPicPr>
          <p:cNvPr id="98" name="Picture 97" descr="A person pointing at a statue of a flower&#10;&#10;AI-generated content may be incorrect.">
            <a:extLst>
              <a:ext uri="{FF2B5EF4-FFF2-40B4-BE49-F238E27FC236}">
                <a16:creationId xmlns:a16="http://schemas.microsoft.com/office/drawing/2014/main" id="{A33159D2-185D-0BE8-8562-CD2D30B6CCE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67800" y="5848165"/>
            <a:ext cx="914400" cy="914400"/>
          </a:xfrm>
          <a:prstGeom prst="rect">
            <a:avLst/>
          </a:prstGeom>
        </p:spPr>
      </p:pic>
      <p:pic>
        <p:nvPicPr>
          <p:cNvPr id="100" name="Picture 99" descr="A person standing on a boat&#10;&#10;AI-generated content may be incorrect.">
            <a:extLst>
              <a:ext uri="{FF2B5EF4-FFF2-40B4-BE49-F238E27FC236}">
                <a16:creationId xmlns:a16="http://schemas.microsoft.com/office/drawing/2014/main" id="{D2A48863-4CD4-4B60-70C4-9AC36BAB610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49645" y="5238934"/>
            <a:ext cx="914400" cy="914400"/>
          </a:xfrm>
          <a:prstGeom prst="rect">
            <a:avLst/>
          </a:prstGeom>
        </p:spPr>
      </p:pic>
      <p:pic>
        <p:nvPicPr>
          <p:cNvPr id="102" name="Picture 10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5CD0BC9-DB42-BF93-CCF8-1160518EDB9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335978" y="3968823"/>
            <a:ext cx="914400" cy="914400"/>
          </a:xfrm>
          <a:prstGeom prst="rect">
            <a:avLst/>
          </a:prstGeom>
        </p:spPr>
      </p:pic>
      <p:pic>
        <p:nvPicPr>
          <p:cNvPr id="104" name="Picture 103" descr="A person standing in front of a door&#10;&#10;AI-generated content may be incorrect.">
            <a:extLst>
              <a:ext uri="{FF2B5EF4-FFF2-40B4-BE49-F238E27FC236}">
                <a16:creationId xmlns:a16="http://schemas.microsoft.com/office/drawing/2014/main" id="{37D379F5-464B-CB0E-031C-A45CA3B4D0E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186070" y="5937378"/>
            <a:ext cx="914400" cy="914400"/>
          </a:xfrm>
          <a:prstGeom prst="rect">
            <a:avLst/>
          </a:prstGeom>
        </p:spPr>
      </p:pic>
      <p:pic>
        <p:nvPicPr>
          <p:cNvPr id="106" name="Picture 105" descr="A person in a purple shirt&#10;&#10;AI-generated content may be incorrect.">
            <a:extLst>
              <a:ext uri="{FF2B5EF4-FFF2-40B4-BE49-F238E27FC236}">
                <a16:creationId xmlns:a16="http://schemas.microsoft.com/office/drawing/2014/main" id="{6C83A7AD-8CF6-8574-89DA-05E1C5EE7EF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62598" y="4989682"/>
            <a:ext cx="914400" cy="914400"/>
          </a:xfrm>
          <a:prstGeom prst="rect">
            <a:avLst/>
          </a:prstGeom>
        </p:spPr>
      </p:pic>
      <p:pic>
        <p:nvPicPr>
          <p:cNvPr id="108" name="Picture 107" descr="A person wearing sunglasses and lying in a hammock&#10;&#10;AI-generated content may be incorrect.">
            <a:extLst>
              <a:ext uri="{FF2B5EF4-FFF2-40B4-BE49-F238E27FC236}">
                <a16:creationId xmlns:a16="http://schemas.microsoft.com/office/drawing/2014/main" id="{9DC5A81F-817C-E4D8-6E44-D2354DC1375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80658" y="5591722"/>
            <a:ext cx="914400" cy="915190"/>
          </a:xfrm>
          <a:prstGeom prst="rect">
            <a:avLst/>
          </a:prstGeom>
        </p:spPr>
      </p:pic>
      <p:pic>
        <p:nvPicPr>
          <p:cNvPr id="110" name="Picture 109" descr="A dog with a stuffed toy on its head&#10;&#10;AI-generated content may be incorrect.">
            <a:extLst>
              <a:ext uri="{FF2B5EF4-FFF2-40B4-BE49-F238E27FC236}">
                <a16:creationId xmlns:a16="http://schemas.microsoft.com/office/drawing/2014/main" id="{5B04BD52-5D99-2DA3-6B9A-2932521D682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633259" y="5238604"/>
            <a:ext cx="914400" cy="914400"/>
          </a:xfrm>
          <a:prstGeom prst="rect">
            <a:avLst/>
          </a:prstGeom>
        </p:spPr>
      </p:pic>
      <p:pic>
        <p:nvPicPr>
          <p:cNvPr id="112" name="Picture 111" descr="A person wearing a helmet and goggles taking a selfie&#10;&#10;AI-generated content may be incorrect.">
            <a:extLst>
              <a:ext uri="{FF2B5EF4-FFF2-40B4-BE49-F238E27FC236}">
                <a16:creationId xmlns:a16="http://schemas.microsoft.com/office/drawing/2014/main" id="{FDC9DA3D-7AA7-ACEE-B871-4221A6654683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330720" y="2721796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8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6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4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8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5522843" cy="6338236"/>
          </a:xfrm>
        </p:spPr>
        <p:txBody>
          <a:bodyPr>
            <a:normAutofit/>
          </a:bodyPr>
          <a:lstStyle/>
          <a:p>
            <a:r>
              <a:rPr lang="en-US" dirty="0"/>
              <a:t>Thank you for participating, asking questions, engaging with course materials &amp; resources!</a:t>
            </a:r>
          </a:p>
          <a:p>
            <a:pPr lvl="1"/>
            <a:r>
              <a:rPr lang="en-US" dirty="0"/>
              <a:t>And thank you for the feedback if you filled out the course evaluation :)</a:t>
            </a:r>
          </a:p>
          <a:p>
            <a:endParaRPr lang="en-US" dirty="0"/>
          </a:p>
          <a:p>
            <a:r>
              <a:rPr lang="en-US" dirty="0"/>
              <a:t>Thank your amazing TAs!</a:t>
            </a:r>
          </a:p>
          <a:p>
            <a:endParaRPr lang="en-US" dirty="0"/>
          </a:p>
          <a:p>
            <a:r>
              <a:rPr lang="en-US" dirty="0"/>
              <a:t>Any final questions before we wrap?</a:t>
            </a:r>
          </a:p>
        </p:txBody>
      </p:sp>
    </p:spTree>
    <p:extLst>
      <p:ext uri="{BB962C8B-B14F-4D97-AF65-F5344CB8AC3E}">
        <p14:creationId xmlns:p14="http://schemas.microsoft.com/office/powerpoint/2010/main" val="79939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13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C3 due tonight (6/6) at 11:59pm</a:t>
            </a:r>
          </a:p>
          <a:p>
            <a:r>
              <a:rPr lang="en-US" dirty="0"/>
              <a:t>R7/R-Bucks due Sunday (6/8) at 11:59pm</a:t>
            </a:r>
          </a:p>
          <a:p>
            <a:pPr lvl="1"/>
            <a:r>
              <a:rPr lang="en-US" dirty="0"/>
              <a:t>Two forms to submit! Both on the Ed board.</a:t>
            </a:r>
          </a:p>
          <a:p>
            <a:pPr lvl="1"/>
            <a:r>
              <a:rPr lang="en-US" dirty="0"/>
              <a:t>Open to C3 if you need two extra days instead of another resub</a:t>
            </a:r>
          </a:p>
          <a:p>
            <a:pPr lvl="1"/>
            <a:r>
              <a:rPr lang="en-US" dirty="0"/>
              <a:t>Open to all assignments w/ feedback released</a:t>
            </a:r>
          </a:p>
          <a:p>
            <a:r>
              <a:rPr lang="en-US" dirty="0"/>
              <a:t>IPL closes end of day today (6/6)</a:t>
            </a:r>
          </a:p>
          <a:p>
            <a:pPr lvl="1"/>
            <a:r>
              <a:rPr lang="en-US" dirty="0"/>
              <a:t>Not open this weekend or next week</a:t>
            </a:r>
          </a:p>
          <a:p>
            <a:pPr lvl="1"/>
            <a:r>
              <a:rPr lang="en-US" dirty="0"/>
              <a:t>Message board will remain available</a:t>
            </a:r>
          </a:p>
          <a:p>
            <a:r>
              <a:rPr lang="en-US" b="1" dirty="0"/>
              <a:t>Final Exam Wednesday (6/11) @ 12:30pm-2:30pm in KNE 110/120</a:t>
            </a:r>
            <a:endParaRPr lang="en-US" dirty="0"/>
          </a:p>
          <a:p>
            <a:pPr lvl="1"/>
            <a:r>
              <a:rPr lang="en-US" dirty="0"/>
              <a:t>Seating chart now posted on the course website!</a:t>
            </a:r>
          </a:p>
          <a:p>
            <a:pPr lvl="1"/>
            <a:r>
              <a:rPr lang="en-US" dirty="0"/>
              <a:t>Typical rules for quizzes, note sheet (8.5” x 11” double-sided, typed or handwritten)</a:t>
            </a:r>
          </a:p>
          <a:p>
            <a:r>
              <a:rPr lang="en-US" dirty="0"/>
              <a:t>Please fill out course evaluation by Sunday night!</a:t>
            </a:r>
          </a:p>
        </p:txBody>
      </p:sp>
    </p:spTree>
    <p:extLst>
      <p:ext uri="{BB962C8B-B14F-4D97-AF65-F5344CB8AC3E}">
        <p14:creationId xmlns:p14="http://schemas.microsoft.com/office/powerpoint/2010/main" val="150596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classes to reduce redundancy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ADT implementations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6A8AD491-4B21-457E-AD7E-D270102A5920}"/>
              </a:ext>
            </a:extLst>
          </p:cNvPr>
          <p:cNvSpPr/>
          <p:nvPr/>
        </p:nvSpPr>
        <p:spPr>
          <a:xfrm>
            <a:off x="10072687" y="1371600"/>
            <a:ext cx="392907" cy="25503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DBFC2A86-1405-4062-A74C-E0F584EAD3FC}"/>
              </a:ext>
            </a:extLst>
          </p:cNvPr>
          <p:cNvSpPr/>
          <p:nvPr/>
        </p:nvSpPr>
        <p:spPr>
          <a:xfrm>
            <a:off x="10072687" y="4575572"/>
            <a:ext cx="392907" cy="1510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A5E5A6-6315-454D-95E1-DD1F2EA1B924}"/>
              </a:ext>
            </a:extLst>
          </p:cNvPr>
          <p:cNvSpPr txBox="1"/>
          <p:nvPr/>
        </p:nvSpPr>
        <p:spPr>
          <a:xfrm>
            <a:off x="10544176" y="232359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programmer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50D4D5-0916-4BE3-A7AF-A0A11EE18724}"/>
              </a:ext>
            </a:extLst>
          </p:cNvPr>
          <p:cNvSpPr txBox="1"/>
          <p:nvPr/>
        </p:nvSpPr>
        <p:spPr>
          <a:xfrm>
            <a:off x="10622757" y="5092809"/>
            <a:ext cx="144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Be a better person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[Recap] Topics Covered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233639"/>
            <a:ext cx="9248775" cy="585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Object-Oriented Programming (OOP)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Inheritance, Polymorphism, Abstract classes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Implementing Abstract Data Types (ADTs)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(int[] 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elementData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int size)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LinkedIntList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front)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Java’s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ArrayList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LinkedList (int size,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ListNode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back)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Runtime (Complexity &amp; Big O notation)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Recursive definitions (n! = n * (n – 1)!)</a:t>
            </a:r>
            <a:endParaRPr lang="en-US"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(Implicit) Base and Recursive cases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Public / private pairs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w/ recursion (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 = change(x))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Trees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Binary Search Trees (BST) &amp; Runtime</a:t>
            </a:r>
          </a:p>
          <a:p>
            <a:pPr>
              <a:spcBef>
                <a:spcPts val="0"/>
              </a:spcBef>
              <a:buSzPts val="2800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Exhaustive Search / Recursive Backtracking</a:t>
            </a:r>
          </a:p>
          <a:p>
            <a:pPr lvl="1">
              <a:spcBef>
                <a:spcPts val="0"/>
              </a:spcBef>
              <a:buSzPts val="28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Dead ends / 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Choose, explore Un-choose</a:t>
            </a:r>
          </a:p>
          <a:p>
            <a:pPr marL="457200" lvl="1" indent="0">
              <a:spcBef>
                <a:spcPts val="0"/>
              </a:spcBef>
              <a:buSzPts val="2800"/>
              <a:buNone/>
            </a:pP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buSzPts val="2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 &amp; Hashing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F2121923-9B4C-4841-B7B3-63A186117BEA}"/>
              </a:ext>
            </a:extLst>
          </p:cNvPr>
          <p:cNvSpPr/>
          <p:nvPr/>
        </p:nvSpPr>
        <p:spPr>
          <a:xfrm>
            <a:off x="7339112" y="1233639"/>
            <a:ext cx="392907" cy="4830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06082D-619E-44B5-8C28-7B27E176ADB0}"/>
              </a:ext>
            </a:extLst>
          </p:cNvPr>
          <p:cNvSpPr txBox="1"/>
          <p:nvPr/>
        </p:nvSpPr>
        <p:spPr>
          <a:xfrm>
            <a:off x="7627721" y="3325611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Assessable content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1A5ED-31A0-47FA-996D-4CE5C673531B}"/>
              </a:ext>
            </a:extLst>
          </p:cNvPr>
          <p:cNvSpPr txBox="1"/>
          <p:nvPr/>
        </p:nvSpPr>
        <p:spPr>
          <a:xfrm>
            <a:off x="9670534" y="2525391"/>
            <a:ext cx="1923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You’ve learned A LOT!!!</a:t>
            </a:r>
          </a:p>
          <a:p>
            <a:pPr algn="ctr"/>
            <a:r>
              <a:rPr lang="en-US" sz="2000" i="1" dirty="0"/>
              <a:t>(hopefully)</a:t>
            </a:r>
          </a:p>
        </p:txBody>
      </p:sp>
    </p:spTree>
    <p:extLst>
      <p:ext uri="{BB962C8B-B14F-4D97-AF65-F5344CB8AC3E}">
        <p14:creationId xmlns:p14="http://schemas.microsoft.com/office/powerpoint/2010/main" val="255039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076E1EA-BCD9-4A04-B4AD-85F0E70CA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4898457" cy="5366084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Tons of options for everyone!</a:t>
            </a:r>
          </a:p>
          <a:p>
            <a:pPr lvl="1"/>
            <a:r>
              <a:rPr lang="en-US" dirty="0"/>
              <a:t>Self study always valid too!</a:t>
            </a:r>
          </a:p>
          <a:p>
            <a:endParaRPr lang="en-US" dirty="0"/>
          </a:p>
        </p:txBody>
      </p:sp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Future Courses</a:t>
            </a:r>
            <a:endParaRPr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21393D-35CB-422E-B39B-9F39898B5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91287"/>
              </p:ext>
            </p:extLst>
          </p:nvPr>
        </p:nvGraphicFramePr>
        <p:xfrm>
          <a:off x="844563" y="1804016"/>
          <a:ext cx="4898457" cy="3672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1606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3676851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3"/>
                        </a:rPr>
                        <a:t>CSE 311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Mathematical foundations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4"/>
                        </a:rPr>
                        <a:t>CSE 351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computer organization/abstraction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1415466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5"/>
                        </a:rPr>
                        <a:t>CSE 331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Software design/implementation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579935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6"/>
                        </a:rPr>
                        <a:t>CSE 340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Interaction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268348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7"/>
                        </a:rPr>
                        <a:t>CSE 341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Programming languages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223742"/>
                  </a:ext>
                </a:extLst>
              </a:tr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8"/>
                        </a:rPr>
                        <a:t>CSE 344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Management (databases)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46117"/>
                  </a:ext>
                </a:extLst>
              </a:tr>
            </a:tbl>
          </a:graphicData>
        </a:graphic>
      </p:graphicFrame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34AC0574-89A3-45D7-A85E-BAE873A91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793096"/>
              </p:ext>
            </p:extLst>
          </p:nvPr>
        </p:nvGraphicFramePr>
        <p:xfrm>
          <a:off x="5986110" y="1787651"/>
          <a:ext cx="5795212" cy="450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2838">
                  <a:extLst>
                    <a:ext uri="{9D8B030D-6E8A-4147-A177-3AD203B41FA5}">
                      <a16:colId xmlns:a16="http://schemas.microsoft.com/office/drawing/2014/main" val="4264249568"/>
                    </a:ext>
                  </a:extLst>
                </a:gridCol>
                <a:gridCol w="4562374">
                  <a:extLst>
                    <a:ext uri="{9D8B030D-6E8A-4147-A177-3AD203B41FA5}">
                      <a16:colId xmlns:a16="http://schemas.microsoft.com/office/drawing/2014/main" val="3721255253"/>
                    </a:ext>
                  </a:extLst>
                </a:gridCol>
              </a:tblGrid>
              <a:tr h="47924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Overview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046498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9"/>
                        </a:rPr>
                        <a:t>CSE 154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 to web programming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57814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0"/>
                        </a:rPr>
                        <a:t>CSE 163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Intermediate programming, data analysis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153507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1"/>
                        </a:rPr>
                        <a:t>CSE 180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Introduction to data science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14575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2"/>
                        </a:rPr>
                        <a:t>CSE 373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structures and algorithms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7680770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3"/>
                        </a:rPr>
                        <a:t>CSE 374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programming and tools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360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4"/>
                        </a:rPr>
                        <a:t>CSE 412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Visualization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790633"/>
                  </a:ext>
                </a:extLst>
              </a:tr>
              <a:tr h="5753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hlinkClick r:id="rId15"/>
                        </a:rPr>
                        <a:t>CSE 416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Intro. to Machine Learning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07487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AB18048-2606-474E-9873-8CDE414061E4}"/>
              </a:ext>
            </a:extLst>
          </p:cNvPr>
          <p:cNvSpPr txBox="1"/>
          <p:nvPr/>
        </p:nvSpPr>
        <p:spPr>
          <a:xfrm>
            <a:off x="838200" y="1258417"/>
            <a:ext cx="1844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CSE Majors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D9D5C5-65EF-4DA4-A659-976F9ADAA031}"/>
              </a:ext>
            </a:extLst>
          </p:cNvPr>
          <p:cNvSpPr txBox="1"/>
          <p:nvPr/>
        </p:nvSpPr>
        <p:spPr>
          <a:xfrm>
            <a:off x="5986110" y="1259459"/>
            <a:ext cx="2576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Non-CSE Majors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E4AEC6-333B-4607-B810-320468405421}"/>
              </a:ext>
            </a:extLst>
          </p:cNvPr>
          <p:cNvSpPr txBox="1"/>
          <p:nvPr/>
        </p:nvSpPr>
        <p:spPr>
          <a:xfrm>
            <a:off x="844563" y="5498954"/>
            <a:ext cx="4406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https://www.cs.washington.edu/academics/ugrad/current-students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95CB41-94C0-41A5-BD9D-A15A9397BAB9}"/>
              </a:ext>
            </a:extLst>
          </p:cNvPr>
          <p:cNvSpPr txBox="1"/>
          <p:nvPr/>
        </p:nvSpPr>
        <p:spPr>
          <a:xfrm>
            <a:off x="6039956" y="6294090"/>
            <a:ext cx="5687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https://www.cs.washington.edu/academics/ugrad/nonmajor-options/nonmajor-courses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7B098A0-6A65-BE2D-ECC4-80ABFC780ABA}"/>
              </a:ext>
            </a:extLst>
          </p:cNvPr>
          <p:cNvSpPr/>
          <p:nvPr/>
        </p:nvSpPr>
        <p:spPr>
          <a:xfrm>
            <a:off x="6096000" y="377687"/>
            <a:ext cx="5631475" cy="841514"/>
          </a:xfrm>
          <a:prstGeom prst="roundRect">
            <a:avLst/>
          </a:prstGeom>
          <a:solidFill>
            <a:srgbClr val="ABDDED"/>
          </a:solidFill>
          <a:ln>
            <a:solidFill>
              <a:srgbClr val="63AE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Also: bringing computational thinking to other fields!</a:t>
            </a:r>
          </a:p>
        </p:txBody>
      </p:sp>
    </p:spTree>
    <p:extLst>
      <p:ext uri="{BB962C8B-B14F-4D97-AF65-F5344CB8AC3E}">
        <p14:creationId xmlns:p14="http://schemas.microsoft.com/office/powerpoint/2010/main" val="81415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or “What can I do with what I learned?”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Digitize basketball players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Help DHH people identify sounds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7"/>
              </a:rPr>
              <a:t>Recognize disinformation online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8"/>
              </a:rPr>
              <a:t>Make movies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9"/>
              </a:rPr>
              <a:t>Improve digital collaboration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10"/>
              </a:rPr>
              <a:t>Fix Olympic badminton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And so much more!</a:t>
            </a:r>
            <a:endParaRPr dirty="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6338236"/>
          </a:xfrm>
        </p:spPr>
        <p:txBody>
          <a:bodyPr>
            <a:normAutofit/>
          </a:bodyPr>
          <a:lstStyle/>
          <a:p>
            <a:r>
              <a:rPr lang="en-US" dirty="0"/>
              <a:t>At this point, you know 90% of the fundamentals you need to accomplish practically any project</a:t>
            </a:r>
          </a:p>
          <a:p>
            <a:pPr lvl="1"/>
            <a:r>
              <a:rPr lang="en-US" dirty="0"/>
              <a:t>Hurdle will typically be learning the syntax of a new language, using GitHub, importing external libraries, etc.</a:t>
            </a:r>
          </a:p>
          <a:p>
            <a:endParaRPr lang="en-US" dirty="0"/>
          </a:p>
          <a:p>
            <a:r>
              <a:rPr lang="en-US" dirty="0"/>
              <a:t>Some ideas:</a:t>
            </a:r>
          </a:p>
          <a:p>
            <a:pPr lvl="1"/>
            <a:r>
              <a:rPr lang="en-US" dirty="0"/>
              <a:t>Make a Minecraft mod! (Java) [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a Discord bot! (Python) [</a:t>
            </a:r>
            <a:r>
              <a:rPr lang="en-US" dirty="0">
                <a:hlinkClick r:id="rId3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Make personal website! (HTML, CSS, </a:t>
            </a:r>
            <a:r>
              <a:rPr lang="en-US" dirty="0" err="1"/>
              <a:t>Javascript</a:t>
            </a:r>
            <a:r>
              <a:rPr lang="en-US" dirty="0"/>
              <a:t>) [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Convert a project from this course into a more user-friendly application</a:t>
            </a:r>
          </a:p>
          <a:p>
            <a:pPr lvl="2"/>
            <a:r>
              <a:rPr lang="en-US" dirty="0"/>
              <a:t>C1, make a Graphical User Interface (GUI) [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]</a:t>
            </a:r>
          </a:p>
          <a:p>
            <a:pPr lvl="2"/>
            <a:r>
              <a:rPr lang="en-US" dirty="0"/>
              <a:t>P3, refine the Email class until you get an accuracy you’re happy with</a:t>
            </a:r>
          </a:p>
          <a:p>
            <a:pPr marL="914400" lvl="2" indent="0">
              <a:buNone/>
            </a:pPr>
            <a:endParaRPr lang="en-US" sz="200" dirty="0"/>
          </a:p>
          <a:p>
            <a:pPr lvl="1"/>
            <a:r>
              <a:rPr lang="en-US" dirty="0"/>
              <a:t>Really, anything you want!!!*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2E9173-2A46-4764-AAA9-271615C508B4}"/>
              </a:ext>
            </a:extLst>
          </p:cNvPr>
          <p:cNvSpPr txBox="1"/>
          <p:nvPr/>
        </p:nvSpPr>
        <p:spPr>
          <a:xfrm>
            <a:off x="5486400" y="6409001"/>
            <a:ext cx="6705600" cy="40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*Warning: it’s often hard to tell what computers can do easily and what they struggle with…</a:t>
            </a:r>
          </a:p>
        </p:txBody>
      </p:sp>
    </p:spTree>
    <p:extLst>
      <p:ext uri="{BB962C8B-B14F-4D97-AF65-F5344CB8AC3E}">
        <p14:creationId xmlns:p14="http://schemas.microsoft.com/office/powerpoint/2010/main" val="3232788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F3870-2373-2B03-570C-6B3CE09F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Frequently Asked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5F00-1F12-0E48-0722-69545AF48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202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 can I get better at programming?</a:t>
            </a:r>
          </a:p>
          <a:p>
            <a:pPr lvl="1"/>
            <a:r>
              <a:rPr lang="en-US" dirty="0"/>
              <a:t>Practice!</a:t>
            </a:r>
          </a:p>
          <a:p>
            <a:r>
              <a:rPr lang="en-US" dirty="0"/>
              <a:t>How can I learn to X?</a:t>
            </a:r>
          </a:p>
          <a:p>
            <a:pPr lvl="1"/>
            <a:r>
              <a:rPr lang="en-US" dirty="0"/>
              <a:t>Search online, read books, look at examples</a:t>
            </a:r>
          </a:p>
          <a:p>
            <a:pPr lvl="1"/>
            <a:r>
              <a:rPr lang="en-US" dirty="0"/>
              <a:t>Start with something that already works (try </a:t>
            </a:r>
            <a:r>
              <a:rPr lang="en-US" dirty="0">
                <a:hlinkClick r:id="rId2"/>
              </a:rPr>
              <a:t>github</a:t>
            </a:r>
            <a:r>
              <a:rPr lang="en-US" dirty="0"/>
              <a:t>), then make changes!</a:t>
            </a:r>
          </a:p>
          <a:p>
            <a:r>
              <a:rPr lang="en-US" dirty="0"/>
              <a:t>What should I work on next?</a:t>
            </a:r>
          </a:p>
          <a:p>
            <a:pPr lvl="1"/>
            <a:r>
              <a:rPr lang="en-US" dirty="0"/>
              <a:t>Anything you can think of! (See previous slide for some ideas)</a:t>
            </a:r>
          </a:p>
          <a:p>
            <a:r>
              <a:rPr lang="en-US" dirty="0"/>
              <a:t>Should I learn another language? Which one?</a:t>
            </a:r>
          </a:p>
          <a:p>
            <a:pPr lvl="1"/>
            <a:r>
              <a:rPr lang="en-US" dirty="0"/>
              <a:t>Depends on what you want to do!</a:t>
            </a:r>
          </a:p>
          <a:p>
            <a:pPr lvl="2"/>
            <a:r>
              <a:rPr lang="en-US" dirty="0"/>
              <a:t>Python: Data Science &amp; Machine Learning</a:t>
            </a:r>
          </a:p>
          <a:p>
            <a:pPr lvl="2"/>
            <a:r>
              <a:rPr lang="en-US" dirty="0"/>
              <a:t>JavaScript: Web Dev</a:t>
            </a:r>
          </a:p>
          <a:p>
            <a:pPr lvl="2"/>
            <a:r>
              <a:rPr lang="en-US" dirty="0"/>
              <a:t>C / C++: Systems Programming</a:t>
            </a:r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</a:p>
        </p:txBody>
      </p:sp>
    </p:spTree>
    <p:extLst>
      <p:ext uri="{BB962C8B-B14F-4D97-AF65-F5344CB8AC3E}">
        <p14:creationId xmlns:p14="http://schemas.microsoft.com/office/powerpoint/2010/main" val="3077308671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SE 373 20s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16763</TotalTime>
  <Words>900</Words>
  <Application>Microsoft Office PowerPoint</Application>
  <PresentationFormat>Widescreen</PresentationFormat>
  <Paragraphs>206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SemiBold</vt:lpstr>
      <vt:lpstr>System Font Regular</vt:lpstr>
      <vt:lpstr>CSE 373 Summer 2020</vt:lpstr>
      <vt:lpstr>Victory Lap &amp; Next Steps</vt:lpstr>
      <vt:lpstr>Announcements</vt:lpstr>
      <vt:lpstr>You Made It!</vt:lpstr>
      <vt:lpstr>[Recap] Why 123?</vt:lpstr>
      <vt:lpstr>[Recap] Topics Covered</vt:lpstr>
      <vt:lpstr>Future Courses</vt:lpstr>
      <vt:lpstr>Applications of CS</vt:lpstr>
      <vt:lpstr>Future Projects</vt:lpstr>
      <vt:lpstr>Frequently Asked Questions</vt:lpstr>
      <vt:lpstr>Thank your TAs!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 Johnston</dc:creator>
  <cp:lastModifiedBy>Nathan Brunelle</cp:lastModifiedBy>
  <cp:revision>314</cp:revision>
  <cp:lastPrinted>2022-09-27T21:33:44Z</cp:lastPrinted>
  <dcterms:created xsi:type="dcterms:W3CDTF">2020-06-13T06:27:42Z</dcterms:created>
  <dcterms:modified xsi:type="dcterms:W3CDTF">2025-06-06T16:15:32Z</dcterms:modified>
</cp:coreProperties>
</file>