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30" r:id="rId2"/>
    <p:sldId id="324" r:id="rId3"/>
    <p:sldId id="325" r:id="rId4"/>
    <p:sldId id="326" r:id="rId5"/>
    <p:sldId id="333" r:id="rId6"/>
    <p:sldId id="329" r:id="rId7"/>
    <p:sldId id="334" r:id="rId8"/>
    <p:sldId id="33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30"/>
            <p14:sldId id="324"/>
            <p14:sldId id="325"/>
            <p14:sldId id="326"/>
            <p14:sldId id="333"/>
            <p14:sldId id="329"/>
            <p14:sldId id="334"/>
            <p14:sldId id="332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1" autoAdjust="0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312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190e800d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190e800d3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f190e800d3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190e800d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190e800d3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f190e800d3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190e800d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190e800d3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190e800d3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190e800d3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190e800d3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f190e800d3_0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190e800d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190e800d3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f190e800d3_0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190e800d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190e800d3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f190e800d3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190e800d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190e800d3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f190e800d3_0_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190e800d3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f190e800d3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f190e800d3_0_3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0325/discussion/630415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Hashing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74235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remember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you put things?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699D8214-E754-4B4A-A6F9-1FE74A38B1C9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4147AA-6F8F-4462-955E-206917291B42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2AFDBF69-DA5B-4C99-B05F-1A942043AEBD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DB438C32-D7C3-8EAB-E36A-CE4BBE4154F2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7BC8E6-F54D-C1FD-FFE2-BDBB9E3E6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15264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2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190e800d3_0_26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54" name="Google Shape;254;g2f190e800d3_0_269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g2f190e800d3_0_269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g2f190e800d3_0_269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f190e800d3_0_269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f190e800d3_0_269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190e800d3_0_269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190e800d3_0_269"/>
          <p:cNvSpPr txBox="1"/>
          <p:nvPr/>
        </p:nvSpPr>
        <p:spPr>
          <a:xfrm>
            <a:off x="755217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190e800d3_0_29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67" name="Google Shape;267;g2f190e800d3_0_293"/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f190e800d3_0_293"/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f190e800d3_0_293"/>
          <p:cNvSpPr txBox="1"/>
          <p:nvPr/>
        </p:nvSpPr>
        <p:spPr>
          <a:xfrm>
            <a:off x="6044075" y="451432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900" b="1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f190e800d3_0_293"/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190e800d3_0_293"/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f190e800d3_0_293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 (quadratically)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190e800d3_0_30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79" name="Google Shape;279;g2f190e800d3_0_304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g2f190e800d3_0_304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1" name="Google Shape;281;g2f190e800d3_0_304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f190e800d3_0_304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f190e800d3_0_304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f190e800d3_0_304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f190e800d3_0_304"/>
          <p:cNvSpPr txBox="1"/>
          <p:nvPr/>
        </p:nvSpPr>
        <p:spPr>
          <a:xfrm>
            <a:off x="7552175" y="121917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190e800d3_0_3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292" name="Google Shape;292;g2f190e800d3_0_316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creating a LinkedList at that Index (also called a “bucket”)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f190e800d3_0_316"/>
          <p:cNvSpPr txBox="1"/>
          <p:nvPr/>
        </p:nvSpPr>
        <p:spPr>
          <a:xfrm>
            <a:off x="1496425" y="3368600"/>
            <a:ext cx="883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both features of ArrayList Indexing and the ease of adding values using LinkedLists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190e800d3_0_3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300" name="Google Shape;300;g2f190e800d3_0_327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1" name="Google Shape;301;g2f190e800d3_0_327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2" name="Google Shape;302;g2f190e800d3_0_327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f190e800d3_0_327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f190e800d3_0_327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190e800d3_0_33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 (Comparison)</a:t>
            </a:r>
            <a:endParaRPr/>
          </a:p>
        </p:txBody>
      </p:sp>
      <p:graphicFrame>
        <p:nvGraphicFramePr>
          <p:cNvPr id="311" name="Google Shape;311;g2f190e800d3_0_339"/>
          <p:cNvGraphicFramePr/>
          <p:nvPr/>
        </p:nvGraphicFramePr>
        <p:xfrm>
          <a:off x="952500" y="1585125"/>
          <a:ext cx="10287000" cy="2011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Linear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Quadratic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⭐</a:t>
                      </a:r>
                      <a:r>
                        <a:rPr lang="en-US" sz="2100"/>
                        <a:t>Chaining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 (quadratically)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creating a LinkedList at that Index (also called a “bucket”)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190e800d3_0_34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318" name="Google Shape;318;g2f190e800d3_0_345"/>
          <p:cNvSpPr txBox="1"/>
          <p:nvPr/>
        </p:nvSpPr>
        <p:spPr>
          <a:xfrm>
            <a:off x="1153800" y="2865325"/>
            <a:ext cx="9884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and Quadratic Probing often result in “Clustering”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Inefficient use of space in the table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the Runtimes will also be slower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g2f190e800d3_0_345"/>
          <p:cNvGraphicFramePr/>
          <p:nvPr/>
        </p:nvGraphicFramePr>
        <p:xfrm>
          <a:off x="952500" y="4989900"/>
          <a:ext cx="10287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0" name="Google Shape;320;g2f190e800d3_0_345"/>
          <p:cNvSpPr/>
          <p:nvPr/>
        </p:nvSpPr>
        <p:spPr>
          <a:xfrm>
            <a:off x="2410350" y="1375625"/>
            <a:ext cx="7371300" cy="144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 - A tendency for data to clump together when using solutions to Collisions like Linear and Quadratic probing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190e800d3_0_37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</a:t>
            </a:r>
            <a:r>
              <a:rPr lang="en-US" sz="2400" b="0"/>
              <a:t>⭐</a:t>
            </a:r>
            <a:r>
              <a:rPr lang="en-US"/>
              <a:t>Chaining?</a:t>
            </a:r>
            <a:endParaRPr/>
          </a:p>
        </p:txBody>
      </p:sp>
      <p:sp>
        <p:nvSpPr>
          <p:cNvPr id="328" name="Google Shape;328;g2f190e800d3_0_372"/>
          <p:cNvSpPr txBox="1"/>
          <p:nvPr/>
        </p:nvSpPr>
        <p:spPr>
          <a:xfrm>
            <a:off x="952500" y="1219165"/>
            <a:ext cx="8254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Hashing can reduce it down to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“Load Factor” - lambda (𝞴)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values in each LinkedList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index in the Table is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value in LinkedList is O(𝞴) or essentially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49A2-86D0-2610-5587-83F583E4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Java </a:t>
            </a:r>
            <a:r>
              <a:rPr lang="en-US" dirty="0" err="1"/>
              <a:t>hashCode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5705-EC3E-4F4A-C0C5-F97BC6C2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hash = 0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for (each field) {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    hash = 31 * hash + hash(field)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65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Programming Project 3 due today, Friday 5/30 at 11:59pm</a:t>
            </a:r>
          </a:p>
          <a:p>
            <a:r>
              <a:rPr lang="en-US" dirty="0"/>
              <a:t>Creative Project 3 out, due Friday, June 6 at 11:59pm</a:t>
            </a:r>
          </a:p>
          <a:p>
            <a:r>
              <a:rPr lang="en-US" dirty="0"/>
              <a:t>Resubmission Cycle 6 due </a:t>
            </a:r>
            <a:r>
              <a:rPr lang="en-US" b="1" dirty="0"/>
              <a:t>tonight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r>
              <a:rPr lang="en-US" dirty="0"/>
              <a:t>R7 / R-Bucks will open on Monday</a:t>
            </a:r>
          </a:p>
          <a:p>
            <a:r>
              <a:rPr lang="en-US" dirty="0"/>
              <a:t>Final Exam: Wednesday, June 11 at 12:30pm – 2:20pm </a:t>
            </a:r>
          </a:p>
          <a:p>
            <a:pPr lvl="1"/>
            <a:r>
              <a:rPr lang="en-US" dirty="0">
                <a:hlinkClick r:id="rId2"/>
              </a:rPr>
              <a:t>Left-handed desk request form</a:t>
            </a:r>
            <a:r>
              <a:rPr lang="en-US" dirty="0"/>
              <a:t>, closes Tuesday, June 3</a:t>
            </a:r>
          </a:p>
          <a:p>
            <a:pPr lvl="1"/>
            <a:r>
              <a:rPr lang="en-US" dirty="0"/>
              <a:t>Details and resources posted later today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0D1-B512-277E-EA16-E5EC5CC0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CE83-E95A-AA85-70FD-590A9FF1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Lists</a:t>
            </a:r>
          </a:p>
          <a:p>
            <a:pPr lvl="1"/>
            <a:r>
              <a:rPr lang="en-US" dirty="0"/>
              <a:t>Maintain an ordered sequence of elements</a:t>
            </a:r>
          </a:p>
          <a:p>
            <a:pPr lvl="1"/>
            <a:r>
              <a:rPr lang="en-US" dirty="0"/>
              <a:t>Provides get(), add(), remove(), ...</a:t>
            </a:r>
          </a:p>
          <a:p>
            <a:pPr lvl="1"/>
            <a:r>
              <a:rPr lang="en-US" dirty="0"/>
              <a:t>Studied two implementations: </a:t>
            </a:r>
            <a:r>
              <a:rPr lang="en-US" dirty="0" err="1"/>
              <a:t>ArrayIntList</a:t>
            </a:r>
            <a:r>
              <a:rPr lang="en-US" dirty="0"/>
              <a:t> and </a:t>
            </a:r>
            <a:r>
              <a:rPr lang="en-US" dirty="0" err="1"/>
              <a:t>LinkedIntList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Sets</a:t>
            </a:r>
          </a:p>
          <a:p>
            <a:pPr lvl="1"/>
            <a:r>
              <a:rPr lang="en-US" dirty="0"/>
              <a:t>Maintain a collection of elements</a:t>
            </a:r>
          </a:p>
          <a:p>
            <a:pPr lvl="1"/>
            <a:r>
              <a:rPr lang="en-US" dirty="0"/>
              <a:t>Provides contains(), add(), remove(), ...</a:t>
            </a:r>
          </a:p>
          <a:p>
            <a:pPr lvl="1"/>
            <a:r>
              <a:rPr lang="en-US" dirty="0"/>
              <a:t>Implementations?</a:t>
            </a:r>
          </a:p>
        </p:txBody>
      </p:sp>
    </p:spTree>
    <p:extLst>
      <p:ext uri="{BB962C8B-B14F-4D97-AF65-F5344CB8AC3E}">
        <p14:creationId xmlns:p14="http://schemas.microsoft.com/office/powerpoint/2010/main" val="315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EF1E-35A2-D654-694C-22885264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7639D6-C40C-B04D-2909-A57C91772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73202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2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A322-AA07-713C-A0B5-14A11EDC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3104-A450-5B6A-F9BB-EB65E9CE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B0B135-C158-B1FD-EAD1-FB31089B0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945507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FC0A8E-CCEE-DC6B-A4EA-FB4652008409}"/>
              </a:ext>
            </a:extLst>
          </p:cNvPr>
          <p:cNvSpPr txBox="1"/>
          <p:nvPr/>
        </p:nvSpPr>
        <p:spPr>
          <a:xfrm>
            <a:off x="7129353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5814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752F-0024-3D64-6D63-CD8F514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3B4-8D24-025B-B230-50B49382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179983"/>
          </a:xfrm>
        </p:spPr>
        <p:txBody>
          <a:bodyPr>
            <a:normAutofit/>
          </a:bodyPr>
          <a:lstStyle/>
          <a:p>
            <a:r>
              <a:rPr lang="en-US" dirty="0"/>
              <a:t>Define a </a:t>
            </a:r>
            <a:r>
              <a:rPr lang="en-US" b="1" dirty="0"/>
              <a:t>hash function </a:t>
            </a:r>
            <a:r>
              <a:rPr lang="en-US" dirty="0"/>
              <a:t>h(x) that turns any value into an integer</a:t>
            </a:r>
          </a:p>
          <a:p>
            <a:pPr lvl="1"/>
            <a:r>
              <a:rPr lang="en-US" dirty="0"/>
              <a:t>Call this the values </a:t>
            </a:r>
            <a:r>
              <a:rPr lang="en-US" b="1" dirty="0"/>
              <a:t>hash code</a:t>
            </a:r>
            <a:endParaRPr lang="en-US" dirty="0"/>
          </a:p>
          <a:p>
            <a:r>
              <a:rPr lang="en-US" dirty="0"/>
              <a:t>Create a big array</a:t>
            </a:r>
          </a:p>
          <a:p>
            <a:r>
              <a:rPr lang="en-US" dirty="0"/>
              <a:t>Store each value in the array at index h(x)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BC0678-B4D1-83EF-62B5-E556946C1D68}"/>
              </a:ext>
            </a:extLst>
          </p:cNvPr>
          <p:cNvGrpSpPr/>
          <p:nvPr/>
        </p:nvGrpSpPr>
        <p:grpSpPr>
          <a:xfrm>
            <a:off x="3021492" y="5327372"/>
            <a:ext cx="6149016" cy="768629"/>
            <a:chOff x="3021492" y="4532241"/>
            <a:chExt cx="6149016" cy="7686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E0470-29BC-AA7B-C9A1-1D091581E9F4}"/>
                </a:ext>
              </a:extLst>
            </p:cNvPr>
            <p:cNvSpPr/>
            <p:nvPr/>
          </p:nvSpPr>
          <p:spPr>
            <a:xfrm>
              <a:off x="3021492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C0292-F4EE-2279-6703-CF42E0531ACA}"/>
                </a:ext>
              </a:extLst>
            </p:cNvPr>
            <p:cNvSpPr/>
            <p:nvPr/>
          </p:nvSpPr>
          <p:spPr>
            <a:xfrm>
              <a:off x="3790119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0801E2-2D3B-E89A-EAEC-31A8AF94C8CD}"/>
                </a:ext>
              </a:extLst>
            </p:cNvPr>
            <p:cNvSpPr/>
            <p:nvPr/>
          </p:nvSpPr>
          <p:spPr>
            <a:xfrm>
              <a:off x="4558746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50F256-954B-0F84-5329-D8B01B52D436}"/>
                </a:ext>
              </a:extLst>
            </p:cNvPr>
            <p:cNvSpPr/>
            <p:nvPr/>
          </p:nvSpPr>
          <p:spPr>
            <a:xfrm>
              <a:off x="5327373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03382D-38D9-38AB-0EBB-52DB244D1740}"/>
                </a:ext>
              </a:extLst>
            </p:cNvPr>
            <p:cNvSpPr/>
            <p:nvPr/>
          </p:nvSpPr>
          <p:spPr>
            <a:xfrm>
              <a:off x="6096000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9E3E46-6D4E-002A-E3FD-B7411993B09F}"/>
                </a:ext>
              </a:extLst>
            </p:cNvPr>
            <p:cNvSpPr/>
            <p:nvPr/>
          </p:nvSpPr>
          <p:spPr>
            <a:xfrm>
              <a:off x="6864627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05ABB-112E-A584-DA3A-9F7E4CE6842D}"/>
                </a:ext>
              </a:extLst>
            </p:cNvPr>
            <p:cNvSpPr/>
            <p:nvPr/>
          </p:nvSpPr>
          <p:spPr>
            <a:xfrm>
              <a:off x="7633254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06685D-5236-6530-EBE0-CF2719CB0239}"/>
                </a:ext>
              </a:extLst>
            </p:cNvPr>
            <p:cNvSpPr/>
            <p:nvPr/>
          </p:nvSpPr>
          <p:spPr>
            <a:xfrm>
              <a:off x="8401881" y="4532241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6617488-1A8E-CB76-1BC7-0B4C621B275C}"/>
              </a:ext>
            </a:extLst>
          </p:cNvPr>
          <p:cNvSpPr/>
          <p:nvPr/>
        </p:nvSpPr>
        <p:spPr>
          <a:xfrm>
            <a:off x="6096000" y="3876597"/>
            <a:ext cx="768627" cy="7686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8A32C3-DCEB-8273-7BF6-D9428F2AE7B8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480312" y="4645224"/>
            <a:ext cx="2" cy="106646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53AF60-DBA2-7293-2A4A-8E0249DF38B7}"/>
              </a:ext>
            </a:extLst>
          </p:cNvPr>
          <p:cNvSpPr txBox="1"/>
          <p:nvPr/>
        </p:nvSpPr>
        <p:spPr>
          <a:xfrm>
            <a:off x="5834269" y="6123369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h(x)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23EFA-2957-CECF-5D24-1D8865D13011}"/>
              </a:ext>
            </a:extLst>
          </p:cNvPr>
          <p:cNvSpPr txBox="1"/>
          <p:nvPr/>
        </p:nvSpPr>
        <p:spPr>
          <a:xfrm>
            <a:off x="2759761" y="6133420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DD575-A438-CD25-4B0E-D9C180B1D4C8}"/>
              </a:ext>
            </a:extLst>
          </p:cNvPr>
          <p:cNvSpPr txBox="1"/>
          <p:nvPr/>
        </p:nvSpPr>
        <p:spPr>
          <a:xfrm>
            <a:off x="3528388" y="6134173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09FBA-1D40-34ED-B653-2E5BDB89A093}"/>
              </a:ext>
            </a:extLst>
          </p:cNvPr>
          <p:cNvSpPr txBox="1"/>
          <p:nvPr/>
        </p:nvSpPr>
        <p:spPr>
          <a:xfrm>
            <a:off x="4681329" y="6015647"/>
            <a:ext cx="129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664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30778-C06E-F95F-4845-E944BD75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DB2E-DE32-5DDC-CEBD-4D6FF762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DF4896-60B2-BC0B-790B-FA8D3B2DB4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D3A732-7AE0-A270-28CE-B01A1D301DB1}"/>
              </a:ext>
            </a:extLst>
          </p:cNvPr>
          <p:cNvSpPr txBox="1"/>
          <p:nvPr/>
        </p:nvSpPr>
        <p:spPr>
          <a:xfrm>
            <a:off x="7129353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61082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D6A6-D2BF-F447-54A3-E572E73A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620A-E86A-E4E4-2857-16494125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054DAB-D6B5-4BDC-1DD4-7EE44B1E8D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BFEB05-3B28-3F73-C874-6B97E439629C}"/>
              </a:ext>
            </a:extLst>
          </p:cNvPr>
          <p:cNvSpPr txBox="1"/>
          <p:nvPr/>
        </p:nvSpPr>
        <p:spPr>
          <a:xfrm>
            <a:off x="7129353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2B8E7-8001-C14B-C5D4-D1DFA25271FA}"/>
              </a:ext>
            </a:extLst>
          </p:cNvPr>
          <p:cNvSpPr txBox="1"/>
          <p:nvPr/>
        </p:nvSpPr>
        <p:spPr>
          <a:xfrm>
            <a:off x="9204896" y="4080298"/>
            <a:ext cx="6261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 with some </a:t>
            </a:r>
            <a:br>
              <a:rPr lang="en-US" dirty="0"/>
            </a:br>
            <a:r>
              <a:rPr lang="en-US" dirty="0"/>
              <a:t>     assumptions</a:t>
            </a:r>
          </a:p>
        </p:txBody>
      </p:sp>
    </p:spTree>
    <p:extLst>
      <p:ext uri="{BB962C8B-B14F-4D97-AF65-F5344CB8AC3E}">
        <p14:creationId xmlns:p14="http://schemas.microsoft.com/office/powerpoint/2010/main" val="917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42" name="Google Shape;242;g2f190e800d3_0_279"/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f190e800d3_0_279"/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f190e800d3_0_279"/>
          <p:cNvSpPr txBox="1"/>
          <p:nvPr/>
        </p:nvSpPr>
        <p:spPr>
          <a:xfrm>
            <a:off x="6044075" y="45143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f190e800d3_0_279"/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f190e800d3_0_279"/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190e800d3_0_279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</a:t>
            </a:r>
            <a:endParaRPr sz="27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16755</TotalTime>
  <Words>969</Words>
  <Application>Microsoft Office PowerPoint</Application>
  <PresentationFormat>Widescreen</PresentationFormat>
  <Paragraphs>285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Hashing</vt:lpstr>
      <vt:lpstr>Announcements</vt:lpstr>
      <vt:lpstr>Data structures so far</vt:lpstr>
      <vt:lpstr>Set implementations</vt:lpstr>
      <vt:lpstr>Set implementations</vt:lpstr>
      <vt:lpstr>Hash Table</vt:lpstr>
      <vt:lpstr>Set implementations</vt:lpstr>
      <vt:lpstr>Set implementations</vt:lpstr>
      <vt:lpstr>What is Linear Probing?</vt:lpstr>
      <vt:lpstr>What is Linear Probing?</vt:lpstr>
      <vt:lpstr>What is Quadratic Probing?</vt:lpstr>
      <vt:lpstr>What is Quadratic Probing?</vt:lpstr>
      <vt:lpstr>What is ⭐Chaining?</vt:lpstr>
      <vt:lpstr>What is ⭐Chaining?</vt:lpstr>
      <vt:lpstr>Recap (Comparison)</vt:lpstr>
      <vt:lpstr>Why ⭐Chaining?</vt:lpstr>
      <vt:lpstr>Why ⭐Chaining?</vt:lpstr>
      <vt:lpstr>Standard Java hashCode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350</cp:revision>
  <cp:lastPrinted>2022-09-27T21:33:44Z</cp:lastPrinted>
  <dcterms:created xsi:type="dcterms:W3CDTF">2020-06-13T06:27:42Z</dcterms:created>
  <dcterms:modified xsi:type="dcterms:W3CDTF">2025-05-30T20:35:53Z</dcterms:modified>
</cp:coreProperties>
</file>