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83" r:id="rId3"/>
    <p:sldId id="324" r:id="rId4"/>
    <p:sldId id="931" r:id="rId5"/>
    <p:sldId id="929" r:id="rId6"/>
    <p:sldId id="930" r:id="rId7"/>
    <p:sldId id="932" r:id="rId8"/>
    <p:sldId id="927" r:id="rId9"/>
    <p:sldId id="920" r:id="rId10"/>
    <p:sldId id="921" r:id="rId11"/>
    <p:sldId id="922" r:id="rId12"/>
    <p:sldId id="933" r:id="rId13"/>
    <p:sldId id="923" r:id="rId14"/>
    <p:sldId id="928" r:id="rId15"/>
    <p:sldId id="924" r:id="rId16"/>
    <p:sldId id="926" r:id="rId17"/>
    <p:sldId id="9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83"/>
            <p14:sldId id="324"/>
            <p14:sldId id="931"/>
            <p14:sldId id="929"/>
            <p14:sldId id="930"/>
            <p14:sldId id="932"/>
            <p14:sldId id="927"/>
            <p14:sldId id="920"/>
            <p14:sldId id="921"/>
            <p14:sldId id="922"/>
            <p14:sldId id="933"/>
            <p14:sldId id="923"/>
            <p14:sldId id="928"/>
            <p14:sldId id="924"/>
            <p14:sldId id="926"/>
            <p14:sldId id="9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55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F47BE2-9EF4-4097-9FE8-31974E8D47ED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6FA4-8F5F-447A-8D5B-4A60FD9705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7173D9-3E2A-4B8D-8DEC-2BC729149A17}"/>
              </a:ext>
            </a:extLst>
          </p:cNvPr>
          <p:cNvSpPr/>
          <p:nvPr userDrawn="1"/>
        </p:nvSpPr>
        <p:spPr>
          <a:xfrm>
            <a:off x="7325575" y="273611"/>
            <a:ext cx="822960" cy="8229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BE7688-D2A5-4949-9B8E-4E7991CC1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193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77398/discussion/673525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Search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74235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English word?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page is it on in the dictionary?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4147AA-6F8F-4462-955E-206917291B42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2AFDBF69-DA5B-4C99-B05F-1A942043AEBD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52A6A071-A9BD-FCE4-153D-D6B4E53FC9F4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019E870B-FC13-5AE2-69B5-2662EB3F370D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10E402-2618-2593-D32A-F1C369362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92620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 (BSTs)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Search Tree falls into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BST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5726646" y="4688872"/>
            <a:ext cx="5811538" cy="212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</a:t>
            </a:r>
            <a:r>
              <a:rPr lang="en-US" dirty="0" err="1"/>
              <a:t>subBSTs</a:t>
            </a:r>
            <a:endParaRPr lang="en-US" dirty="0"/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max(</a:t>
            </a: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) &lt; x &amp;&amp; min(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) &gt; x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00221"/>
            <a:ext cx="890943" cy="916573"/>
            <a:chOff x="8286993" y="1491448"/>
            <a:chExt cx="1294557" cy="13492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67825" y="1491448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BST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BST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0F766-F47A-4615-A1E4-7C5A87AF69CB}"/>
              </a:ext>
            </a:extLst>
          </p:cNvPr>
          <p:cNvSpPr txBox="1"/>
          <p:nvPr/>
        </p:nvSpPr>
        <p:spPr>
          <a:xfrm>
            <a:off x="7100758" y="3724849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&lt;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64579-FBA2-47F3-9D62-8A17F81B6CE6}"/>
              </a:ext>
            </a:extLst>
          </p:cNvPr>
          <p:cNvSpPr txBox="1"/>
          <p:nvPr/>
        </p:nvSpPr>
        <p:spPr>
          <a:xfrm>
            <a:off x="8098112" y="3718093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&gt; x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15470D2-1183-4EEA-B570-51FA687CA52B}"/>
              </a:ext>
            </a:extLst>
          </p:cNvPr>
          <p:cNvSpPr txBox="1">
            <a:spLocks/>
          </p:cNvSpPr>
          <p:nvPr/>
        </p:nvSpPr>
        <p:spPr>
          <a:xfrm>
            <a:off x="678007" y="6229474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Note that not all Binary Trees are Binary Search Trees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F3134DA-4747-40B2-B836-09BCEFB14DF0}"/>
              </a:ext>
            </a:extLst>
          </p:cNvPr>
          <p:cNvSpPr/>
          <p:nvPr/>
        </p:nvSpPr>
        <p:spPr>
          <a:xfrm>
            <a:off x="9762726" y="1943784"/>
            <a:ext cx="1894858" cy="1440814"/>
          </a:xfrm>
          <a:prstGeom prst="wedgeRoundRectCallout">
            <a:avLst>
              <a:gd name="adj1" fmla="val -37304"/>
              <a:gd name="adj2" fmla="val 666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For BSTs in this class, we'll make the simplifying assumption of </a:t>
            </a:r>
            <a:r>
              <a:rPr lang="en-US" b="1" i="1" dirty="0"/>
              <a:t>no duplicates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BSTs?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</a:t>
            </a:r>
            <a:r>
              <a:rPr lang="en-US" dirty="0" err="1">
                <a:latin typeface="Consolas" panose="020B0609020204030204" pitchFamily="49" charset="0"/>
              </a:rPr>
              <a:t>IntTree</a:t>
            </a:r>
            <a:r>
              <a:rPr lang="en-US" dirty="0"/>
              <a:t> implementation to </a:t>
            </a:r>
            <a:r>
              <a:rPr lang="en-US" dirty="0">
                <a:latin typeface="Consolas" panose="020B0609020204030204" pitchFamily="49" charset="0"/>
              </a:rPr>
              <a:t>contains(int value)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Which direction(s) do we travel if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!= value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Both left and right</a:t>
            </a:r>
          </a:p>
          <a:p>
            <a:r>
              <a:rPr lang="en-US" dirty="0">
                <a:cs typeface="Arial" panose="020B0604020202020204" pitchFamily="34" charset="0"/>
              </a:rPr>
              <a:t>In a Binary Search Tree, should we check both sides?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Remember, additional constraint: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max(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root.left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&lt;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&amp;&amp;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					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min(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root.right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&gt;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1C618B-CCA3-4F5D-AE00-9D8AC117306A}"/>
              </a:ext>
            </a:extLst>
          </p:cNvPr>
          <p:cNvSpPr txBox="1"/>
          <p:nvPr/>
        </p:nvSpPr>
        <p:spPr>
          <a:xfrm>
            <a:off x="2833736" y="1835240"/>
            <a:ext cx="71497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contains(int value, 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 root)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(root == null)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false;</a:t>
            </a:r>
          </a:p>
          <a:p>
            <a:r>
              <a:rPr lang="en-US" dirty="0">
                <a:latin typeface="Consolas" panose="020B0609020204030204" pitchFamily="49" charset="0"/>
              </a:rPr>
              <a:t>    }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</a:t>
            </a:r>
            <a:r>
              <a:rPr lang="en-US" dirty="0" err="1">
                <a:latin typeface="Consolas" panose="020B0609020204030204" pitchFamily="49" charset="0"/>
              </a:rPr>
              <a:t>root.data</a:t>
            </a:r>
            <a:r>
              <a:rPr lang="en-US" dirty="0">
                <a:latin typeface="Consolas" panose="020B0609020204030204" pitchFamily="49" charset="0"/>
              </a:rPr>
              <a:t> == value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root.left</a:t>
            </a:r>
            <a:r>
              <a:rPr lang="en-US" dirty="0">
                <a:latin typeface="Consolas" panose="020B0609020204030204" pitchFamily="49" charset="0"/>
              </a:rPr>
              <a:t>)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root.right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70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10486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(1)</a:t>
            </a:r>
          </a:p>
        </p:txBody>
      </p:sp>
      <p:pic>
        <p:nvPicPr>
          <p:cNvPr id="1026" name="Picture 2" descr="Big O Cheat Sheet – Time Complexity Chart">
            <a:extLst>
              <a:ext uri="{FF2B5EF4-FFF2-40B4-BE49-F238E27FC236}">
                <a16:creationId xmlns:a16="http://schemas.microsoft.com/office/drawing/2014/main" id="{A252D890-3AD1-46BD-8C91-9F2E68C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27" y="2757360"/>
            <a:ext cx="6285946" cy="38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 for balanced BST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0425-81B7-4C8E-9063-274DC4B8E76D}"/>
              </a:ext>
            </a:extLst>
          </p:cNvPr>
          <p:cNvSpPr/>
          <p:nvPr/>
        </p:nvSpPr>
        <p:spPr>
          <a:xfrm>
            <a:off x="2391859" y="255219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ECA658-48D3-4FDF-96D8-347031F7ECA5}"/>
              </a:ext>
            </a:extLst>
          </p:cNvPr>
          <p:cNvSpPr/>
          <p:nvPr/>
        </p:nvSpPr>
        <p:spPr>
          <a:xfrm>
            <a:off x="1049462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4A242-FF2B-489A-B1BB-5230D897941A}"/>
              </a:ext>
            </a:extLst>
          </p:cNvPr>
          <p:cNvSpPr/>
          <p:nvPr/>
        </p:nvSpPr>
        <p:spPr>
          <a:xfrm>
            <a:off x="3763459" y="38544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3DA180-9F41-406B-B71E-0898440A8CDA}"/>
              </a:ext>
            </a:extLst>
          </p:cNvPr>
          <p:cNvSpPr/>
          <p:nvPr/>
        </p:nvSpPr>
        <p:spPr>
          <a:xfrm>
            <a:off x="2171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5D25D-4FFA-4196-95B0-627031AF392C}"/>
              </a:ext>
            </a:extLst>
          </p:cNvPr>
          <p:cNvSpPr/>
          <p:nvPr/>
        </p:nvSpPr>
        <p:spPr>
          <a:xfrm>
            <a:off x="1893593" y="547608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9E505-5739-4FE9-8E76-E9A361A1868E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1506662" y="3332684"/>
            <a:ext cx="1019108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EFC24-4BDF-489E-9073-26270EEE4DB3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3172348" y="3332684"/>
            <a:ext cx="1048311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C5769D-5588-46D8-80EA-14C11A908583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674393" y="4634928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0D29F0-361B-4271-85BD-60B285EDCE02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1829951" y="4634928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238CFDE-4AC5-446E-90F4-35EDCA282300}"/>
              </a:ext>
            </a:extLst>
          </p:cNvPr>
          <p:cNvSpPr/>
          <p:nvPr/>
        </p:nvSpPr>
        <p:spPr>
          <a:xfrm>
            <a:off x="29318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FEC839-6011-4AF8-98D2-E0D5436212A4}"/>
              </a:ext>
            </a:extLst>
          </p:cNvPr>
          <p:cNvSpPr/>
          <p:nvPr/>
        </p:nvSpPr>
        <p:spPr>
          <a:xfrm>
            <a:off x="4608264" y="54870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14910-521E-483E-8568-6575AD5F750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389064" y="4645880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C034B-0D83-4FCB-846C-BFC1CD659AF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4544622" y="4645880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88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(2)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</a:t>
            </a:r>
            <a:r>
              <a:rPr lang="en-US" u="sng" dirty="0"/>
              <a:t>balanced</a:t>
            </a:r>
            <a:r>
              <a:rPr lang="en-US" dirty="0"/>
              <a:t>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27970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O(log(N))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 (3)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99455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56C5D-14DA-41FE-9242-8DCC03FC708E}"/>
              </a:ext>
            </a:extLst>
          </p:cNvPr>
          <p:cNvSpPr txBox="1">
            <a:spLocks/>
          </p:cNvSpPr>
          <p:nvPr/>
        </p:nvSpPr>
        <p:spPr>
          <a:xfrm>
            <a:off x="678007" y="5147086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O(log(N))</a:t>
            </a:r>
            <a:r>
              <a:rPr lang="en-US" i="1" dirty="0"/>
              <a:t> runtime is only guaranteed for </a:t>
            </a:r>
            <a:r>
              <a:rPr lang="en-US" b="1" dirty="0"/>
              <a:t>BALANCED </a:t>
            </a:r>
            <a:r>
              <a:rPr lang="en-US" i="1" dirty="0"/>
              <a:t>BSTs. If your tree isn’t balanced, we see </a:t>
            </a:r>
            <a:r>
              <a:rPr lang="en-US" i="1" dirty="0">
                <a:latin typeface="Consolas" panose="020B0609020204030204" pitchFamily="49" charset="0"/>
              </a:rPr>
              <a:t>O(N)</a:t>
            </a:r>
            <a:r>
              <a:rPr lang="en-US" i="1" dirty="0"/>
              <a:t> runtime!</a:t>
            </a:r>
          </a:p>
        </p:txBody>
      </p:sp>
    </p:spTree>
    <p:extLst>
      <p:ext uri="{BB962C8B-B14F-4D97-AF65-F5344CB8AC3E}">
        <p14:creationId xmlns:p14="http://schemas.microsoft.com/office/powerpoint/2010/main" val="291219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In Java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Self-balancing BST implementations (AVL / Red-black) exist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AVL better at contains, Red-black better at adding / removing</a:t>
            </a:r>
          </a:p>
          <a:p>
            <a:r>
              <a:rPr lang="en-US" dirty="0">
                <a:cs typeface="Arial" panose="020B0604020202020204" pitchFamily="34" charset="0"/>
              </a:rPr>
              <a:t>Both the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TreeMap</a:t>
            </a:r>
            <a:r>
              <a:rPr lang="en-US" dirty="0">
                <a:cs typeface="Arial" panose="020B0604020202020204" pitchFamily="34" charset="0"/>
              </a:rPr>
              <a:t>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TreeSet</a:t>
            </a:r>
            <a:r>
              <a:rPr lang="en-US" dirty="0">
                <a:cs typeface="Arial" panose="020B0604020202020204" pitchFamily="34" charset="0"/>
              </a:rPr>
              <a:t> implementations use self-balancing BSTs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Determines said ordering via the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Comparable</a:t>
            </a:r>
            <a:r>
              <a:rPr lang="en-US" dirty="0">
                <a:cs typeface="Arial" panose="020B0604020202020204" pitchFamily="34" charset="0"/>
              </a:rPr>
              <a:t> interface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compareTo</a:t>
            </a:r>
            <a:r>
              <a:rPr lang="en-US" dirty="0">
                <a:cs typeface="Arial" panose="020B0604020202020204" pitchFamily="34" charset="0"/>
              </a:rPr>
              <a:t> method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Printing out shows natural ordering – preorder traversal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Complete table comparing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cs typeface="Arial" panose="020B0604020202020204" pitchFamily="34" charset="0"/>
              </a:rPr>
              <a:t>		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0414C-94CB-4F24-8292-547183E78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55864"/>
              </p:ext>
            </p:extLst>
          </p:nvPr>
        </p:nvGraphicFramePr>
        <p:xfrm>
          <a:off x="2032000" y="455653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LinkedList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TreeSet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add(x)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remove(x)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2681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B6A32-961F-4390-9AA8-4ADBCC361E95}"/>
              </a:ext>
            </a:extLst>
          </p:cNvPr>
          <p:cNvSpPr txBox="1">
            <a:spLocks/>
          </p:cNvSpPr>
          <p:nvPr/>
        </p:nvSpPr>
        <p:spPr>
          <a:xfrm>
            <a:off x="2027947" y="6078641"/>
            <a:ext cx="8258394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*It’s slightly more complicated but we’ll leave that for a higher level course</a:t>
            </a:r>
          </a:p>
        </p:txBody>
      </p:sp>
    </p:spTree>
    <p:extLst>
      <p:ext uri="{BB962C8B-B14F-4D97-AF65-F5344CB8AC3E}">
        <p14:creationId xmlns:p14="http://schemas.microsoft.com/office/powerpoint/2010/main" val="192075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2 Completed! 😮‍💨</a:t>
            </a:r>
          </a:p>
          <a:p>
            <a:r>
              <a:rPr lang="en-US" dirty="0"/>
              <a:t>Programming Assignment 3 due Friday (5/30) at 11:59pm </a:t>
            </a:r>
          </a:p>
          <a:p>
            <a:r>
              <a:rPr lang="en-US" dirty="0"/>
              <a:t>Creative Project 3 out tomorrow, due Friday, 6/6 at 11:59pm</a:t>
            </a:r>
          </a:p>
          <a:p>
            <a:pPr lvl="1"/>
            <a:r>
              <a:rPr lang="en-US" dirty="0"/>
              <a:t>Last assignment! </a:t>
            </a:r>
          </a:p>
          <a:p>
            <a:r>
              <a:rPr lang="en-US" dirty="0"/>
              <a:t>Resubmission Cycle 6 is open, due on Friday, 5/30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pPr lvl="1"/>
            <a:r>
              <a:rPr lang="en-US" dirty="0"/>
              <a:t>Reminder: In R8 / R-Bucks, all assignments will be eligible! </a:t>
            </a:r>
          </a:p>
          <a:p>
            <a:r>
              <a:rPr lang="en-US" dirty="0"/>
              <a:t>Final Exam: Wednesday June 11 at 12:30pm – 2:20pm </a:t>
            </a:r>
          </a:p>
          <a:p>
            <a:pPr lvl="1"/>
            <a:r>
              <a:rPr lang="en-US" dirty="0">
                <a:hlinkClick r:id="rId2"/>
              </a:rPr>
              <a:t>Left-handed desk request form</a:t>
            </a:r>
            <a:r>
              <a:rPr lang="en-US" dirty="0"/>
              <a:t>, closes Tuesday, June 3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96066" y="211496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through 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119365" y="1371600"/>
            <a:ext cx="7932100" cy="4699159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the dictionary, from the first to last word, </a:t>
            </a:r>
          </a:p>
          <a:p>
            <a:r>
              <a:rPr lang="en-US" dirty="0">
                <a:latin typeface="Consolas" panose="020B0609020204030204" pitchFamily="49" charset="0"/>
              </a:rPr>
              <a:t>        looking for target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search(dictionary,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there are no more words to look through</a:t>
            </a:r>
          </a:p>
          <a:p>
            <a:r>
              <a:rPr lang="en-US" dirty="0">
                <a:latin typeface="Consolas" panose="020B0609020204030204" pitchFamily="49" charset="0"/>
              </a:rPr>
              <a:t>        give up</a:t>
            </a:r>
          </a:p>
          <a:p>
            <a:r>
              <a:rPr lang="en-US" dirty="0">
                <a:latin typeface="Consolas" panose="020B0609020204030204" pitchFamily="49" charset="0"/>
              </a:rPr>
              <a:t>    else 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a midpoint between left and right</a:t>
            </a:r>
          </a:p>
          <a:p>
            <a:r>
              <a:rPr lang="en-US" dirty="0">
                <a:latin typeface="Consolas" panose="020B0609020204030204" pitchFamily="49" charset="0"/>
              </a:rPr>
              <a:t>        pick the word at that midpoint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target is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found it! 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target comes before that word 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left, midpoint-1,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(target comes after that word)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search(dictionary, midpoint 1, right, target)</a:t>
            </a:r>
          </a:p>
        </p:txBody>
      </p:sp>
    </p:spTree>
    <p:extLst>
      <p:ext uri="{BB962C8B-B14F-4D97-AF65-F5344CB8AC3E}">
        <p14:creationId xmlns:p14="http://schemas.microsoft.com/office/powerpoint/2010/main" val="184752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EF97-A055-4DF7-972B-FE527145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975A-86B9-487B-9847-66B28746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3268387" cy="38151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Assuming a </a:t>
            </a:r>
            <a:r>
              <a:rPr lang="en-US" sz="2000" i="1" dirty="0"/>
              <a:t>sorted order</a:t>
            </a:r>
            <a:r>
              <a:rPr lang="en-US" sz="2000" dirty="0"/>
              <a:t> of elements to search through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list</a:t>
            </a:r>
          </a:p>
          <a:p>
            <a:r>
              <a:rPr lang="en-US" sz="2000" dirty="0"/>
              <a:t>Suppose you're looking for a specific element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target</a:t>
            </a:r>
          </a:p>
          <a:p>
            <a:r>
              <a:rPr lang="en-US" sz="2000" dirty="0">
                <a:cs typeface="Arial" panose="020B0604020202020204" pitchFamily="34" charset="0"/>
              </a:rPr>
              <a:t>Return the index of the given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target</a:t>
            </a:r>
            <a:r>
              <a:rPr lang="en-US" sz="2000" dirty="0">
                <a:cs typeface="Arial" panose="020B0604020202020204" pitchFamily="34" charset="0"/>
              </a:rPr>
              <a:t>, or -1 if it's not in the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list</a:t>
            </a:r>
            <a:r>
              <a:rPr lang="en-US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79B88-303B-410B-A7DE-CE48EE961C19}"/>
              </a:ext>
            </a:extLst>
          </p:cNvPr>
          <p:cNvSpPr txBox="1"/>
          <p:nvPr/>
        </p:nvSpPr>
        <p:spPr>
          <a:xfrm>
            <a:off x="4391311" y="1007485"/>
            <a:ext cx="7647376" cy="4086225"/>
          </a:xfrm>
          <a:prstGeom prst="round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begin with search(list, 0, </a:t>
            </a:r>
            <a:r>
              <a:rPr lang="en-US" dirty="0" err="1">
                <a:latin typeface="Consolas" panose="020B0609020204030204" pitchFamily="49" charset="0"/>
              </a:rPr>
              <a:t>list.size</a:t>
            </a:r>
            <a:r>
              <a:rPr lang="en-US" dirty="0">
                <a:latin typeface="Consolas" panose="020B0609020204030204" pitchFamily="49" charset="0"/>
              </a:rPr>
              <a:t>() – 1, target)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search(list, left, right, target):</a:t>
            </a:r>
          </a:p>
          <a:p>
            <a:r>
              <a:rPr lang="en-US" dirty="0">
                <a:latin typeface="Consolas" panose="020B0609020204030204" pitchFamily="49" charset="0"/>
              </a:rPr>
              <a:t>    if (left &gt; right):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-1</a:t>
            </a:r>
          </a:p>
          <a:p>
            <a:r>
              <a:rPr lang="en-US" dirty="0">
                <a:latin typeface="Consolas" panose="020B0609020204030204" pitchFamily="49" charset="0"/>
              </a:rPr>
              <a:t>    else:</a:t>
            </a:r>
          </a:p>
          <a:p>
            <a:r>
              <a:rPr lang="en-US" dirty="0">
                <a:latin typeface="Consolas" panose="020B0609020204030204" pitchFamily="49" charset="0"/>
              </a:rPr>
              <a:t>	 mid = (left + right) / 2</a:t>
            </a:r>
          </a:p>
          <a:p>
            <a:r>
              <a:rPr lang="en-US" dirty="0">
                <a:latin typeface="Consolas" panose="020B0609020204030204" pitchFamily="49" charset="0"/>
              </a:rPr>
              <a:t>        if (target ==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mid;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 if (target &lt; list[mid]):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left, mid – 1, target)</a:t>
            </a:r>
          </a:p>
          <a:p>
            <a:r>
              <a:rPr lang="en-US" dirty="0">
                <a:latin typeface="Consolas" panose="020B0609020204030204" pitchFamily="49" charset="0"/>
              </a:rPr>
              <a:t>        else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return search(list, mid + 1, right, target)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471E18-AC49-4E32-8384-1363CB1AE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4675"/>
              </p:ext>
            </p:extLst>
          </p:nvPr>
        </p:nvGraphicFramePr>
        <p:xfrm>
          <a:off x="1310763" y="5572014"/>
          <a:ext cx="9570474" cy="10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86">
                  <a:extLst>
                    <a:ext uri="{9D8B030D-6E8A-4147-A177-3AD203B41FA5}">
                      <a16:colId xmlns:a16="http://schemas.microsoft.com/office/drawing/2014/main" val="104209290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8611303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352569492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35889465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4296054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2678095506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0349425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4193775512"/>
                    </a:ext>
                  </a:extLst>
                </a:gridCol>
                <a:gridCol w="1063386">
                  <a:extLst>
                    <a:ext uri="{9D8B030D-6E8A-4147-A177-3AD203B41FA5}">
                      <a16:colId xmlns:a16="http://schemas.microsoft.com/office/drawing/2014/main" val="1946144467"/>
                    </a:ext>
                  </a:extLst>
                </a:gridCol>
              </a:tblGrid>
              <a:tr h="1069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-5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184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4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4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Search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(Search) Trees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runtime! 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585681" y="278844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8B1-F70E-43EC-829B-237743C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Tree: contains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0425-81B7-4C8E-9063-274DC4B8E76D}"/>
              </a:ext>
            </a:extLst>
          </p:cNvPr>
          <p:cNvSpPr/>
          <p:nvPr/>
        </p:nvSpPr>
        <p:spPr>
          <a:xfrm>
            <a:off x="4982659" y="15495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ECA658-48D3-4FDF-96D8-347031F7ECA5}"/>
              </a:ext>
            </a:extLst>
          </p:cNvPr>
          <p:cNvSpPr/>
          <p:nvPr/>
        </p:nvSpPr>
        <p:spPr>
          <a:xfrm>
            <a:off x="3640262" y="28517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4A242-FF2B-489A-B1BB-5230D897941A}"/>
              </a:ext>
            </a:extLst>
          </p:cNvPr>
          <p:cNvSpPr/>
          <p:nvPr/>
        </p:nvSpPr>
        <p:spPr>
          <a:xfrm>
            <a:off x="6354259" y="28517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3DA180-9F41-406B-B71E-0898440A8CDA}"/>
              </a:ext>
            </a:extLst>
          </p:cNvPr>
          <p:cNvSpPr/>
          <p:nvPr/>
        </p:nvSpPr>
        <p:spPr>
          <a:xfrm>
            <a:off x="2807993" y="447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75D25D-4FFA-4196-95B0-627031AF392C}"/>
              </a:ext>
            </a:extLst>
          </p:cNvPr>
          <p:cNvSpPr/>
          <p:nvPr/>
        </p:nvSpPr>
        <p:spPr>
          <a:xfrm>
            <a:off x="4484393" y="44734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C9E505-5739-4FE9-8E76-E9A361A1868E}"/>
              </a:ext>
            </a:extLst>
          </p:cNvPr>
          <p:cNvCxnSpPr>
            <a:stCxn id="4" idx="3"/>
            <a:endCxn id="5" idx="0"/>
          </p:cNvCxnSpPr>
          <p:nvPr/>
        </p:nvCxnSpPr>
        <p:spPr>
          <a:xfrm flipH="1">
            <a:off x="4097462" y="2330041"/>
            <a:ext cx="1019108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EEFC24-4BDF-489E-9073-26270EEE4DB3}"/>
              </a:ext>
            </a:extLst>
          </p:cNvPr>
          <p:cNvCxnSpPr>
            <a:cxnSpLocks/>
            <a:stCxn id="4" idx="5"/>
            <a:endCxn id="6" idx="0"/>
          </p:cNvCxnSpPr>
          <p:nvPr/>
        </p:nvCxnSpPr>
        <p:spPr>
          <a:xfrm>
            <a:off x="5763148" y="2330041"/>
            <a:ext cx="1048311" cy="521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C5769D-5588-46D8-80EA-14C11A908583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 flipH="1">
            <a:off x="3265193" y="3632285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0D29F0-361B-4271-85BD-60B285EDCE02}"/>
              </a:ext>
            </a:extLst>
          </p:cNvPr>
          <p:cNvCxnSpPr>
            <a:cxnSpLocks/>
            <a:stCxn id="5" idx="5"/>
            <a:endCxn id="9" idx="0"/>
          </p:cNvCxnSpPr>
          <p:nvPr/>
        </p:nvCxnSpPr>
        <p:spPr>
          <a:xfrm>
            <a:off x="4420751" y="3632285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238CFDE-4AC5-446E-90F4-35EDCA282300}"/>
              </a:ext>
            </a:extLst>
          </p:cNvPr>
          <p:cNvSpPr/>
          <p:nvPr/>
        </p:nvSpPr>
        <p:spPr>
          <a:xfrm>
            <a:off x="5522664" y="44843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FEC839-6011-4AF8-98D2-E0D5436212A4}"/>
              </a:ext>
            </a:extLst>
          </p:cNvPr>
          <p:cNvSpPr/>
          <p:nvPr/>
        </p:nvSpPr>
        <p:spPr>
          <a:xfrm>
            <a:off x="7199064" y="44843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514910-521E-483E-8568-6575AD5F750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5979864" y="3643237"/>
            <a:ext cx="508980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3C034B-0D83-4FCB-846C-BFC1CD659AF6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135422" y="3643237"/>
            <a:ext cx="520842" cy="84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7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16635</TotalTime>
  <Words>1137</Words>
  <Application>Microsoft Office PowerPoint</Application>
  <PresentationFormat>Widescreen</PresentationFormat>
  <Paragraphs>255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Search Trees</vt:lpstr>
      <vt:lpstr>Lecture Outline</vt:lpstr>
      <vt:lpstr>Announcements</vt:lpstr>
      <vt:lpstr>Lecture Outline</vt:lpstr>
      <vt:lpstr>Looking through a dictionary</vt:lpstr>
      <vt:lpstr>Binary Search</vt:lpstr>
      <vt:lpstr>Lecture Outline</vt:lpstr>
      <vt:lpstr>Example Tree: contains</vt:lpstr>
      <vt:lpstr>Binary Trees [Review]</vt:lpstr>
      <vt:lpstr>Binary Search Trees (BSTs)</vt:lpstr>
      <vt:lpstr>Why BSTs?</vt:lpstr>
      <vt:lpstr>Lecture Outline</vt:lpstr>
      <vt:lpstr>BSTs &amp; Runtime (1)</vt:lpstr>
      <vt:lpstr>Example Tree: contains for balanced BST</vt:lpstr>
      <vt:lpstr>BSTs &amp; Runtime (2)</vt:lpstr>
      <vt:lpstr>BSTs &amp; Runtime (3)</vt:lpstr>
      <vt:lpstr>BSTs In 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365</cp:revision>
  <cp:lastPrinted>2022-09-27T21:33:44Z</cp:lastPrinted>
  <dcterms:created xsi:type="dcterms:W3CDTF">2020-06-13T06:27:42Z</dcterms:created>
  <dcterms:modified xsi:type="dcterms:W3CDTF">2025-05-28T14:58:03Z</dcterms:modified>
</cp:coreProperties>
</file>