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71" r:id="rId2"/>
    <p:sldId id="291" r:id="rId3"/>
    <p:sldId id="372" r:id="rId4"/>
    <p:sldId id="295" r:id="rId5"/>
    <p:sldId id="293" r:id="rId6"/>
    <p:sldId id="362" r:id="rId7"/>
    <p:sldId id="365" r:id="rId8"/>
    <p:sldId id="366" r:id="rId9"/>
    <p:sldId id="287" r:id="rId10"/>
    <p:sldId id="361" r:id="rId11"/>
    <p:sldId id="283" r:id="rId12"/>
    <p:sldId id="286" r:id="rId13"/>
    <p:sldId id="363" r:id="rId14"/>
    <p:sldId id="367" r:id="rId15"/>
    <p:sldId id="369" r:id="rId16"/>
    <p:sldId id="259" r:id="rId17"/>
    <p:sldId id="258" r:id="rId18"/>
    <p:sldId id="260" r:id="rId19"/>
    <p:sldId id="261" r:id="rId20"/>
    <p:sldId id="373" r:id="rId21"/>
    <p:sldId id="3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AFAFA"/>
    <a:srgbClr val="F5F5F5"/>
    <a:srgbClr val="EF5777"/>
    <a:srgbClr val="0FB9B1"/>
    <a:srgbClr val="54A0FF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1429"/>
  </p:normalViewPr>
  <p:slideViewPr>
    <p:cSldViewPr snapToGrid="0" snapToObjects="1">
      <p:cViewPr>
        <p:scale>
          <a:sx n="64" d="100"/>
          <a:sy n="64" d="100"/>
        </p:scale>
        <p:origin x="940" y="32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" name="Google Shape;3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139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48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2F9617-4B9F-19A5-D41B-387416ABD311}"/>
              </a:ext>
            </a:extLst>
          </p:cNvPr>
          <p:cNvSpPr/>
          <p:nvPr userDrawn="1"/>
        </p:nvSpPr>
        <p:spPr>
          <a:xfrm>
            <a:off x="8063682" y="507565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grpSp>
        <p:nvGrpSpPr>
          <p:cNvPr id="21" name="Google Shape;21;p29"/>
          <p:cNvGrpSpPr/>
          <p:nvPr/>
        </p:nvGrpSpPr>
        <p:grpSpPr>
          <a:xfrm>
            <a:off x="420127" y="2753847"/>
            <a:ext cx="1269525" cy="420132"/>
            <a:chOff x="0" y="0"/>
            <a:chExt cx="1269523" cy="420130"/>
          </a:xfrm>
        </p:grpSpPr>
        <p:sp>
          <p:nvSpPr>
            <p:cNvPr id="22" name="Google Shape;22;p29"/>
            <p:cNvSpPr/>
            <p:nvPr/>
          </p:nvSpPr>
          <p:spPr>
            <a:xfrm>
              <a:off x="0" y="0"/>
              <a:ext cx="1269523" cy="420130"/>
            </a:xfrm>
            <a:prstGeom prst="roundRect">
              <a:avLst>
                <a:gd name="adj" fmla="val 16667"/>
              </a:avLst>
            </a:prstGeom>
            <a:solidFill>
              <a:srgbClr val="FA8231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9"/>
            <p:cNvSpPr txBox="1"/>
            <p:nvPr/>
          </p:nvSpPr>
          <p:spPr>
            <a:xfrm>
              <a:off x="66228" y="40809"/>
              <a:ext cx="1137067" cy="338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Montserrat"/>
                <a:buNone/>
              </a:pPr>
              <a:r>
                <a:rPr lang="en-US" sz="1600" b="0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LEC 01</a:t>
              </a:r>
              <a:endParaRPr dirty="0"/>
            </a:p>
          </p:txBody>
        </p:sp>
      </p:grp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38457" y="5823174"/>
            <a:ext cx="2159236" cy="2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8" name="Google Shape;28;p29"/>
          <p:cNvSpPr txBox="1"/>
          <p:nvPr/>
        </p:nvSpPr>
        <p:spPr>
          <a:xfrm>
            <a:off x="242827" y="6094422"/>
            <a:ext cx="236342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#cse123A </a:t>
            </a:r>
            <a:endParaRPr dirty="0"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5095B-504B-A3F8-FCC4-C84802EB2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7125" y="1766888"/>
            <a:ext cx="798513" cy="661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Spring 2025</a:t>
            </a:r>
            <a:endParaRPr dirty="0"/>
          </a:p>
        </p:txBody>
      </p:sp>
      <p:sp>
        <p:nvSpPr>
          <p:cNvPr id="34" name="Google Shape;9;p28">
            <a:extLst>
              <a:ext uri="{FF2B5EF4-FFF2-40B4-BE49-F238E27FC236}">
                <a16:creationId xmlns:a16="http://schemas.microsoft.com/office/drawing/2014/main" id="{639719FC-3597-4553-83F6-5B80CA5261BE}"/>
              </a:ext>
            </a:extLst>
          </p:cNvPr>
          <p:cNvSpPr txBox="1"/>
          <p:nvPr userDrawn="1"/>
        </p:nvSpPr>
        <p:spPr>
          <a:xfrm>
            <a:off x="3046095" y="-38779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01: Inheritance; Polymorphism; Comparable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437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01: Inheritance &amp; Polymorphism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uw.edu/123/syllabus/#grad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uw.edu/123/syllabus/#academic-honesty-and-collabor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zyUNhmXnNmkkfZhr8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uw.edu/123/syllabus/#academic-honesty-and-collabor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356810" y="3784377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dirty="0"/>
              <a:t>Inheritance; Polymorphism; </a:t>
            </a:r>
            <a:r>
              <a:rPr lang="en-US" sz="3600" dirty="0">
                <a:latin typeface="Consolas" panose="020B0609020204030204" pitchFamily="49" charset="0"/>
              </a:rPr>
              <a:t>Comparable</a:t>
            </a:r>
            <a:endParaRPr sz="3600" dirty="0">
              <a:latin typeface="Consolas" panose="020B0609020204030204" pitchFamily="49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148325" y="1757973"/>
            <a:ext cx="4385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/>
          </a:p>
          <a:p>
            <a:pPr algn="ctr"/>
            <a:endParaRPr lang="en-US" sz="2000" i="1" dirty="0"/>
          </a:p>
          <a:p>
            <a:pPr algn="ctr"/>
            <a:r>
              <a:rPr lang="en-US" sz="2000" i="1" dirty="0"/>
              <a:t>Plans for the weekend?</a:t>
            </a: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20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Nathan Brunelle</a:t>
            </a:r>
          </a:p>
        </p:txBody>
      </p:sp>
      <p:sp>
        <p:nvSpPr>
          <p:cNvPr id="2" name="Google Shape;96;p1">
            <a:extLst>
              <a:ext uri="{FF2B5EF4-FFF2-40B4-BE49-F238E27FC236}">
                <a16:creationId xmlns:a16="http://schemas.microsoft.com/office/drawing/2014/main" id="{FCE87D4C-E427-F3B4-FC72-633BB9C5EC28}"/>
              </a:ext>
            </a:extLst>
          </p:cNvPr>
          <p:cNvSpPr txBox="1"/>
          <p:nvPr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81EDDD-DD6F-00CA-47C4-EB7365FB5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498450"/>
              </p:ext>
            </p:extLst>
          </p:nvPr>
        </p:nvGraphicFramePr>
        <p:xfrm>
          <a:off x="7502629" y="4079333"/>
          <a:ext cx="4467485" cy="27065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3497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93497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58766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828228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Arohan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Neha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Rohini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Rushil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Ido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Zachary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Sebastian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Joshua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Hayden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Caleb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Justin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Heon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Rashad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Srihari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Benoit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Derek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Bhaumik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Cynthia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Shreya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Ashley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Harshitha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Marcus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Montserrat SemiBold" panose="00000700000000000000" pitchFamily="2" charset="0"/>
                        </a:rPr>
                        <a:t>Prakshi</a:t>
                      </a:r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Packard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Nichole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6126013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Niyati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Lawrence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Cady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2605431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Montserrat SemiBold" panose="00000700000000000000" pitchFamily="2" charset="0"/>
                        </a:rPr>
                        <a:t>Ziao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00505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64764F6-C682-652E-6FAA-9315472A1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237" y="5658678"/>
            <a:ext cx="1104072" cy="11040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Inheritance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  <a:latin typeface="Consolas" panose="020B0609020204030204" pitchFamily="49" charset="0"/>
              </a:rPr>
              <a:t>Comparable</a:t>
            </a:r>
          </a:p>
          <a:p>
            <a:pPr>
              <a:spcAft>
                <a:spcPts val="1200"/>
              </a:spcAft>
            </a:pPr>
            <a:r>
              <a:rPr lang="en-US" dirty="0"/>
              <a:t>Polymorphism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rgbClr val="FA823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410403" y="212799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99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sz="4356" dirty="0"/>
              <a:t>Comparable</a:t>
            </a:r>
            <a:endParaRPr dirty="0"/>
          </a:p>
        </p:txBody>
      </p:sp>
      <p:sp>
        <p:nvSpPr>
          <p:cNvPr id="306" name="Google Shape;306;p2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Comparable&lt;E&gt;</a:t>
            </a:r>
            <a:r>
              <a:rPr lang="en-US" dirty="0"/>
              <a:t> is an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en-US" dirty="0"/>
              <a:t> that allows implementers to define an ordering between two objects</a:t>
            </a:r>
          </a:p>
          <a:p>
            <a:pPr marL="685800" lvl="1" indent="-22860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Char char="•"/>
            </a:pPr>
            <a:r>
              <a:rPr lang="en-US" sz="2400" dirty="0"/>
              <a:t>Used by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TreeSet</a:t>
            </a:r>
            <a:r>
              <a:rPr lang="en-US" sz="2400" dirty="0"/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2400" dirty="0"/>
              <a:t>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Collections.sort</a:t>
            </a:r>
            <a:r>
              <a:rPr lang="en-US" sz="2400" dirty="0"/>
              <a:t>, etc.</a:t>
            </a: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dirty="0"/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dirty="0"/>
              <a:t>One required method:</a:t>
            </a:r>
          </a:p>
          <a:p>
            <a:pPr marL="457200" lvl="1" indent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(E other);</a:t>
            </a:r>
          </a:p>
          <a:p>
            <a:pPr marL="685800" lvl="1" indent="-22860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Char char="•"/>
            </a:pPr>
            <a:endParaRPr lang="en-US" dirty="0"/>
          </a:p>
          <a:p>
            <a:pPr marL="228600" indent="-22860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</a:pPr>
            <a:r>
              <a:rPr lang="en-US" dirty="0"/>
              <a:t>Returned integer falls into 1 of 3 categories</a:t>
            </a:r>
          </a:p>
          <a:p>
            <a:pPr marL="457200" lvl="1" indent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&lt; 0</a:t>
            </a:r>
            <a:r>
              <a:rPr lang="en-US" sz="2400" dirty="0"/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400" dirty="0"/>
              <a:t> is “less than”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</a:p>
          <a:p>
            <a:pPr marL="457200" lvl="1" indent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0</a:t>
            </a:r>
            <a:r>
              <a:rPr lang="en-US" sz="2400" dirty="0"/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400" dirty="0"/>
              <a:t> is “equal to”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</a:p>
          <a:p>
            <a:pPr marL="457200" lvl="1" indent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SzPts val="2300"/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&gt; 0</a:t>
            </a:r>
            <a:r>
              <a:rPr lang="en-US" sz="2400" dirty="0"/>
              <a:t>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sz="2400" dirty="0"/>
              <a:t> is “greater than”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17ED41-70AE-4543-9942-DA60F0A47F73}"/>
              </a:ext>
            </a:extLst>
          </p:cNvPr>
          <p:cNvSpPr txBox="1"/>
          <p:nvPr/>
        </p:nvSpPr>
        <p:spPr>
          <a:xfrm>
            <a:off x="8662987" y="3429000"/>
            <a:ext cx="352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.compareTo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396A15-2D58-4898-8644-FA4A60051F5D}"/>
              </a:ext>
            </a:extLst>
          </p:cNvPr>
          <p:cNvSpPr txBox="1"/>
          <p:nvPr/>
        </p:nvSpPr>
        <p:spPr>
          <a:xfrm>
            <a:off x="8479630" y="435054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6DE595-B677-4FDD-8FBA-A49AEA19565D}"/>
              </a:ext>
            </a:extLst>
          </p:cNvPr>
          <p:cNvSpPr txBox="1"/>
          <p:nvPr/>
        </p:nvSpPr>
        <p:spPr>
          <a:xfrm>
            <a:off x="10584948" y="4350544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A0BC7E-2BAA-48AA-A729-D4DD6C09A7FF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8847679" y="3890665"/>
            <a:ext cx="1" cy="4598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13A1A5F-D6BD-4FFF-90B7-B943C7F56BDB}"/>
              </a:ext>
            </a:extLst>
          </p:cNvPr>
          <p:cNvCxnSpPr/>
          <p:nvPr/>
        </p:nvCxnSpPr>
        <p:spPr>
          <a:xfrm flipH="1" flipV="1">
            <a:off x="11038219" y="3890664"/>
            <a:ext cx="1" cy="4598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79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56"/>
              <a:buFont typeface="Calibri"/>
              <a:buNone/>
            </a:pPr>
            <a:r>
              <a:rPr lang="en-US" dirty="0"/>
              <a:t>Subtraction Trick</a:t>
            </a:r>
            <a:endParaRPr dirty="0"/>
          </a:p>
        </p:txBody>
      </p:sp>
      <p:sp>
        <p:nvSpPr>
          <p:cNvPr id="306" name="Google Shape;306;p21"/>
          <p:cNvSpPr txBox="1">
            <a:spLocks noGrp="1"/>
          </p:cNvSpPr>
          <p:nvPr>
            <p:ph type="body" idx="1"/>
          </p:nvPr>
        </p:nvSpPr>
        <p:spPr>
          <a:xfrm>
            <a:off x="838200" y="1371599"/>
            <a:ext cx="10515600" cy="502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compareTo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implementation when comparing two integers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ascending: </a:t>
            </a: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is just subtraction!</a:t>
            </a: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What if we wanted to sort descending?</a:t>
            </a: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Char char="•"/>
            </a:pP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Warning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this only works for integers! Doubles have issues with truncation.</a:t>
            </a:r>
          </a:p>
          <a:p>
            <a:pPr marL="0" lvl="0" indent="0" algn="l" rtl="0">
              <a:lnSpc>
                <a:spcPct val="72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Pts val="2300"/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0A23E1-F707-4FB7-9671-18E02E615EF9}"/>
              </a:ext>
            </a:extLst>
          </p:cNvPr>
          <p:cNvSpPr txBox="1"/>
          <p:nvPr/>
        </p:nvSpPr>
        <p:spPr>
          <a:xfrm>
            <a:off x="2901855" y="1862432"/>
            <a:ext cx="6388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     -&gt; negative number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else if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other.a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-&gt; positive number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else 			   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-&gt; 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B0C9A6-D859-4901-BB9B-3132604E7110}"/>
              </a:ext>
            </a:extLst>
          </p:cNvPr>
          <p:cNvSpPr txBox="1"/>
          <p:nvPr/>
        </p:nvSpPr>
        <p:spPr>
          <a:xfrm>
            <a:off x="4550569" y="3328390"/>
            <a:ext cx="311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other.a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FB4D83-41F6-4F2A-A623-96FEDD39521C}"/>
              </a:ext>
            </a:extLst>
          </p:cNvPr>
          <p:cNvSpPr txBox="1"/>
          <p:nvPr/>
        </p:nvSpPr>
        <p:spPr>
          <a:xfrm>
            <a:off x="4550569" y="4634079"/>
            <a:ext cx="3112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other.a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Inheritance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onsolas" panose="020B0609020204030204" pitchFamily="49" charset="0"/>
              </a:rPr>
              <a:t>Comparable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Polymorphism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</a:p>
          <a:p>
            <a:pPr>
              <a:spcAft>
                <a:spcPts val="1200"/>
              </a:spcAft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585876" y="28339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61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Polymorphism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833"/>
            <a:ext cx="10652393" cy="5486400"/>
          </a:xfrm>
        </p:spPr>
        <p:txBody>
          <a:bodyPr>
            <a:normAutofit/>
          </a:bodyPr>
          <a:lstStyle/>
          <a:p>
            <a:pPr indent="-406400">
              <a:lnSpc>
                <a:spcPct val="100000"/>
              </a:lnSpc>
              <a:buSzPts val="2800"/>
            </a:pPr>
            <a:r>
              <a:rPr lang="en-US" dirty="0" err="1">
                <a:solidFill>
                  <a:srgbClr val="FF0000"/>
                </a:solidFill>
                <a:latin typeface="Source Code Pro" panose="020F0502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 x = new </a:t>
            </a:r>
            <a:r>
              <a:rPr lang="en-US" dirty="0" err="1">
                <a:solidFill>
                  <a:srgbClr val="0070C0"/>
                </a:solidFill>
                <a:latin typeface="Source Code Pro" panose="020F0502020204030204" pitchFamily="49" charset="0"/>
              </a:rPr>
              <a:t>ActualType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All methods in </a:t>
            </a:r>
            <a:r>
              <a:rPr lang="en-US" dirty="0" err="1">
                <a:solidFill>
                  <a:srgbClr val="FF0000"/>
                </a:solidFill>
                <a:latin typeface="Source Code Pro" panose="020F0502020204030204" pitchFamily="49" charset="0"/>
              </a:rPr>
              <a:t>DeclaredType</a:t>
            </a:r>
            <a:r>
              <a:rPr lang="en-US" dirty="0"/>
              <a:t> can be called on </a:t>
            </a:r>
            <a:r>
              <a:rPr lang="en-US" dirty="0">
                <a:latin typeface="Consolas" panose="020B0609020204030204" pitchFamily="49" charset="0"/>
              </a:rPr>
              <a:t>x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We’ve seen this with interfaces (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List</a:t>
            </a:r>
            <a:r>
              <a:rPr lang="en-US" dirty="0">
                <a:latin typeface="Consolas" panose="020B0609020204030204" pitchFamily="49" charset="0"/>
              </a:rPr>
              <a:t>&lt;String&gt; </a:t>
            </a:r>
            <a:r>
              <a:rPr lang="en-US" dirty="0"/>
              <a:t>vs. 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ArrayList</a:t>
            </a:r>
            <a:r>
              <a:rPr lang="en-US" dirty="0">
                <a:latin typeface="Consolas" panose="020B0609020204030204" pitchFamily="49" charset="0"/>
              </a:rPr>
              <a:t>&lt;String&gt;</a:t>
            </a:r>
            <a:r>
              <a:rPr lang="en-US" dirty="0"/>
              <a:t>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Can also be to inheritance relationships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endParaRPr lang="en-US" sz="10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Animal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 = {new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Dog</a:t>
            </a:r>
            <a:r>
              <a:rPr lang="en-US" dirty="0">
                <a:latin typeface="Consolas" panose="020B0609020204030204" pitchFamily="49" charset="0"/>
              </a:rPr>
              <a:t>(), new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Cat</a:t>
            </a:r>
            <a:r>
              <a:rPr lang="en-US" dirty="0">
                <a:latin typeface="Consolas" panose="020B0609020204030204" pitchFamily="49" charset="0"/>
              </a:rPr>
              <a:t>(), new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Bear</a:t>
            </a:r>
            <a:r>
              <a:rPr lang="en-US" dirty="0">
                <a:latin typeface="Consolas" panose="020B0609020204030204" pitchFamily="49" charset="0"/>
              </a:rPr>
              <a:t>()};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for (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Animal</a:t>
            </a:r>
            <a:r>
              <a:rPr lang="en-US" dirty="0">
                <a:latin typeface="Consolas" panose="020B0609020204030204" pitchFamily="49" charset="0"/>
              </a:rPr>
              <a:t> a : </a:t>
            </a:r>
            <a:r>
              <a:rPr lang="en-US" dirty="0" err="1">
                <a:latin typeface="Consolas" panose="020B0609020204030204" pitchFamily="49" charset="0"/>
              </a:rPr>
              <a:t>arr</a:t>
            </a:r>
            <a:r>
              <a:rPr lang="en-US" dirty="0">
                <a:latin typeface="Consolas" panose="020B0609020204030204" pitchFamily="49" charset="0"/>
              </a:rPr>
              <a:t>) {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a.feed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10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vs. Runtime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29833"/>
            <a:ext cx="10652393" cy="5486400"/>
          </a:xfrm>
        </p:spPr>
        <p:txBody>
          <a:bodyPr>
            <a:normAutofit/>
          </a:bodyPr>
          <a:lstStyle/>
          <a:p>
            <a:pPr indent="-406400">
              <a:lnSpc>
                <a:spcPct val="100000"/>
              </a:lnSpc>
              <a:buSzPts val="2800"/>
            </a:pPr>
            <a:r>
              <a:rPr lang="en-US" dirty="0" err="1">
                <a:latin typeface="Consolas" panose="020B0609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 x = new </a:t>
            </a:r>
            <a:r>
              <a:rPr lang="en-US" dirty="0" err="1">
                <a:latin typeface="Consolas" panose="020B0609020204030204" pitchFamily="49" charset="0"/>
              </a:rPr>
              <a:t>ActualType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At compile time, Java only knows </a:t>
            </a:r>
            <a:r>
              <a:rPr lang="en-US" dirty="0" err="1">
                <a:latin typeface="Consolas" panose="020B0609020204030204" pitchFamily="49" charset="0"/>
              </a:rPr>
              <a:t>DeclaredType</a:t>
            </a:r>
            <a:endParaRPr lang="en-US" dirty="0">
              <a:latin typeface="Consolas" panose="020B0609020204030204" pitchFamily="49" charset="0"/>
            </a:endParaRP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Compiler error: trying to call a method that isn’t present</a:t>
            </a: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    Animal a = new Dog();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	    </a:t>
            </a:r>
            <a:r>
              <a:rPr lang="en-US" dirty="0" err="1">
                <a:latin typeface="Consolas" panose="020B0609020204030204" pitchFamily="49" charset="0"/>
              </a:rPr>
              <a:t>a.bark</a:t>
            </a:r>
            <a:r>
              <a:rPr lang="en-US" dirty="0">
                <a:latin typeface="Consolas" panose="020B0609020204030204" pitchFamily="49" charset="0"/>
              </a:rPr>
              <a:t>();               // No bark() -&gt; CE</a:t>
            </a:r>
          </a:p>
          <a:p>
            <a:pPr marL="622300" lvl="1" indent="-342900">
              <a:lnSpc>
                <a:spcPct val="100000"/>
              </a:lnSpc>
              <a:buSzPts val="2800"/>
            </a:pPr>
            <a:r>
              <a:rPr lang="en-US" dirty="0"/>
              <a:t>Can cast to change the </a:t>
            </a:r>
            <a:r>
              <a:rPr lang="en-US" dirty="0" err="1">
                <a:latin typeface="Consolas" panose="020B0609020204030204" pitchFamily="49" charset="0"/>
              </a:rPr>
              <a:t>DeclaredType</a:t>
            </a:r>
            <a:r>
              <a:rPr lang="en-US" dirty="0"/>
              <a:t> of an object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/>
              <a:t>	         </a:t>
            </a:r>
            <a:r>
              <a:rPr lang="en-US" dirty="0">
                <a:latin typeface="Consolas" panose="020B0609020204030204" pitchFamily="49" charset="0"/>
              </a:rPr>
              <a:t>((Dog) a).bark();       // No more CE</a:t>
            </a:r>
          </a:p>
          <a:p>
            <a:pPr marL="622300" lvl="1" indent="-342900">
              <a:lnSpc>
                <a:spcPct val="100000"/>
              </a:lnSpc>
              <a:buSzPts val="2800"/>
              <a:buFontTx/>
              <a:buChar char="-"/>
            </a:pPr>
            <a:r>
              <a:rPr lang="en-US" dirty="0"/>
              <a:t>Runtime error: attempting to cast to an invalid </a:t>
            </a:r>
            <a:r>
              <a:rPr lang="en-US" dirty="0" err="1">
                <a:latin typeface="Consolas" panose="020B0609020204030204" pitchFamily="49" charset="0"/>
              </a:rPr>
              <a:t>DeclaredType</a:t>
            </a:r>
            <a:r>
              <a:rPr lang="en-US" dirty="0">
                <a:latin typeface="Consolas" panose="020B0609020204030204" pitchFamily="49" charset="0"/>
              </a:rPr>
              <a:t>*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	    Animal a = new Fish();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        ((Dog) a).bark();      // Can’t cast -&gt; RE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r>
              <a:rPr lang="en-US" dirty="0">
                <a:latin typeface="Consolas" panose="020B0609020204030204" pitchFamily="49" charset="0"/>
              </a:rPr>
              <a:t>- </a:t>
            </a:r>
            <a:r>
              <a:rPr lang="en-US" dirty="0"/>
              <a:t>Order matters! Compilation before runtime</a:t>
            </a: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279400" lvl="1" indent="0">
              <a:lnSpc>
                <a:spcPct val="100000"/>
              </a:lnSpc>
              <a:buSzPts val="2800"/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622300" lvl="1" indent="-342900">
              <a:lnSpc>
                <a:spcPct val="100000"/>
              </a:lnSpc>
              <a:buSzPts val="2800"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1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9CA84-BB09-F98A-324E-682DF90F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Declared Type and Actual Type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36A94-E288-99B4-BCFA-E765064D79A3}"/>
              </a:ext>
            </a:extLst>
          </p:cNvPr>
          <p:cNvSpPr txBox="1"/>
          <p:nvPr/>
        </p:nvSpPr>
        <p:spPr>
          <a:xfrm>
            <a:off x="6355145" y="3142366"/>
            <a:ext cx="3764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bucky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("Bucky");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33E257-17D9-A352-408A-85BD61DDB18D}"/>
              </a:ext>
            </a:extLst>
          </p:cNvPr>
          <p:cNvSpPr txBox="1"/>
          <p:nvPr/>
        </p:nvSpPr>
        <p:spPr>
          <a:xfrm>
            <a:off x="173163" y="3142366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bucky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("Bucky");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1C9554-2A6D-01BA-47C4-D1653A9A2E12}"/>
              </a:ext>
            </a:extLst>
          </p:cNvPr>
          <p:cNvSpPr txBox="1"/>
          <p:nvPr/>
        </p:nvSpPr>
        <p:spPr>
          <a:xfrm>
            <a:off x="2422018" y="1883619"/>
            <a:ext cx="6494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i="0" dirty="0" err="1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DeclaredType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varName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= new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ActualType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(…);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61201-1B4F-6552-C9FF-9A8937684C46}"/>
              </a:ext>
            </a:extLst>
          </p:cNvPr>
          <p:cNvSpPr txBox="1"/>
          <p:nvPr/>
        </p:nvSpPr>
        <p:spPr>
          <a:xfrm>
            <a:off x="173163" y="3557979"/>
            <a:ext cx="5835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Declared Type: Animal</a:t>
            </a:r>
          </a:p>
          <a:p>
            <a:r>
              <a:rPr lang="en-US" dirty="0">
                <a:solidFill>
                  <a:srgbClr val="0070C0"/>
                </a:solidFill>
              </a:rPr>
              <a:t>Actual Type: Dog</a:t>
            </a:r>
          </a:p>
          <a:p>
            <a:endParaRPr lang="en-US" dirty="0"/>
          </a:p>
          <a:p>
            <a:r>
              <a:rPr lang="en-US" dirty="0"/>
              <a:t>Can call methods that makes sense for EVERY </a:t>
            </a:r>
            <a:r>
              <a:rPr lang="en-US" dirty="0">
                <a:solidFill>
                  <a:srgbClr val="FF0000"/>
                </a:solidFill>
              </a:rPr>
              <a:t>Animal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70C0"/>
                </a:solidFill>
              </a:rPr>
              <a:t>Dog</a:t>
            </a:r>
            <a:r>
              <a:rPr lang="en-US" dirty="0"/>
              <a:t> overrides a method, uses the </a:t>
            </a:r>
            <a:r>
              <a:rPr lang="en-US" dirty="0">
                <a:solidFill>
                  <a:srgbClr val="0070C0"/>
                </a:solidFill>
              </a:rPr>
              <a:t>Dog</a:t>
            </a:r>
            <a:r>
              <a:rPr lang="en-US" dirty="0"/>
              <a:t> version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170072-321F-7D8F-DC87-3513C7A1621A}"/>
              </a:ext>
            </a:extLst>
          </p:cNvPr>
          <p:cNvSpPr txBox="1"/>
          <p:nvPr/>
        </p:nvSpPr>
        <p:spPr>
          <a:xfrm>
            <a:off x="6356248" y="3557979"/>
            <a:ext cx="5835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Declared Type: Dog</a:t>
            </a:r>
          </a:p>
          <a:p>
            <a:r>
              <a:rPr lang="en-US" dirty="0">
                <a:solidFill>
                  <a:srgbClr val="0070C0"/>
                </a:solidFill>
              </a:rPr>
              <a:t>Actual Type: Dog</a:t>
            </a:r>
          </a:p>
          <a:p>
            <a:endParaRPr lang="en-US" dirty="0"/>
          </a:p>
          <a:p>
            <a:r>
              <a:rPr lang="en-US" dirty="0"/>
              <a:t>Can call methods that makes sense for EVERY </a:t>
            </a:r>
            <a:r>
              <a:rPr lang="en-US" dirty="0">
                <a:solidFill>
                  <a:srgbClr val="FF0000"/>
                </a:solidFill>
              </a:rPr>
              <a:t>Dog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70C0"/>
                </a:solidFill>
              </a:rPr>
              <a:t>Dog</a:t>
            </a:r>
            <a:r>
              <a:rPr lang="en-US" dirty="0"/>
              <a:t> overrides a method, uses the </a:t>
            </a:r>
            <a:r>
              <a:rPr lang="en-US" dirty="0">
                <a:solidFill>
                  <a:srgbClr val="0070C0"/>
                </a:solidFill>
              </a:rPr>
              <a:t>Dog</a:t>
            </a:r>
            <a:r>
              <a:rPr lang="en-US" dirty="0"/>
              <a:t> version</a:t>
            </a:r>
          </a:p>
        </p:txBody>
      </p:sp>
    </p:spTree>
    <p:extLst>
      <p:ext uri="{BB962C8B-B14F-4D97-AF65-F5344CB8AC3E}">
        <p14:creationId xmlns:p14="http://schemas.microsoft.com/office/powerpoint/2010/main" val="3470404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A0FCAE10-9499-5142-EC00-F98FF8745188}"/>
              </a:ext>
            </a:extLst>
          </p:cNvPr>
          <p:cNvSpPr/>
          <p:nvPr/>
        </p:nvSpPr>
        <p:spPr>
          <a:xfrm>
            <a:off x="6008914" y="2166386"/>
            <a:ext cx="5780312" cy="2775728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9CA84-BB09-F98A-324E-682DF90F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 and Method Calls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28A47C-D98D-3C45-CE87-2D6850CE185D}"/>
              </a:ext>
            </a:extLst>
          </p:cNvPr>
          <p:cNvSpPr txBox="1"/>
          <p:nvPr/>
        </p:nvSpPr>
        <p:spPr>
          <a:xfrm>
            <a:off x="6096000" y="1493837"/>
            <a:ext cx="56932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compiling:</a:t>
            </a:r>
          </a:p>
          <a:p>
            <a:endParaRPr lang="en-US" sz="2400" dirty="0"/>
          </a:p>
          <a:p>
            <a:r>
              <a:rPr lang="en-US" sz="2400" dirty="0"/>
              <a:t>Can we </a:t>
            </a:r>
            <a:r>
              <a:rPr lang="en-US" sz="2400" i="1" dirty="0"/>
              <a:t>guarantee </a:t>
            </a:r>
            <a:r>
              <a:rPr lang="en-US" sz="2400" dirty="0"/>
              <a:t>that the method exists for the </a:t>
            </a:r>
            <a:r>
              <a:rPr lang="en-US" sz="2400" dirty="0">
                <a:solidFill>
                  <a:srgbClr val="FF0000"/>
                </a:solidFill>
              </a:rPr>
              <a:t>declared type</a:t>
            </a:r>
            <a:r>
              <a:rPr lang="en-US" sz="2400" dirty="0"/>
              <a:t>?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Does the </a:t>
            </a:r>
            <a:r>
              <a:rPr lang="en-US" sz="2400" dirty="0">
                <a:solidFill>
                  <a:srgbClr val="FF0000"/>
                </a:solidFill>
              </a:rPr>
              <a:t>declared type</a:t>
            </a:r>
            <a:r>
              <a:rPr lang="en-US" sz="2400" dirty="0"/>
              <a:t> or one of its super classes contain a method of that name?</a:t>
            </a:r>
          </a:p>
          <a:p>
            <a:endParaRPr lang="en-US" sz="2400" dirty="0"/>
          </a:p>
          <a:p>
            <a:r>
              <a:rPr lang="en-US" sz="2400" dirty="0"/>
              <a:t>If not… Compile Error!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4A80E6-EB7E-C097-B0DC-B951EBCCF3CD}"/>
              </a:ext>
            </a:extLst>
          </p:cNvPr>
          <p:cNvSpPr txBox="1"/>
          <p:nvPr/>
        </p:nvSpPr>
        <p:spPr>
          <a:xfrm>
            <a:off x="254234" y="1231479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bucky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Source Code Pro" panose="020F0502020204030204" pitchFamily="49" charset="0"/>
              </a:rPr>
              <a:t>bucky.bark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();</a:t>
            </a:r>
            <a:endParaRPr lang="en-US" sz="16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29F219-EC2A-B67F-BB02-089C1F306150}"/>
              </a:ext>
            </a:extLst>
          </p:cNvPr>
          <p:cNvGrpSpPr/>
          <p:nvPr/>
        </p:nvGrpSpPr>
        <p:grpSpPr>
          <a:xfrm>
            <a:off x="631959" y="2166386"/>
            <a:ext cx="2027827" cy="2119890"/>
            <a:chOff x="3048000" y="2133603"/>
            <a:chExt cx="2027827" cy="2119890"/>
          </a:xfrm>
        </p:grpSpPr>
        <p:sp>
          <p:nvSpPr>
            <p:cNvPr id="27" name="Arrow: Left 26">
              <a:extLst>
                <a:ext uri="{FF2B5EF4-FFF2-40B4-BE49-F238E27FC236}">
                  <a16:creationId xmlns:a16="http://schemas.microsoft.com/office/drawing/2014/main" id="{6B37C86E-766D-A6E6-43D8-D121EE2DD0C2}"/>
                </a:ext>
              </a:extLst>
            </p:cNvPr>
            <p:cNvSpPr/>
            <p:nvPr/>
          </p:nvSpPr>
          <p:spPr>
            <a:xfrm rot="5400000">
              <a:off x="2968476" y="2523527"/>
              <a:ext cx="2119890" cy="1340042"/>
            </a:xfrm>
            <a:prstGeom prst="leftArrow">
              <a:avLst/>
            </a:prstGeom>
            <a:solidFill>
              <a:schemeClr val="accent6">
                <a:lumMod val="40000"/>
                <a:lumOff val="60000"/>
                <a:alpha val="50196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4CEAEC-AB1E-C6E4-FB4E-E739B3283C92}"/>
                </a:ext>
              </a:extLst>
            </p:cNvPr>
            <p:cNvSpPr txBox="1"/>
            <p:nvPr/>
          </p:nvSpPr>
          <p:spPr>
            <a:xfrm>
              <a:off x="3048000" y="2835120"/>
              <a:ext cx="202782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Compiling</a:t>
              </a:r>
              <a:r>
                <a:rPr lang="en-US" dirty="0">
                  <a:solidFill>
                    <a:schemeClr val="tx1"/>
                  </a:solidFill>
                </a:rPr>
                <a:t>: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Look this way for </a:t>
              </a:r>
              <a:r>
                <a:rPr lang="en-US" sz="1800" dirty="0">
                  <a:solidFill>
                    <a:srgbClr val="000000"/>
                  </a:solidFill>
                  <a:latin typeface="Source Code Pro" panose="020F0502020204030204" pitchFamily="49" charset="0"/>
                </a:rPr>
                <a:t>bark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38FAB6C9-3280-B3C9-6508-2FFE06C8994A}"/>
              </a:ext>
            </a:extLst>
          </p:cNvPr>
          <p:cNvSpPr/>
          <p:nvPr/>
        </p:nvSpPr>
        <p:spPr>
          <a:xfrm>
            <a:off x="746418" y="4346546"/>
            <a:ext cx="1623973" cy="484632"/>
          </a:xfrm>
          <a:prstGeom prst="rightArrow">
            <a:avLst/>
          </a:prstGeom>
          <a:solidFill>
            <a:srgbClr val="FF0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Declared Type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56D96F-3050-B33A-5167-D05EEEFB9CAD}"/>
              </a:ext>
            </a:extLst>
          </p:cNvPr>
          <p:cNvSpPr/>
          <p:nvPr/>
        </p:nvSpPr>
        <p:spPr>
          <a:xfrm>
            <a:off x="2465613" y="2069534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Object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F0FC08-FC08-72E0-AEFF-CEF6DE08743A}"/>
              </a:ext>
            </a:extLst>
          </p:cNvPr>
          <p:cNvSpPr/>
          <p:nvPr/>
        </p:nvSpPr>
        <p:spPr>
          <a:xfrm>
            <a:off x="2465613" y="3994151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Animal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3255DED-D871-0145-1B3E-1C247E5CB658}"/>
              </a:ext>
            </a:extLst>
          </p:cNvPr>
          <p:cNvSpPr/>
          <p:nvPr/>
        </p:nvSpPr>
        <p:spPr>
          <a:xfrm>
            <a:off x="1502228" y="5998939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Dog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5674DF-3FB6-EA63-73E7-B7C59FBD1DD4}"/>
              </a:ext>
            </a:extLst>
          </p:cNvPr>
          <p:cNvSpPr/>
          <p:nvPr/>
        </p:nvSpPr>
        <p:spPr>
          <a:xfrm>
            <a:off x="3233057" y="5998938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Fish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EF3D8B5-6229-DB79-785F-C9A22E3C4B44}"/>
              </a:ext>
            </a:extLst>
          </p:cNvPr>
          <p:cNvCxnSpPr>
            <a:cxnSpLocks/>
            <a:stCxn id="34" idx="0"/>
            <a:endCxn id="33" idx="2"/>
          </p:cNvCxnSpPr>
          <p:nvPr/>
        </p:nvCxnSpPr>
        <p:spPr>
          <a:xfrm flipV="1">
            <a:off x="2269671" y="4636408"/>
            <a:ext cx="963385" cy="1362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BFE0088-2038-4635-1328-1B5CE2FD7DA2}"/>
              </a:ext>
            </a:extLst>
          </p:cNvPr>
          <p:cNvSpPr txBox="1"/>
          <p:nvPr/>
        </p:nvSpPr>
        <p:spPr>
          <a:xfrm rot="18467330">
            <a:off x="2152222" y="5060498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27985D3-3556-1BE7-5DF6-45F3C870288C}"/>
              </a:ext>
            </a:extLst>
          </p:cNvPr>
          <p:cNvCxnSpPr>
            <a:cxnSpLocks/>
            <a:stCxn id="35" idx="0"/>
            <a:endCxn id="33" idx="2"/>
          </p:cNvCxnSpPr>
          <p:nvPr/>
        </p:nvCxnSpPr>
        <p:spPr>
          <a:xfrm flipH="1" flipV="1">
            <a:off x="3233056" y="4636408"/>
            <a:ext cx="767444" cy="1362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801E21F-1C0E-640B-CFAD-2AD7B40CEEE0}"/>
              </a:ext>
            </a:extLst>
          </p:cNvPr>
          <p:cNvSpPr txBox="1"/>
          <p:nvPr/>
        </p:nvSpPr>
        <p:spPr>
          <a:xfrm rot="3716597">
            <a:off x="3164307" y="5126956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E44903E-50C2-2FDA-6136-CC475229AB6D}"/>
              </a:ext>
            </a:extLst>
          </p:cNvPr>
          <p:cNvCxnSpPr>
            <a:cxnSpLocks/>
            <a:stCxn id="33" idx="0"/>
            <a:endCxn id="32" idx="2"/>
          </p:cNvCxnSpPr>
          <p:nvPr/>
        </p:nvCxnSpPr>
        <p:spPr>
          <a:xfrm flipV="1">
            <a:off x="3233056" y="2711791"/>
            <a:ext cx="0" cy="1282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D7ED2E2-4E06-CED7-80EB-D680ABA142C9}"/>
              </a:ext>
            </a:extLst>
          </p:cNvPr>
          <p:cNvSpPr txBox="1"/>
          <p:nvPr/>
        </p:nvSpPr>
        <p:spPr>
          <a:xfrm rot="16200000">
            <a:off x="2704898" y="2971351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D39B93-9882-5742-0675-D1762F89AB25}"/>
              </a:ext>
            </a:extLst>
          </p:cNvPr>
          <p:cNvSpPr/>
          <p:nvPr/>
        </p:nvSpPr>
        <p:spPr>
          <a:xfrm>
            <a:off x="6008914" y="5135427"/>
            <a:ext cx="5780312" cy="1576062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D56A6-DFAC-BA81-4764-BDE8F79CD9AB}"/>
              </a:ext>
            </a:extLst>
          </p:cNvPr>
          <p:cNvSpPr txBox="1"/>
          <p:nvPr/>
        </p:nvSpPr>
        <p:spPr>
          <a:xfrm>
            <a:off x="6008914" y="5280328"/>
            <a:ext cx="56198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In this example:</a:t>
            </a:r>
          </a:p>
          <a:p>
            <a:endParaRPr lang="en-US" b="1" dirty="0"/>
          </a:p>
          <a:p>
            <a:r>
              <a:rPr lang="en-US" b="1" dirty="0"/>
              <a:t>When compiling, neither Animal nor Object have a bark method, so we have a compile error!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83910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1BCEC84-1808-2256-4C27-EF00BDACD36B}"/>
              </a:ext>
            </a:extLst>
          </p:cNvPr>
          <p:cNvSpPr/>
          <p:nvPr/>
        </p:nvSpPr>
        <p:spPr>
          <a:xfrm>
            <a:off x="6008914" y="2166385"/>
            <a:ext cx="5780312" cy="2383843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9CA84-BB09-F98A-324E-682DF90F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Overrides and Method Calls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21BEFD-0D70-E2F5-AA5E-4029EBF1230F}"/>
              </a:ext>
            </a:extLst>
          </p:cNvPr>
          <p:cNvSpPr/>
          <p:nvPr/>
        </p:nvSpPr>
        <p:spPr>
          <a:xfrm>
            <a:off x="2465613" y="2069534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Object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CC5551-74C0-3C8C-ED8C-90C05D7EAC99}"/>
              </a:ext>
            </a:extLst>
          </p:cNvPr>
          <p:cNvSpPr/>
          <p:nvPr/>
        </p:nvSpPr>
        <p:spPr>
          <a:xfrm>
            <a:off x="2465613" y="3994151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Animal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931D9-8E74-3D36-0A4B-07C4C9A8D2A1}"/>
              </a:ext>
            </a:extLst>
          </p:cNvPr>
          <p:cNvSpPr/>
          <p:nvPr/>
        </p:nvSpPr>
        <p:spPr>
          <a:xfrm>
            <a:off x="1502228" y="5998939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Dog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64484-B5BE-7E4B-2996-39FE5D3AC13A}"/>
              </a:ext>
            </a:extLst>
          </p:cNvPr>
          <p:cNvSpPr/>
          <p:nvPr/>
        </p:nvSpPr>
        <p:spPr>
          <a:xfrm>
            <a:off x="3233057" y="5998938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Fish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9D4ED6-677F-6B89-BE8F-E08AAD210DD7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V="1">
            <a:off x="2269671" y="4636408"/>
            <a:ext cx="963385" cy="1362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4311F8-E38F-10E2-7C36-1300E6F583FF}"/>
              </a:ext>
            </a:extLst>
          </p:cNvPr>
          <p:cNvSpPr txBox="1"/>
          <p:nvPr/>
        </p:nvSpPr>
        <p:spPr>
          <a:xfrm rot="18467330">
            <a:off x="2152222" y="5060498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3CC8E6-4412-23AF-F4CF-4A0B5FF51F3A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flipH="1" flipV="1">
            <a:off x="3233056" y="4636408"/>
            <a:ext cx="767444" cy="1362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FB05A61-69B4-783C-9CE9-DDACC5A9FBAF}"/>
              </a:ext>
            </a:extLst>
          </p:cNvPr>
          <p:cNvSpPr txBox="1"/>
          <p:nvPr/>
        </p:nvSpPr>
        <p:spPr>
          <a:xfrm rot="3716597">
            <a:off x="3164307" y="5126956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BEFE0C-3AD2-69C7-F174-99985464F8F9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3233056" y="2711791"/>
            <a:ext cx="0" cy="1282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79E9548-1FE0-3FD3-7417-5D9562D751A1}"/>
              </a:ext>
            </a:extLst>
          </p:cNvPr>
          <p:cNvSpPr txBox="1"/>
          <p:nvPr/>
        </p:nvSpPr>
        <p:spPr>
          <a:xfrm rot="16200000">
            <a:off x="2704898" y="2971351"/>
            <a:ext cx="1056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extends</a:t>
            </a:r>
          </a:p>
          <a:p>
            <a:r>
              <a:rPr lang="en-US" sz="2000" dirty="0"/>
              <a:t>“is a”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28A47C-D98D-3C45-CE87-2D6850CE185D}"/>
              </a:ext>
            </a:extLst>
          </p:cNvPr>
          <p:cNvSpPr txBox="1"/>
          <p:nvPr/>
        </p:nvSpPr>
        <p:spPr>
          <a:xfrm>
            <a:off x="6096000" y="1493837"/>
            <a:ext cx="56932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running:</a:t>
            </a:r>
          </a:p>
          <a:p>
            <a:endParaRPr lang="en-US" sz="2400" dirty="0"/>
          </a:p>
          <a:p>
            <a:r>
              <a:rPr lang="en-US" sz="2400" dirty="0"/>
              <a:t>Use the </a:t>
            </a:r>
            <a:r>
              <a:rPr lang="en-US" sz="2400" i="1" dirty="0"/>
              <a:t>most specific</a:t>
            </a:r>
            <a:r>
              <a:rPr lang="en-US" sz="2400" dirty="0"/>
              <a:t> version of the method call starting from the </a:t>
            </a:r>
            <a:r>
              <a:rPr lang="en-US" sz="2400" dirty="0">
                <a:solidFill>
                  <a:srgbClr val="0070C0"/>
                </a:solidFill>
              </a:rPr>
              <a:t>actual type</a:t>
            </a:r>
            <a:r>
              <a:rPr lang="en-US" sz="2400" dirty="0"/>
              <a:t>.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Start from the </a:t>
            </a:r>
            <a:r>
              <a:rPr lang="en-US" sz="2400" dirty="0">
                <a:solidFill>
                  <a:srgbClr val="0070C0"/>
                </a:solidFill>
              </a:rPr>
              <a:t>actual type</a:t>
            </a:r>
            <a:r>
              <a:rPr lang="en-US" sz="2400" dirty="0"/>
              <a:t>, then go “up” to super classes until you find the method. Run that first-discovered version.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670ACF0-7A18-E5C8-2634-441CCC89C5FE}"/>
              </a:ext>
            </a:extLst>
          </p:cNvPr>
          <p:cNvSpPr/>
          <p:nvPr/>
        </p:nvSpPr>
        <p:spPr>
          <a:xfrm>
            <a:off x="0" y="5998938"/>
            <a:ext cx="1502228" cy="642257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Actual Type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5A1CC531-B1FC-D506-BBDB-285AA8BA7C7B}"/>
              </a:ext>
            </a:extLst>
          </p:cNvPr>
          <p:cNvSpPr/>
          <p:nvPr/>
        </p:nvSpPr>
        <p:spPr>
          <a:xfrm rot="5400000">
            <a:off x="-898158" y="3064253"/>
            <a:ext cx="3668336" cy="2068287"/>
          </a:xfrm>
          <a:prstGeom prst="leftArrow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D949AC-6152-5294-320A-52338AD6647E}"/>
              </a:ext>
            </a:extLst>
          </p:cNvPr>
          <p:cNvSpPr txBox="1"/>
          <p:nvPr/>
        </p:nvSpPr>
        <p:spPr>
          <a:xfrm>
            <a:off x="254234" y="1362111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bucky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();</a:t>
            </a:r>
          </a:p>
          <a:p>
            <a:r>
              <a:rPr lang="en-US" sz="1600" dirty="0" err="1">
                <a:solidFill>
                  <a:srgbClr val="000000"/>
                </a:solidFill>
                <a:latin typeface="Source Code Pro" panose="020F0502020204030204" pitchFamily="49" charset="0"/>
              </a:rPr>
              <a:t>bucky.feed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();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ED8A86-1F5D-1ACB-B4DC-A9D595A01273}"/>
              </a:ext>
            </a:extLst>
          </p:cNvPr>
          <p:cNvSpPr txBox="1"/>
          <p:nvPr/>
        </p:nvSpPr>
        <p:spPr>
          <a:xfrm>
            <a:off x="-298174" y="3807069"/>
            <a:ext cx="27637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Running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for </a:t>
            </a:r>
            <a:r>
              <a:rPr lang="en-US" sz="1800" dirty="0">
                <a:solidFill>
                  <a:srgbClr val="000000"/>
                </a:solidFill>
                <a:latin typeface="Source Code Pro" panose="020F0502020204030204" pitchFamily="49" charset="0"/>
              </a:rPr>
              <a:t>feed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Use the first implementation found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C2BEA1-44EB-43B3-1D6F-A6B84C9C17F9}"/>
              </a:ext>
            </a:extLst>
          </p:cNvPr>
          <p:cNvSpPr/>
          <p:nvPr/>
        </p:nvSpPr>
        <p:spPr>
          <a:xfrm>
            <a:off x="6008914" y="5135427"/>
            <a:ext cx="5780312" cy="1576062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B54897-C6C0-7A67-69CD-D7D186DDE278}"/>
              </a:ext>
            </a:extLst>
          </p:cNvPr>
          <p:cNvSpPr txBox="1"/>
          <p:nvPr/>
        </p:nvSpPr>
        <p:spPr>
          <a:xfrm>
            <a:off x="6008914" y="5230633"/>
            <a:ext cx="561986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In this example:</a:t>
            </a:r>
          </a:p>
          <a:p>
            <a:endParaRPr lang="en-US" b="1" dirty="0"/>
          </a:p>
          <a:p>
            <a:r>
              <a:rPr lang="en-US" b="1" dirty="0"/>
              <a:t>If the Dog class overrides feed, then we’ll use the implementation in Dog. Otherwise we’ll use the one in Animal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9724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2F2C496-451E-A7A8-EBD2-191D3EEB664A}"/>
              </a:ext>
            </a:extLst>
          </p:cNvPr>
          <p:cNvSpPr/>
          <p:nvPr/>
        </p:nvSpPr>
        <p:spPr>
          <a:xfrm>
            <a:off x="6287206" y="4890651"/>
            <a:ext cx="5780312" cy="1028301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884753-7336-4B76-2351-E4965BFC23BF}"/>
              </a:ext>
            </a:extLst>
          </p:cNvPr>
          <p:cNvSpPr/>
          <p:nvPr/>
        </p:nvSpPr>
        <p:spPr>
          <a:xfrm>
            <a:off x="6287208" y="1550161"/>
            <a:ext cx="5780312" cy="2721301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553E9F8-2113-EF85-103D-EA942A390789}"/>
              </a:ext>
            </a:extLst>
          </p:cNvPr>
          <p:cNvSpPr/>
          <p:nvPr/>
        </p:nvSpPr>
        <p:spPr>
          <a:xfrm>
            <a:off x="10884" y="6151337"/>
            <a:ext cx="1502228" cy="642257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Actual Type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9CA84-BB09-F98A-324E-682DF90F3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and Method Calls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21BEFD-0D70-E2F5-AA5E-4029EBF1230F}"/>
              </a:ext>
            </a:extLst>
          </p:cNvPr>
          <p:cNvSpPr/>
          <p:nvPr/>
        </p:nvSpPr>
        <p:spPr>
          <a:xfrm>
            <a:off x="2465613" y="2069534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Object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CC5551-74C0-3C8C-ED8C-90C05D7EAC99}"/>
              </a:ext>
            </a:extLst>
          </p:cNvPr>
          <p:cNvSpPr/>
          <p:nvPr/>
        </p:nvSpPr>
        <p:spPr>
          <a:xfrm>
            <a:off x="2465613" y="3994151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Animal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9931D9-8E74-3D36-0A4B-07C4C9A8D2A1}"/>
              </a:ext>
            </a:extLst>
          </p:cNvPr>
          <p:cNvSpPr/>
          <p:nvPr/>
        </p:nvSpPr>
        <p:spPr>
          <a:xfrm>
            <a:off x="1502228" y="5998939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Dog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64484-B5BE-7E4B-2996-39FE5D3AC13A}"/>
              </a:ext>
            </a:extLst>
          </p:cNvPr>
          <p:cNvSpPr/>
          <p:nvPr/>
        </p:nvSpPr>
        <p:spPr>
          <a:xfrm>
            <a:off x="3233057" y="5998938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Fish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9D4ED6-677F-6B89-BE8F-E08AAD210DD7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V="1">
            <a:off x="2269671" y="4636408"/>
            <a:ext cx="963385" cy="1362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3CC8E6-4412-23AF-F4CF-4A0B5FF51F3A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flipH="1" flipV="1">
            <a:off x="3233056" y="4636408"/>
            <a:ext cx="767444" cy="1362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BEFE0C-3AD2-69C7-F174-99985464F8F9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3233056" y="2711791"/>
            <a:ext cx="0" cy="1282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rrow: Left 10">
            <a:extLst>
              <a:ext uri="{FF2B5EF4-FFF2-40B4-BE49-F238E27FC236}">
                <a16:creationId xmlns:a16="http://schemas.microsoft.com/office/drawing/2014/main" id="{5A1CC531-B1FC-D506-BBDB-285AA8BA7C7B}"/>
              </a:ext>
            </a:extLst>
          </p:cNvPr>
          <p:cNvSpPr/>
          <p:nvPr/>
        </p:nvSpPr>
        <p:spPr>
          <a:xfrm rot="5400000">
            <a:off x="-1017975" y="3184069"/>
            <a:ext cx="4082145" cy="2068287"/>
          </a:xfrm>
          <a:prstGeom prst="leftArrow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ED8A86-1F5D-1ACB-B4DC-A9D595A01273}"/>
              </a:ext>
            </a:extLst>
          </p:cNvPr>
          <p:cNvSpPr txBox="1"/>
          <p:nvPr/>
        </p:nvSpPr>
        <p:spPr>
          <a:xfrm>
            <a:off x="-726860" y="3179970"/>
            <a:ext cx="34999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Compiling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/>
              <a:t>From cast-to type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rgbClr val="000000"/>
                </a:solidFill>
                <a:latin typeface="Source Code Pro" panose="020F0502020204030204" pitchFamily="49" charset="0"/>
              </a:rPr>
              <a:t>bark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/>
              <a:t>Running</a:t>
            </a:r>
            <a:r>
              <a:rPr lang="en-US" dirty="0"/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From actual type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cast-to type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6814DF-D995-4A9C-24C7-5A038E85F098}"/>
              </a:ext>
            </a:extLst>
          </p:cNvPr>
          <p:cNvSpPr txBox="1"/>
          <p:nvPr/>
        </p:nvSpPr>
        <p:spPr>
          <a:xfrm>
            <a:off x="254234" y="1231479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bucky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Dog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((</a:t>
            </a:r>
            <a:r>
              <a:rPr lang="en-US" sz="1600" dirty="0">
                <a:solidFill>
                  <a:srgbClr val="FF00FF"/>
                </a:solidFill>
                <a:latin typeface="Source Code Pro" panose="020F0502020204030204" pitchFamily="49" charset="0"/>
              </a:rPr>
              <a:t>Dog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)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bucky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).bark();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737A8-676B-31C3-E0B8-C59B60FDE62D}"/>
              </a:ext>
            </a:extLst>
          </p:cNvPr>
          <p:cNvSpPr txBox="1"/>
          <p:nvPr/>
        </p:nvSpPr>
        <p:spPr>
          <a:xfrm>
            <a:off x="6374294" y="967064"/>
            <a:ext cx="56932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compiling:</a:t>
            </a:r>
          </a:p>
          <a:p>
            <a:endParaRPr lang="en-US" sz="2400" dirty="0"/>
          </a:p>
          <a:p>
            <a:r>
              <a:rPr lang="en-US" sz="2400" dirty="0"/>
              <a:t>Can we </a:t>
            </a:r>
            <a:r>
              <a:rPr lang="en-US" sz="2400" i="1" dirty="0"/>
              <a:t>guarantee </a:t>
            </a:r>
            <a:r>
              <a:rPr lang="en-US" sz="2400" dirty="0"/>
              <a:t>that the method exists for the </a:t>
            </a:r>
            <a:r>
              <a:rPr lang="en-US" sz="2400" dirty="0">
                <a:solidFill>
                  <a:srgbClr val="FF00FF"/>
                </a:solidFill>
              </a:rPr>
              <a:t>Cast-to type</a:t>
            </a:r>
            <a:r>
              <a:rPr lang="en-US" sz="2400" dirty="0"/>
              <a:t>? 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Does the </a:t>
            </a:r>
            <a:r>
              <a:rPr lang="en-US" sz="2400" dirty="0">
                <a:solidFill>
                  <a:srgbClr val="FF00FF"/>
                </a:solidFill>
              </a:rPr>
              <a:t>Cast-to type </a:t>
            </a:r>
            <a:r>
              <a:rPr lang="en-US" sz="2400" dirty="0"/>
              <a:t>or one of its super classes contain a method of that name?</a:t>
            </a:r>
          </a:p>
          <a:p>
            <a:endParaRPr lang="en-US" sz="2400" dirty="0"/>
          </a:p>
          <a:p>
            <a:r>
              <a:rPr lang="en-US" sz="2400" dirty="0"/>
              <a:t>If not… Compile Error!</a:t>
            </a:r>
          </a:p>
          <a:p>
            <a:r>
              <a:rPr lang="en-US" sz="2400" b="1" dirty="0"/>
              <a:t>When Running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Check that the </a:t>
            </a:r>
            <a:r>
              <a:rPr lang="en-US" sz="2400" dirty="0">
                <a:solidFill>
                  <a:srgbClr val="FF00FF"/>
                </a:solidFill>
              </a:rPr>
              <a:t>Cast-to Type</a:t>
            </a:r>
            <a:r>
              <a:rPr lang="en-US" sz="2400" dirty="0"/>
              <a:t> is either the </a:t>
            </a:r>
            <a:r>
              <a:rPr lang="en-US" sz="2400" dirty="0">
                <a:solidFill>
                  <a:srgbClr val="0070C0"/>
                </a:solidFill>
              </a:rPr>
              <a:t>Actual Type</a:t>
            </a:r>
            <a:r>
              <a:rPr lang="en-US" sz="2400" dirty="0"/>
              <a:t>, or one of its super classes</a:t>
            </a:r>
          </a:p>
          <a:p>
            <a:endParaRPr lang="en-US" sz="24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670ACF0-7A18-E5C8-2634-441CCC89C5FE}"/>
              </a:ext>
            </a:extLst>
          </p:cNvPr>
          <p:cNvSpPr/>
          <p:nvPr/>
        </p:nvSpPr>
        <p:spPr>
          <a:xfrm>
            <a:off x="0" y="5765293"/>
            <a:ext cx="1502228" cy="642257"/>
          </a:xfrm>
          <a:prstGeom prst="rightArrow">
            <a:avLst/>
          </a:prstGeom>
          <a:solidFill>
            <a:srgbClr val="FF00FF">
              <a:alpha val="50196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Cast-to Type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EC793C-783B-95D2-EF7A-168F66C18F6E}"/>
              </a:ext>
            </a:extLst>
          </p:cNvPr>
          <p:cNvGrpSpPr/>
          <p:nvPr/>
        </p:nvGrpSpPr>
        <p:grpSpPr>
          <a:xfrm>
            <a:off x="7371067" y="6112563"/>
            <a:ext cx="2727089" cy="592208"/>
            <a:chOff x="9845911" y="569076"/>
            <a:chExt cx="2727089" cy="5922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44B4E5-00D0-8A76-F965-61EA415B4A1F}"/>
                </a:ext>
              </a:extLst>
            </p:cNvPr>
            <p:cNvSpPr/>
            <p:nvPr/>
          </p:nvSpPr>
          <p:spPr>
            <a:xfrm>
              <a:off x="9845911" y="569076"/>
              <a:ext cx="2617759" cy="5922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0820DF-FE4D-CAC8-0F81-41CD1DEDA051}"/>
                </a:ext>
              </a:extLst>
            </p:cNvPr>
            <p:cNvSpPr txBox="1"/>
            <p:nvPr/>
          </p:nvSpPr>
          <p:spPr>
            <a:xfrm>
              <a:off x="9845911" y="674870"/>
              <a:ext cx="27270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/>
                <a:t>This example has no error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664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Grading</a:t>
            </a:r>
            <a:endParaRPr/>
          </a:p>
        </p:txBody>
      </p:sp>
      <p:sp>
        <p:nvSpPr>
          <p:cNvPr id="384" name="Google Shape;384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2202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i="1" dirty="0"/>
              <a:t>Grades should reflect your proficiency in the course objectives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i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All assignments will be graded </a:t>
            </a:r>
            <a:r>
              <a:rPr lang="en-US" b="1" dirty="0"/>
              <a:t>E (Excellent), S (Satisfactory), or N (Not yet)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Under certain circumstances, a grade of U (</a:t>
            </a:r>
            <a:r>
              <a:rPr lang="en-US" dirty="0" err="1"/>
              <a:t>Unassessable</a:t>
            </a:r>
            <a:r>
              <a:rPr lang="en-US" dirty="0"/>
              <a:t>) may be assigned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Final grades will be assigned based on the </a:t>
            </a:r>
            <a:r>
              <a:rPr lang="en-US" b="1" dirty="0"/>
              <a:t>amount of work at each level</a:t>
            </a:r>
            <a:endParaRPr dirty="0"/>
          </a:p>
          <a:p>
            <a:pPr marL="228600" lvl="0" indent="-1174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See the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syllabus</a:t>
            </a:r>
            <a:r>
              <a:rPr lang="en-US" dirty="0"/>
              <a:t> for more details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58360-043A-3115-69ED-25725624C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A3FA2C3-5D9A-F22E-08BA-B3DC73BF97F2}"/>
              </a:ext>
            </a:extLst>
          </p:cNvPr>
          <p:cNvSpPr/>
          <p:nvPr/>
        </p:nvSpPr>
        <p:spPr>
          <a:xfrm>
            <a:off x="6287206" y="4890651"/>
            <a:ext cx="5780312" cy="1028301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CEC938-020A-D1E9-AA66-1DB7A0B69698}"/>
              </a:ext>
            </a:extLst>
          </p:cNvPr>
          <p:cNvSpPr/>
          <p:nvPr/>
        </p:nvSpPr>
        <p:spPr>
          <a:xfrm>
            <a:off x="6287208" y="1550161"/>
            <a:ext cx="5780312" cy="2721301"/>
          </a:xfrm>
          <a:prstGeom prst="rect">
            <a:avLst/>
          </a:prstGeom>
          <a:solidFill>
            <a:srgbClr val="D9F2D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C4C6349-BD92-D709-7F68-9EC117B62E47}"/>
              </a:ext>
            </a:extLst>
          </p:cNvPr>
          <p:cNvSpPr/>
          <p:nvPr/>
        </p:nvSpPr>
        <p:spPr>
          <a:xfrm flipH="1">
            <a:off x="4806020" y="5998937"/>
            <a:ext cx="1568274" cy="642257"/>
          </a:xfrm>
          <a:prstGeom prst="rightArrow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Actual Type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555F4-618C-D061-E9E1-ACC092669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and Method Calls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861DF0-DB35-48ED-C682-287B6DBB5CC8}"/>
              </a:ext>
            </a:extLst>
          </p:cNvPr>
          <p:cNvSpPr/>
          <p:nvPr/>
        </p:nvSpPr>
        <p:spPr>
          <a:xfrm>
            <a:off x="2465613" y="2069534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Object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AB0DDE-C92D-EC51-EC23-B6EE5FF6C1AD}"/>
              </a:ext>
            </a:extLst>
          </p:cNvPr>
          <p:cNvSpPr/>
          <p:nvPr/>
        </p:nvSpPr>
        <p:spPr>
          <a:xfrm>
            <a:off x="2465613" y="3994151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Animal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00C03E-8592-15B4-9EAA-FC1CABA39C37}"/>
              </a:ext>
            </a:extLst>
          </p:cNvPr>
          <p:cNvSpPr/>
          <p:nvPr/>
        </p:nvSpPr>
        <p:spPr>
          <a:xfrm>
            <a:off x="1502228" y="5998939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Dog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7113C6-E64E-06D7-4D1A-DB727D8F3C63}"/>
              </a:ext>
            </a:extLst>
          </p:cNvPr>
          <p:cNvSpPr/>
          <p:nvPr/>
        </p:nvSpPr>
        <p:spPr>
          <a:xfrm>
            <a:off x="3233057" y="5998938"/>
            <a:ext cx="1534885" cy="6422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Fish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B6E9C67-B1A2-788E-A8E2-7801EC25C015}"/>
              </a:ext>
            </a:extLst>
          </p:cNvPr>
          <p:cNvCxnSpPr>
            <a:cxnSpLocks/>
            <a:stCxn id="6" idx="0"/>
            <a:endCxn id="5" idx="2"/>
          </p:cNvCxnSpPr>
          <p:nvPr/>
        </p:nvCxnSpPr>
        <p:spPr>
          <a:xfrm flipV="1">
            <a:off x="2269671" y="4636408"/>
            <a:ext cx="963385" cy="1362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7E0FC7-DC16-2342-ACEC-41C5B261B368}"/>
              </a:ext>
            </a:extLst>
          </p:cNvPr>
          <p:cNvCxnSpPr>
            <a:cxnSpLocks/>
            <a:stCxn id="7" idx="0"/>
            <a:endCxn id="5" idx="2"/>
          </p:cNvCxnSpPr>
          <p:nvPr/>
        </p:nvCxnSpPr>
        <p:spPr>
          <a:xfrm flipH="1" flipV="1">
            <a:off x="3233056" y="4636408"/>
            <a:ext cx="767444" cy="1362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14E2A1-E987-E506-D0FA-2461A0CB739E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3233056" y="2711791"/>
            <a:ext cx="0" cy="1282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Arrow: Left 10">
            <a:extLst>
              <a:ext uri="{FF2B5EF4-FFF2-40B4-BE49-F238E27FC236}">
                <a16:creationId xmlns:a16="http://schemas.microsoft.com/office/drawing/2014/main" id="{966B3D45-7FAC-8B29-ED82-4F3FC739504B}"/>
              </a:ext>
            </a:extLst>
          </p:cNvPr>
          <p:cNvSpPr/>
          <p:nvPr/>
        </p:nvSpPr>
        <p:spPr>
          <a:xfrm rot="5400000">
            <a:off x="-1017975" y="3184069"/>
            <a:ext cx="4082145" cy="2068287"/>
          </a:xfrm>
          <a:prstGeom prst="leftArrow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5661A1-5534-CEAD-0E2F-8581B697673E}"/>
              </a:ext>
            </a:extLst>
          </p:cNvPr>
          <p:cNvSpPr txBox="1"/>
          <p:nvPr/>
        </p:nvSpPr>
        <p:spPr>
          <a:xfrm>
            <a:off x="-726860" y="3179970"/>
            <a:ext cx="34999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Compiling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dirty="0"/>
              <a:t>From cast-to type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rgbClr val="000000"/>
                </a:solidFill>
                <a:latin typeface="Source Code Pro" panose="020F0502020204030204" pitchFamily="49" charset="0"/>
              </a:rPr>
              <a:t>bark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/>
              <a:t>Running</a:t>
            </a:r>
            <a:r>
              <a:rPr lang="en-US" dirty="0"/>
              <a:t>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From actual type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Look this way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for cast-to type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13173D-527A-3DA7-5A16-BA184E325AFC}"/>
              </a:ext>
            </a:extLst>
          </p:cNvPr>
          <p:cNvSpPr txBox="1"/>
          <p:nvPr/>
        </p:nvSpPr>
        <p:spPr>
          <a:xfrm>
            <a:off x="254234" y="1231479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rgbClr val="FF0000"/>
                </a:solidFill>
                <a:effectLst/>
                <a:latin typeface="Source Code Pro" panose="020F0502020204030204" pitchFamily="49" charset="0"/>
              </a:rPr>
              <a:t>Animal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 bucky = new </a:t>
            </a:r>
            <a:r>
              <a:rPr lang="en-US" sz="1600" b="0" i="0" dirty="0">
                <a:solidFill>
                  <a:srgbClr val="0070C0"/>
                </a:solidFill>
                <a:effectLst/>
                <a:latin typeface="Source Code Pro" panose="020F0502020204030204" pitchFamily="49" charset="0"/>
              </a:rPr>
              <a:t>Fish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();</a:t>
            </a:r>
          </a:p>
          <a:p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((</a:t>
            </a:r>
            <a:r>
              <a:rPr lang="en-US" sz="1600" dirty="0">
                <a:solidFill>
                  <a:srgbClr val="FF00FF"/>
                </a:solidFill>
                <a:latin typeface="Source Code Pro" panose="020F0502020204030204" pitchFamily="49" charset="0"/>
              </a:rPr>
              <a:t>Dog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) 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Source Code Pro" panose="020F0502020204030204" pitchFamily="49" charset="0"/>
              </a:rPr>
              <a:t>bucky</a:t>
            </a:r>
            <a:r>
              <a:rPr lang="en-US" sz="1600" dirty="0">
                <a:solidFill>
                  <a:srgbClr val="000000"/>
                </a:solidFill>
                <a:latin typeface="Source Code Pro" panose="020F0502020204030204" pitchFamily="49" charset="0"/>
              </a:rPr>
              <a:t>).bark();</a:t>
            </a:r>
            <a:endParaRPr lang="en-US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32AFE7-3F1D-E154-8AAF-0CAB236E4EE1}"/>
              </a:ext>
            </a:extLst>
          </p:cNvPr>
          <p:cNvSpPr txBox="1"/>
          <p:nvPr/>
        </p:nvSpPr>
        <p:spPr>
          <a:xfrm>
            <a:off x="6374294" y="967064"/>
            <a:ext cx="56932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When compiling:</a:t>
            </a:r>
          </a:p>
          <a:p>
            <a:endParaRPr lang="en-US" sz="2400" dirty="0"/>
          </a:p>
          <a:p>
            <a:r>
              <a:rPr lang="en-US" sz="2400" dirty="0"/>
              <a:t>Can we </a:t>
            </a:r>
            <a:r>
              <a:rPr lang="en-US" sz="2400" i="1" dirty="0"/>
              <a:t>guarantee </a:t>
            </a:r>
            <a:r>
              <a:rPr lang="en-US" sz="2400" dirty="0"/>
              <a:t>that the method exists for the </a:t>
            </a:r>
            <a:r>
              <a:rPr lang="en-US" sz="2400" dirty="0">
                <a:solidFill>
                  <a:srgbClr val="FF00FF"/>
                </a:solidFill>
              </a:rPr>
              <a:t>Cast-to type</a:t>
            </a:r>
            <a:r>
              <a:rPr lang="en-US" sz="2400" dirty="0"/>
              <a:t>? </a:t>
            </a:r>
            <a:endParaRPr lang="en-US" sz="2400" i="1" dirty="0"/>
          </a:p>
          <a:p>
            <a:endParaRPr lang="en-US" sz="2400" dirty="0"/>
          </a:p>
          <a:p>
            <a:r>
              <a:rPr lang="en-US" sz="2400" dirty="0"/>
              <a:t>Does the </a:t>
            </a:r>
            <a:r>
              <a:rPr lang="en-US" sz="2400" dirty="0">
                <a:solidFill>
                  <a:srgbClr val="FF00FF"/>
                </a:solidFill>
              </a:rPr>
              <a:t>Cast-to type </a:t>
            </a:r>
            <a:r>
              <a:rPr lang="en-US" sz="2400" dirty="0"/>
              <a:t>or one of its super classes contain a method of that name?</a:t>
            </a:r>
          </a:p>
          <a:p>
            <a:endParaRPr lang="en-US" sz="2400" dirty="0"/>
          </a:p>
          <a:p>
            <a:r>
              <a:rPr lang="en-US" sz="2400" dirty="0"/>
              <a:t>If not… Compile Error!</a:t>
            </a:r>
          </a:p>
          <a:p>
            <a:r>
              <a:rPr lang="en-US" sz="2400" b="1" dirty="0"/>
              <a:t>When Running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Check that the </a:t>
            </a:r>
            <a:r>
              <a:rPr lang="en-US" sz="2400" dirty="0">
                <a:solidFill>
                  <a:srgbClr val="FF00FF"/>
                </a:solidFill>
              </a:rPr>
              <a:t>Cast-to Type</a:t>
            </a:r>
            <a:r>
              <a:rPr lang="en-US" sz="2400" dirty="0"/>
              <a:t> is either the </a:t>
            </a:r>
            <a:r>
              <a:rPr lang="en-US" sz="2400" dirty="0">
                <a:solidFill>
                  <a:srgbClr val="0070C0"/>
                </a:solidFill>
              </a:rPr>
              <a:t>Actual Type</a:t>
            </a:r>
            <a:r>
              <a:rPr lang="en-US" sz="2400" dirty="0"/>
              <a:t>, or one of its super classes</a:t>
            </a:r>
          </a:p>
          <a:p>
            <a:endParaRPr lang="en-US" sz="24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D727FAE-1EA1-E40A-884B-43B9C2B67852}"/>
              </a:ext>
            </a:extLst>
          </p:cNvPr>
          <p:cNvSpPr/>
          <p:nvPr/>
        </p:nvSpPr>
        <p:spPr>
          <a:xfrm>
            <a:off x="0" y="5765293"/>
            <a:ext cx="1502228" cy="642257"/>
          </a:xfrm>
          <a:prstGeom prst="rightArrow">
            <a:avLst/>
          </a:prstGeom>
          <a:solidFill>
            <a:srgbClr val="FF00FF">
              <a:alpha val="50196"/>
            </a:srgbClr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Cast-to Type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FB3944-F962-30D0-0695-544B13408880}"/>
              </a:ext>
            </a:extLst>
          </p:cNvPr>
          <p:cNvGrpSpPr/>
          <p:nvPr/>
        </p:nvGrpSpPr>
        <p:grpSpPr>
          <a:xfrm>
            <a:off x="7371067" y="6112563"/>
            <a:ext cx="3790576" cy="592208"/>
            <a:chOff x="9845911" y="569076"/>
            <a:chExt cx="2727089" cy="5922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FD5F10-4735-D1A4-36DC-766D0CCC3413}"/>
                </a:ext>
              </a:extLst>
            </p:cNvPr>
            <p:cNvSpPr/>
            <p:nvPr/>
          </p:nvSpPr>
          <p:spPr>
            <a:xfrm>
              <a:off x="9845911" y="569076"/>
              <a:ext cx="2617759" cy="59220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EA8EC4-792F-1B0B-6CC9-F1689E585C7B}"/>
                </a:ext>
              </a:extLst>
            </p:cNvPr>
            <p:cNvSpPr txBox="1"/>
            <p:nvPr/>
          </p:nvSpPr>
          <p:spPr>
            <a:xfrm>
              <a:off x="9845911" y="674870"/>
              <a:ext cx="27270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/>
                <a:t>This example has a runtime error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95883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vs. Runtime Errors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871C8D-D617-4E43-9A97-D1752AEC9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517" y="1015138"/>
            <a:ext cx="9174965" cy="57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21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Collaboration Policy</a:t>
            </a:r>
            <a:endParaRPr/>
          </a:p>
        </p:txBody>
      </p:sp>
      <p:sp>
        <p:nvSpPr>
          <p:cNvPr id="402" name="Google Shape;402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indent="-228600">
              <a:buClr>
                <a:schemeClr val="dk1"/>
              </a:buClr>
              <a:buSzPts val="2800"/>
            </a:pPr>
            <a:r>
              <a:rPr lang="en-US" dirty="0"/>
              <a:t>When we assess your work in this class, we need to know that it’s </a:t>
            </a:r>
            <a:r>
              <a:rPr lang="en-US" i="1" dirty="0"/>
              <a:t>yours</a:t>
            </a:r>
            <a:r>
              <a:rPr lang="en-US" dirty="0"/>
              <a:t>.</a:t>
            </a:r>
          </a:p>
          <a:p>
            <a:pPr marL="228600" indent="-228600">
              <a:buClr>
                <a:schemeClr val="dk1"/>
              </a:buClr>
              <a:buSzPts val="2800"/>
            </a:pPr>
            <a:r>
              <a:rPr lang="en-US" dirty="0"/>
              <a:t>Unless otherwise specified, </a:t>
            </a:r>
            <a:r>
              <a:rPr lang="en-US" b="1" dirty="0"/>
              <a:t>all graded work must be completed individually.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Some specific rules to highlight:</a:t>
            </a:r>
          </a:p>
          <a:p>
            <a:pPr marL="685800" lvl="1" indent="-2286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do not share your own solution code or view solution code from any source – including but not limited to other students, tutors, or the internet</a:t>
            </a:r>
          </a:p>
          <a:p>
            <a:pPr marL="685800" lvl="1" indent="-2286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do not use AI tools (e.g. ChatGPT) on graded work in any capacity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See the </a:t>
            </a:r>
            <a:r>
              <a:rPr lang="en-US" dirty="0">
                <a:hlinkClick r:id="rId3"/>
              </a:rPr>
              <a:t>syllabus</a:t>
            </a:r>
            <a:r>
              <a:rPr lang="en-US" dirty="0"/>
              <a:t> for more details (this is </a:t>
            </a:r>
            <a:r>
              <a:rPr lang="en-US" i="1" dirty="0"/>
              <a:t>very</a:t>
            </a:r>
            <a:r>
              <a:rPr lang="en-US" dirty="0"/>
              <a:t> important to understand).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C0C9-441F-4C38-9C94-839976AF0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up…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CF905-9EA8-466D-9E03-CFB690D69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❓ Complete the </a:t>
            </a:r>
            <a:r>
              <a:rPr lang="en-US" dirty="0">
                <a:hlinkClick r:id="rId2"/>
              </a:rPr>
              <a:t>Introductory Survey</a:t>
            </a:r>
            <a:endParaRPr lang="en-US" dirty="0"/>
          </a:p>
          <a:p>
            <a:pPr lvl="1"/>
            <a:r>
              <a:rPr lang="en-US" sz="2400" dirty="0"/>
              <a:t>This helps us gather data about the students taking our classes and their backgrounds, to inform future offerings. </a:t>
            </a:r>
          </a:p>
          <a:p>
            <a:r>
              <a:rPr lang="en-US" dirty="0"/>
              <a:t>🙋 Review Section0.5 in Ed </a:t>
            </a:r>
          </a:p>
          <a:p>
            <a:pPr lvl="1"/>
            <a:r>
              <a:rPr lang="en-US" sz="2400" dirty="0"/>
              <a:t>Includes material covered in cse121 and 122 to help review and jog your memory!</a:t>
            </a:r>
          </a:p>
          <a:p>
            <a:r>
              <a:rPr lang="en-US" dirty="0"/>
              <a:t>💻 The IPL opens Monday, April 7</a:t>
            </a:r>
          </a:p>
          <a:p>
            <a:pPr lvl="1"/>
            <a:r>
              <a:rPr lang="en-US" dirty="0"/>
              <a:t>Schedule posted soon</a:t>
            </a:r>
          </a:p>
          <a:p>
            <a:r>
              <a:rPr lang="en-US" dirty="0"/>
              <a:t>🔎 Creative Project 0: Search Engine out now</a:t>
            </a:r>
          </a:p>
          <a:p>
            <a:pPr lvl="1"/>
            <a:r>
              <a:rPr lang="en-US" dirty="0"/>
              <a:t>Due Wednesday, April 4, 11:59pm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2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Collaboration Policy</a:t>
            </a:r>
            <a:endParaRPr/>
          </a:p>
        </p:txBody>
      </p:sp>
      <p:sp>
        <p:nvSpPr>
          <p:cNvPr id="402" name="Google Shape;402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21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indent="-228600">
              <a:buClr>
                <a:schemeClr val="dk1"/>
              </a:buClr>
              <a:buSzPts val="2800"/>
            </a:pPr>
            <a:r>
              <a:rPr lang="en-US" dirty="0"/>
              <a:t>When we assess your work in this class, we need to know that it’s </a:t>
            </a:r>
            <a:r>
              <a:rPr lang="en-US" i="1" dirty="0"/>
              <a:t>yours</a:t>
            </a:r>
            <a:r>
              <a:rPr lang="en-US" dirty="0"/>
              <a:t>.</a:t>
            </a:r>
          </a:p>
          <a:p>
            <a:pPr marL="228600" indent="-228600">
              <a:buClr>
                <a:schemeClr val="dk1"/>
              </a:buClr>
              <a:buSzPts val="2800"/>
            </a:pPr>
            <a:r>
              <a:rPr lang="en-US" dirty="0"/>
              <a:t>Unless otherwise specified, </a:t>
            </a:r>
            <a:r>
              <a:rPr lang="en-US" b="1" dirty="0"/>
              <a:t>all graded work must be completed individually.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Some specific rules to highlight:</a:t>
            </a:r>
          </a:p>
          <a:p>
            <a:pPr marL="685800" lvl="1" indent="-2286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do not share your own solution code or view solution code from any source – including but not limited to other students, tutors, or the internet</a:t>
            </a:r>
          </a:p>
          <a:p>
            <a:pPr marL="685800" lvl="1" indent="-228600"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/>
              <a:t>do not use AI tools (e.g. ChatGPT) on graded work in any capacity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See the </a:t>
            </a:r>
            <a:r>
              <a:rPr lang="en-US" dirty="0">
                <a:hlinkClick r:id="rId3"/>
              </a:rPr>
              <a:t>syllabus</a:t>
            </a:r>
            <a:r>
              <a:rPr lang="en-US" dirty="0"/>
              <a:t> for more details (this is </a:t>
            </a:r>
            <a:r>
              <a:rPr lang="en-US" i="1" dirty="0"/>
              <a:t>very</a:t>
            </a:r>
            <a:r>
              <a:rPr lang="en-US" dirty="0"/>
              <a:t> important to understand).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Inheritance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Consolas" panose="020B0609020204030204" pitchFamily="49" charset="0"/>
              </a:rPr>
              <a:t>Comparable</a:t>
            </a:r>
          </a:p>
          <a:p>
            <a:pPr>
              <a:spcAft>
                <a:spcPts val="1200"/>
              </a:spcAft>
            </a:pPr>
            <a:r>
              <a:rPr lang="en-US" dirty="0"/>
              <a:t>Polymorphism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Declared vs. Actual Type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Compiler vs. Runtime Errors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43630" y="146338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486400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Connect together a “subclass” and “superclass”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Borrow / “inherit” code to reduce redundancy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latin typeface="Consolas" panose="020B0609020204030204" pitchFamily="49" charset="0"/>
              </a:rPr>
              <a:t>super() </a:t>
            </a:r>
            <a:r>
              <a:rPr lang="en-US" dirty="0"/>
              <a:t>keyword can be used just like  </a:t>
            </a:r>
            <a:r>
              <a:rPr lang="en-US" dirty="0">
                <a:latin typeface="Consolas" panose="020B0609020204030204" pitchFamily="49" charset="0"/>
              </a:rPr>
              <a:t>this()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Syntax:</a:t>
            </a:r>
            <a:r>
              <a:rPr lang="en-US" dirty="0">
                <a:latin typeface="Consolas" panose="020B0609020204030204" pitchFamily="49" charset="0"/>
              </a:rPr>
              <a:t> public class Subclass extends Superclass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Should Represent “is-a” relationships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latin typeface="Consolas" panose="020B0609020204030204" pitchFamily="49" charset="0"/>
              </a:rPr>
              <a:t>public class Chef extends Employee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latin typeface="Consolas" panose="020B0609020204030204" pitchFamily="49" charset="0"/>
              </a:rPr>
              <a:t>public class Server extends Employee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In Java, all objects implicitly inherit from the Object class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 err="1"/>
              <a:t>toString</a:t>
            </a:r>
            <a:r>
              <a:rPr lang="en-US" dirty="0"/>
              <a:t>(), equals(Object), etc.</a:t>
            </a:r>
          </a:p>
        </p:txBody>
      </p:sp>
    </p:spTree>
    <p:extLst>
      <p:ext uri="{BB962C8B-B14F-4D97-AF65-F5344CB8AC3E}">
        <p14:creationId xmlns:p14="http://schemas.microsoft.com/office/powerpoint/2010/main" val="325643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Is-a Relationships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C8763D1-CE18-43FC-9278-4ACCB6ABF772}"/>
              </a:ext>
            </a:extLst>
          </p:cNvPr>
          <p:cNvSpPr/>
          <p:nvPr/>
        </p:nvSpPr>
        <p:spPr>
          <a:xfrm>
            <a:off x="5249334" y="127977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Animal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814558-FD6D-4C73-958B-F796757445F1}"/>
              </a:ext>
            </a:extLst>
          </p:cNvPr>
          <p:cNvSpPr/>
          <p:nvPr/>
        </p:nvSpPr>
        <p:spPr>
          <a:xfrm>
            <a:off x="5244599" y="2778250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Mammal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F3B8FB-1B56-4520-94AD-6CB85B3F1EAE}"/>
              </a:ext>
            </a:extLst>
          </p:cNvPr>
          <p:cNvSpPr/>
          <p:nvPr/>
        </p:nvSpPr>
        <p:spPr>
          <a:xfrm>
            <a:off x="2764608" y="427672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Dog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0C38D7-EC04-43EC-A026-D59BEC0DC32B}"/>
              </a:ext>
            </a:extLst>
          </p:cNvPr>
          <p:cNvSpPr/>
          <p:nvPr/>
        </p:nvSpPr>
        <p:spPr>
          <a:xfrm>
            <a:off x="7713546" y="4195445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Cat</a:t>
            </a:r>
          </a:p>
        </p:txBody>
      </p:sp>
      <p:pic>
        <p:nvPicPr>
          <p:cNvPr id="1026" name="Picture 2" descr="The 30 Cutest Dog Breeds - Most Adorable Dogs and Puppies">
            <a:extLst>
              <a:ext uri="{FF2B5EF4-FFF2-40B4-BE49-F238E27FC236}">
                <a16:creationId xmlns:a16="http://schemas.microsoft.com/office/drawing/2014/main" id="{BB976436-1702-4B28-9EF9-282BD55CF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8" r="19648"/>
          <a:stretch/>
        </p:blipFill>
        <p:spPr bwMode="auto">
          <a:xfrm>
            <a:off x="1191828" y="5440740"/>
            <a:ext cx="1198596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se 25 Cute Dog Breeds Are Guaranteed to Make You Smile | BeChewy">
            <a:extLst>
              <a:ext uri="{FF2B5EF4-FFF2-40B4-BE49-F238E27FC236}">
                <a16:creationId xmlns:a16="http://schemas.microsoft.com/office/drawing/2014/main" id="{1FAE697C-8635-4DB7-9074-621DC4DA5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826" y="5445971"/>
            <a:ext cx="1221540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00+] Cute Dog Wallpapers | Wallpapers.com">
            <a:extLst>
              <a:ext uri="{FF2B5EF4-FFF2-40B4-BE49-F238E27FC236}">
                <a16:creationId xmlns:a16="http://schemas.microsoft.com/office/drawing/2014/main" id="{B1A5CE61-8002-4899-8B5B-A817DC5E4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r="12737"/>
          <a:stretch/>
        </p:blipFill>
        <p:spPr bwMode="auto">
          <a:xfrm>
            <a:off x="3790768" y="5445971"/>
            <a:ext cx="1453831" cy="122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ute dogs">
            <a:extLst>
              <a:ext uri="{FF2B5EF4-FFF2-40B4-BE49-F238E27FC236}">
                <a16:creationId xmlns:a16="http://schemas.microsoft.com/office/drawing/2014/main" id="{852B8E05-3F55-4CA3-B615-C99D66229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r="20658"/>
          <a:stretch/>
        </p:blipFill>
        <p:spPr bwMode="auto">
          <a:xfrm>
            <a:off x="5334001" y="5447770"/>
            <a:ext cx="941493" cy="122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y are kittens so cute? You asked Google – here's the answer | Dean  Burnett | The Guardian">
            <a:extLst>
              <a:ext uri="{FF2B5EF4-FFF2-40B4-BE49-F238E27FC236}">
                <a16:creationId xmlns:a16="http://schemas.microsoft.com/office/drawing/2014/main" id="{1323CB96-FEB8-4520-B53F-99F2A6FB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367" y="5437220"/>
            <a:ext cx="1221540" cy="12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uper Cute Cats Compilation - YouTube">
            <a:extLst>
              <a:ext uri="{FF2B5EF4-FFF2-40B4-BE49-F238E27FC236}">
                <a16:creationId xmlns:a16="http://schemas.microsoft.com/office/drawing/2014/main" id="{3D8AECC3-1EF6-416F-BDED-5987B8425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13322" r="26012" b="15121"/>
          <a:stretch/>
        </p:blipFill>
        <p:spPr bwMode="auto">
          <a:xfrm>
            <a:off x="9345506" y="5445239"/>
            <a:ext cx="998602" cy="123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10 Cute Cat Pictures That Help Us Get Through Monday | Pawlicy Advisor">
            <a:extLst>
              <a:ext uri="{FF2B5EF4-FFF2-40B4-BE49-F238E27FC236}">
                <a16:creationId xmlns:a16="http://schemas.microsoft.com/office/drawing/2014/main" id="{D1BBD900-88B1-4608-B032-A31F79BE3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309" y="5431990"/>
            <a:ext cx="1032795" cy="12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E308CFA4-0E9E-492C-BFC2-6018013D63D0}"/>
              </a:ext>
            </a:extLst>
          </p:cNvPr>
          <p:cNvCxnSpPr>
            <a:stCxn id="7" idx="0"/>
            <a:endCxn id="5" idx="2"/>
          </p:cNvCxnSpPr>
          <p:nvPr/>
        </p:nvCxnSpPr>
        <p:spPr>
          <a:xfrm rot="5400000" flipH="1" flipV="1">
            <a:off x="4748886" y="2754853"/>
            <a:ext cx="563755" cy="247999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DADAB9AC-062D-4573-9557-74035E3D04EC}"/>
              </a:ext>
            </a:extLst>
          </p:cNvPr>
          <p:cNvCxnSpPr>
            <a:cxnSpLocks/>
            <a:stCxn id="8" idx="0"/>
            <a:endCxn id="5" idx="2"/>
          </p:cNvCxnSpPr>
          <p:nvPr/>
        </p:nvCxnSpPr>
        <p:spPr>
          <a:xfrm rot="16200000" flipV="1">
            <a:off x="7263996" y="2719734"/>
            <a:ext cx="482475" cy="2468947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Curved 23">
            <a:extLst>
              <a:ext uri="{FF2B5EF4-FFF2-40B4-BE49-F238E27FC236}">
                <a16:creationId xmlns:a16="http://schemas.microsoft.com/office/drawing/2014/main" id="{C4DE0742-F807-46FD-9DD2-D89FF76CDDF4}"/>
              </a:ext>
            </a:extLst>
          </p:cNvPr>
          <p:cNvCxnSpPr>
            <a:cxnSpLocks/>
            <a:stCxn id="1038" idx="0"/>
            <a:endCxn id="8" idx="2"/>
          </p:cNvCxnSpPr>
          <p:nvPr/>
        </p:nvCxnSpPr>
        <p:spPr>
          <a:xfrm rot="16200000" flipV="1">
            <a:off x="9134720" y="4735151"/>
            <a:ext cx="315074" cy="110510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D252A1F5-70F7-47FC-BEA7-AD7CAAD7F832}"/>
              </a:ext>
            </a:extLst>
          </p:cNvPr>
          <p:cNvCxnSpPr>
            <a:cxnSpLocks/>
            <a:stCxn id="1042" idx="0"/>
            <a:endCxn id="8" idx="2"/>
          </p:cNvCxnSpPr>
          <p:nvPr/>
        </p:nvCxnSpPr>
        <p:spPr>
          <a:xfrm rot="16200000" flipV="1">
            <a:off x="8588795" y="5281077"/>
            <a:ext cx="301825" cy="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7555C560-ECC1-405F-840E-B0F1140819F3}"/>
              </a:ext>
            </a:extLst>
          </p:cNvPr>
          <p:cNvCxnSpPr>
            <a:cxnSpLocks/>
            <a:stCxn id="1036" idx="0"/>
            <a:endCxn id="8" idx="2"/>
          </p:cNvCxnSpPr>
          <p:nvPr/>
        </p:nvCxnSpPr>
        <p:spPr>
          <a:xfrm rot="5400000" flipH="1" flipV="1">
            <a:off x="7977894" y="4675409"/>
            <a:ext cx="307055" cy="1216569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>
            <a:extLst>
              <a:ext uri="{FF2B5EF4-FFF2-40B4-BE49-F238E27FC236}">
                <a16:creationId xmlns:a16="http://schemas.microsoft.com/office/drawing/2014/main" id="{2CD95ED2-04BF-4641-9579-73B97CCFA5AA}"/>
              </a:ext>
            </a:extLst>
          </p:cNvPr>
          <p:cNvCxnSpPr>
            <a:cxnSpLocks/>
            <a:stCxn id="1034" idx="0"/>
            <a:endCxn id="7" idx="2"/>
          </p:cNvCxnSpPr>
          <p:nvPr/>
        </p:nvCxnSpPr>
        <p:spPr>
          <a:xfrm rot="16200000" flipV="1">
            <a:off x="4679596" y="4322618"/>
            <a:ext cx="236325" cy="2013980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C16004A1-4110-40CF-9D52-B9424FA43444}"/>
              </a:ext>
            </a:extLst>
          </p:cNvPr>
          <p:cNvCxnSpPr>
            <a:cxnSpLocks/>
            <a:stCxn id="1032" idx="0"/>
            <a:endCxn id="7" idx="2"/>
          </p:cNvCxnSpPr>
          <p:nvPr/>
        </p:nvCxnSpPr>
        <p:spPr>
          <a:xfrm rot="16200000" flipV="1">
            <a:off x="4036963" y="4965250"/>
            <a:ext cx="234526" cy="726916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Curved 39">
            <a:extLst>
              <a:ext uri="{FF2B5EF4-FFF2-40B4-BE49-F238E27FC236}">
                <a16:creationId xmlns:a16="http://schemas.microsoft.com/office/drawing/2014/main" id="{95D8A83E-A3A8-4B35-B7BC-BC921F042D06}"/>
              </a:ext>
            </a:extLst>
          </p:cNvPr>
          <p:cNvCxnSpPr>
            <a:cxnSpLocks/>
            <a:stCxn id="1030" idx="0"/>
            <a:endCxn id="7" idx="2"/>
          </p:cNvCxnSpPr>
          <p:nvPr/>
        </p:nvCxnSpPr>
        <p:spPr>
          <a:xfrm rot="5400000" flipH="1" flipV="1">
            <a:off x="3323419" y="4978622"/>
            <a:ext cx="234526" cy="700172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420CCAE2-62A2-4241-84FC-4A5BC24F907A}"/>
              </a:ext>
            </a:extLst>
          </p:cNvPr>
          <p:cNvCxnSpPr>
            <a:cxnSpLocks/>
            <a:stCxn id="1026" idx="0"/>
            <a:endCxn id="7" idx="2"/>
          </p:cNvCxnSpPr>
          <p:nvPr/>
        </p:nvCxnSpPr>
        <p:spPr>
          <a:xfrm rot="5400000" flipH="1" flipV="1">
            <a:off x="2676300" y="4326272"/>
            <a:ext cx="229295" cy="1999642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Curved 46">
            <a:extLst>
              <a:ext uri="{FF2B5EF4-FFF2-40B4-BE49-F238E27FC236}">
                <a16:creationId xmlns:a16="http://schemas.microsoft.com/office/drawing/2014/main" id="{123E8082-81F9-499A-B885-FF64C8961D5A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rot="5400000" flipH="1" flipV="1">
            <a:off x="5991249" y="2494006"/>
            <a:ext cx="563755" cy="4735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59C09427-2544-4A84-83C0-5EA533913D81}"/>
              </a:ext>
            </a:extLst>
          </p:cNvPr>
          <p:cNvCxnSpPr>
            <a:cxnSpLocks/>
            <a:stCxn id="76" idx="0"/>
            <a:endCxn id="4" idx="2"/>
          </p:cNvCxnSpPr>
          <p:nvPr/>
        </p:nvCxnSpPr>
        <p:spPr>
          <a:xfrm rot="16200000" flipV="1">
            <a:off x="7166414" y="1323575"/>
            <a:ext cx="563754" cy="234559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B6392F8-4452-4E38-BF30-4DC2C54ECE11}"/>
              </a:ext>
            </a:extLst>
          </p:cNvPr>
          <p:cNvSpPr/>
          <p:nvPr/>
        </p:nvSpPr>
        <p:spPr>
          <a:xfrm>
            <a:off x="568423" y="2790282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Fish</a:t>
            </a: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5B7EC4CB-4670-4EA2-8C9B-160220C34E18}"/>
              </a:ext>
            </a:extLst>
          </p:cNvPr>
          <p:cNvCxnSpPr>
            <a:cxnSpLocks/>
            <a:stCxn id="58" idx="0"/>
            <a:endCxn id="4" idx="2"/>
          </p:cNvCxnSpPr>
          <p:nvPr/>
        </p:nvCxnSpPr>
        <p:spPr>
          <a:xfrm rot="5400000" flipH="1" flipV="1">
            <a:off x="3647145" y="161934"/>
            <a:ext cx="575787" cy="4680911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BF5F0F5A-4F27-4A23-9C51-DA04793D337B}"/>
              </a:ext>
            </a:extLst>
          </p:cNvPr>
          <p:cNvCxnSpPr>
            <a:cxnSpLocks/>
          </p:cNvCxnSpPr>
          <p:nvPr/>
        </p:nvCxnSpPr>
        <p:spPr>
          <a:xfrm flipV="1">
            <a:off x="-462175" y="3725002"/>
            <a:ext cx="2061196" cy="41540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70C7E53-E043-4A36-B0D4-53B9FC49F3E2}"/>
              </a:ext>
            </a:extLst>
          </p:cNvPr>
          <p:cNvSpPr/>
          <p:nvPr/>
        </p:nvSpPr>
        <p:spPr>
          <a:xfrm>
            <a:off x="2918750" y="2775636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Birds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4A4CA4F-D08D-4C11-B436-E1011620518A}"/>
              </a:ext>
            </a:extLst>
          </p:cNvPr>
          <p:cNvSpPr/>
          <p:nvPr/>
        </p:nvSpPr>
        <p:spPr>
          <a:xfrm>
            <a:off x="7594928" y="2778249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Reptile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C1A15EA-9FAF-4383-89D8-3EC71F61E48B}"/>
              </a:ext>
            </a:extLst>
          </p:cNvPr>
          <p:cNvSpPr/>
          <p:nvPr/>
        </p:nvSpPr>
        <p:spPr>
          <a:xfrm>
            <a:off x="9945257" y="2778248"/>
            <a:ext cx="2052320" cy="934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Amphibian</a:t>
            </a:r>
          </a:p>
        </p:txBody>
      </p:sp>
      <p:cxnSp>
        <p:nvCxnSpPr>
          <p:cNvPr id="81" name="Connector: Curved 80">
            <a:extLst>
              <a:ext uri="{FF2B5EF4-FFF2-40B4-BE49-F238E27FC236}">
                <a16:creationId xmlns:a16="http://schemas.microsoft.com/office/drawing/2014/main" id="{178A6F28-58E8-4D8B-A6A6-C0C8B790B38E}"/>
              </a:ext>
            </a:extLst>
          </p:cNvPr>
          <p:cNvCxnSpPr>
            <a:cxnSpLocks/>
            <a:stCxn id="74" idx="0"/>
            <a:endCxn id="4" idx="2"/>
          </p:cNvCxnSpPr>
          <p:nvPr/>
        </p:nvCxnSpPr>
        <p:spPr>
          <a:xfrm rot="5400000" flipH="1" flipV="1">
            <a:off x="4829632" y="1329774"/>
            <a:ext cx="561141" cy="233058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or: Curved 83">
            <a:extLst>
              <a:ext uri="{FF2B5EF4-FFF2-40B4-BE49-F238E27FC236}">
                <a16:creationId xmlns:a16="http://schemas.microsoft.com/office/drawing/2014/main" id="{0D17B18B-6E19-401E-A162-7559CCC950B6}"/>
              </a:ext>
            </a:extLst>
          </p:cNvPr>
          <p:cNvCxnSpPr>
            <a:cxnSpLocks/>
            <a:stCxn id="77" idx="0"/>
            <a:endCxn id="4" idx="2"/>
          </p:cNvCxnSpPr>
          <p:nvPr/>
        </p:nvCxnSpPr>
        <p:spPr>
          <a:xfrm rot="16200000" flipV="1">
            <a:off x="8341580" y="148410"/>
            <a:ext cx="563753" cy="4695923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Curved 87">
            <a:extLst>
              <a:ext uri="{FF2B5EF4-FFF2-40B4-BE49-F238E27FC236}">
                <a16:creationId xmlns:a16="http://schemas.microsoft.com/office/drawing/2014/main" id="{DB73894B-7930-4418-9BA9-A9B4321FB1CC}"/>
              </a:ext>
            </a:extLst>
          </p:cNvPr>
          <p:cNvCxnSpPr>
            <a:cxnSpLocks/>
            <a:endCxn id="74" idx="2"/>
          </p:cNvCxnSpPr>
          <p:nvPr/>
        </p:nvCxnSpPr>
        <p:spPr>
          <a:xfrm flipV="1">
            <a:off x="-495507" y="3710356"/>
            <a:ext cx="4440417" cy="651009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Curved 90">
            <a:extLst>
              <a:ext uri="{FF2B5EF4-FFF2-40B4-BE49-F238E27FC236}">
                <a16:creationId xmlns:a16="http://schemas.microsoft.com/office/drawing/2014/main" id="{91E78706-20E6-46A1-ADB5-F8550C1A5A7F}"/>
              </a:ext>
            </a:extLst>
          </p:cNvPr>
          <p:cNvCxnSpPr>
            <a:cxnSpLocks/>
            <a:endCxn id="76" idx="2"/>
          </p:cNvCxnSpPr>
          <p:nvPr/>
        </p:nvCxnSpPr>
        <p:spPr>
          <a:xfrm rot="10800000">
            <a:off x="8621088" y="3712970"/>
            <a:ext cx="4041396" cy="46700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Curved 93">
            <a:extLst>
              <a:ext uri="{FF2B5EF4-FFF2-40B4-BE49-F238E27FC236}">
                <a16:creationId xmlns:a16="http://schemas.microsoft.com/office/drawing/2014/main" id="{D0CA01A0-590C-4CB2-A2FA-4E843638F708}"/>
              </a:ext>
            </a:extLst>
          </p:cNvPr>
          <p:cNvCxnSpPr>
            <a:cxnSpLocks/>
            <a:endCxn id="77" idx="2"/>
          </p:cNvCxnSpPr>
          <p:nvPr/>
        </p:nvCxnSpPr>
        <p:spPr>
          <a:xfrm rot="10800000">
            <a:off x="10971418" y="3712968"/>
            <a:ext cx="1691067" cy="299212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71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58" grpId="0" animBg="1"/>
      <p:bldP spid="74" grpId="0" animBg="1"/>
      <p:bldP spid="76" grpId="0" animBg="1"/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;p29">
            <a:extLst>
              <a:ext uri="{FF2B5EF4-FFF2-40B4-BE49-F238E27FC236}">
                <a16:creationId xmlns:a16="http://schemas.microsoft.com/office/drawing/2014/main" id="{36709576-3780-239B-BBCE-43860BD613D4}"/>
              </a:ext>
            </a:extLst>
          </p:cNvPr>
          <p:cNvSpPr/>
          <p:nvPr/>
        </p:nvSpPr>
        <p:spPr>
          <a:xfrm>
            <a:off x="3838865" y="2088086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BE096-C45E-8C4F-74FB-C839D4354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</a:t>
            </a:r>
          </a:p>
        </p:txBody>
      </p:sp>
      <p:sp>
        <p:nvSpPr>
          <p:cNvPr id="6" name="Google Shape;28;p29">
            <a:extLst>
              <a:ext uri="{FF2B5EF4-FFF2-40B4-BE49-F238E27FC236}">
                <a16:creationId xmlns:a16="http://schemas.microsoft.com/office/drawing/2014/main" id="{19FFA4C6-B816-3A2F-F9E5-929CCAEE81D0}"/>
              </a:ext>
            </a:extLst>
          </p:cNvPr>
          <p:cNvSpPr txBox="1"/>
          <p:nvPr/>
        </p:nvSpPr>
        <p:spPr>
          <a:xfrm>
            <a:off x="4149918" y="2558508"/>
            <a:ext cx="286694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4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#cse123A </a:t>
            </a: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8017C5-ABB1-602C-1BCE-94A3B03E4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861" y="2237284"/>
            <a:ext cx="1104072" cy="110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69303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22716</TotalTime>
  <Words>1406</Words>
  <Application>Microsoft Office PowerPoint</Application>
  <PresentationFormat>Widescreen</PresentationFormat>
  <Paragraphs>309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Source Code Pro</vt:lpstr>
      <vt:lpstr>System Font Regular</vt:lpstr>
      <vt:lpstr>CSE 373 Summer 2020</vt:lpstr>
      <vt:lpstr>Inheritance; Polymorphism; Comparable</vt:lpstr>
      <vt:lpstr>Grading</vt:lpstr>
      <vt:lpstr>Collaboration Policy</vt:lpstr>
      <vt:lpstr>Coming up…</vt:lpstr>
      <vt:lpstr>Collaboration Policy</vt:lpstr>
      <vt:lpstr>Lecture Outline</vt:lpstr>
      <vt:lpstr>Inheritance</vt:lpstr>
      <vt:lpstr>Is-a Relationships</vt:lpstr>
      <vt:lpstr>PCM Review</vt:lpstr>
      <vt:lpstr>Lecture Outline</vt:lpstr>
      <vt:lpstr>Comparable</vt:lpstr>
      <vt:lpstr>Subtraction Trick</vt:lpstr>
      <vt:lpstr>Lecture Outline</vt:lpstr>
      <vt:lpstr>Polymorphism</vt:lpstr>
      <vt:lpstr>Compiler vs. Runtime Errors</vt:lpstr>
      <vt:lpstr>Declared Type and Actual Type</vt:lpstr>
      <vt:lpstr>Inheritance and Method Calls</vt:lpstr>
      <vt:lpstr>Overrides and Method Calls</vt:lpstr>
      <vt:lpstr>Casting and Method Calls</vt:lpstr>
      <vt:lpstr>Casting and Method Calls</vt:lpstr>
      <vt:lpstr>Compiler vs. Runtime Errors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Nathan Brunelle</cp:lastModifiedBy>
  <cp:revision>312</cp:revision>
  <cp:lastPrinted>2022-09-27T21:33:44Z</cp:lastPrinted>
  <dcterms:created xsi:type="dcterms:W3CDTF">2020-06-13T06:27:42Z</dcterms:created>
  <dcterms:modified xsi:type="dcterms:W3CDTF">2025-04-04T17:44:17Z</dcterms:modified>
</cp:coreProperties>
</file>