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83" r:id="rId3"/>
    <p:sldId id="324" r:id="rId4"/>
    <p:sldId id="384" r:id="rId5"/>
    <p:sldId id="325" r:id="rId6"/>
    <p:sldId id="359" r:id="rId7"/>
    <p:sldId id="326" r:id="rId8"/>
    <p:sldId id="385" r:id="rId9"/>
    <p:sldId id="327" r:id="rId10"/>
    <p:sldId id="345" r:id="rId11"/>
    <p:sldId id="352" r:id="rId12"/>
    <p:sldId id="351" r:id="rId13"/>
    <p:sldId id="353" r:id="rId14"/>
    <p:sldId id="350" r:id="rId15"/>
    <p:sldId id="349" r:id="rId16"/>
    <p:sldId id="348" r:id="rId17"/>
    <p:sldId id="347" r:id="rId18"/>
    <p:sldId id="346" r:id="rId19"/>
    <p:sldId id="344" r:id="rId20"/>
    <p:sldId id="339" r:id="rId21"/>
    <p:sldId id="354" r:id="rId22"/>
    <p:sldId id="355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8" r:id="rId33"/>
    <p:sldId id="369" r:id="rId34"/>
    <p:sldId id="370" r:id="rId35"/>
    <p:sldId id="371" r:id="rId36"/>
    <p:sldId id="374" r:id="rId37"/>
    <p:sldId id="373" r:id="rId38"/>
    <p:sldId id="375" r:id="rId39"/>
    <p:sldId id="3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83"/>
            <p14:sldId id="324"/>
            <p14:sldId id="384"/>
            <p14:sldId id="325"/>
            <p14:sldId id="359"/>
            <p14:sldId id="326"/>
            <p14:sldId id="385"/>
            <p14:sldId id="327"/>
            <p14:sldId id="345"/>
            <p14:sldId id="352"/>
            <p14:sldId id="351"/>
            <p14:sldId id="353"/>
            <p14:sldId id="350"/>
            <p14:sldId id="349"/>
            <p14:sldId id="348"/>
            <p14:sldId id="347"/>
            <p14:sldId id="346"/>
            <p14:sldId id="344"/>
            <p14:sldId id="339"/>
            <p14:sldId id="354"/>
            <p14:sldId id="355"/>
            <p14:sldId id="356"/>
            <p14:sldId id="357"/>
            <p14:sldId id="358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1"/>
            <p14:sldId id="374"/>
            <p14:sldId id="373"/>
            <p14:sldId id="375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1361"/>
  </p:normalViewPr>
  <p:slideViewPr>
    <p:cSldViewPr snapToGrid="0" snapToObjects="1">
      <p:cViewPr varScale="1">
        <p:scale>
          <a:sx n="94" d="100"/>
          <a:sy n="94" d="100"/>
        </p:scale>
        <p:origin x="192" y="92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AAFC217-8FE2-D6F8-124C-C7DDCD377443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7CA7DD-E1AA-4B63-BB81-4C53C0FBC439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8582A-67CE-4F38-AEA5-8A1286BCC3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F6858E-0BE5-4C2C-83C3-0117BA0145D7}"/>
              </a:ext>
            </a:extLst>
          </p:cNvPr>
          <p:cNvSpPr/>
          <p:nvPr userDrawn="1"/>
        </p:nvSpPr>
        <p:spPr>
          <a:xfrm>
            <a:off x="7302715" y="237410"/>
            <a:ext cx="868680" cy="868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A264A-B38A-405C-9D5F-D0E196F8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8435" y="283130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3261236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weather or cold weather?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34703-DB58-D707-E048-5CC8AE874708}"/>
              </a:ext>
            </a:extLst>
          </p:cNvPr>
          <p:cNvSpPr txBox="1"/>
          <p:nvPr/>
        </p:nvSpPr>
        <p:spPr>
          <a:xfrm>
            <a:off x="7430563" y="2499885"/>
            <a:ext cx="447680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94;p1">
            <a:extLst>
              <a:ext uri="{FF2B5EF4-FFF2-40B4-BE49-F238E27FC236}">
                <a16:creationId xmlns:a16="http://schemas.microsoft.com/office/drawing/2014/main" id="{5EE4201B-F3F1-28F4-DF72-1D72F2F66C83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10" name="Google Shape;25;p29">
            <a:extLst>
              <a:ext uri="{FF2B5EF4-FFF2-40B4-BE49-F238E27FC236}">
                <a16:creationId xmlns:a16="http://schemas.microsoft.com/office/drawing/2014/main" id="{3709BB24-B244-6CA0-FF11-55C4FB029677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CE4AF4E5-2EE7-DEFB-BFDC-50637904BD09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C57FA52F-E6B7-A19A-20FC-C7651168A43D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7002FB-A444-7B1A-D291-B62B0487D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26" y="5603240"/>
            <a:ext cx="1138754" cy="11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u="sng" dirty="0" err="1">
                <a:latin typeface="Consolas" panose="020B0609020204030204" pitchFamily="49" charset="0"/>
              </a:rPr>
              <a:t>args</a:t>
            </a:r>
            <a:r>
              <a:rPr lang="en-US" sz="1900" u="sng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3760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4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3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9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mystery1()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220580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5304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3537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3904721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41210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393861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u="sng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/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32849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 err="1">
                <a:latin typeface="Consolas" panose="020B0609020204030204" pitchFamily="49" charset="0"/>
              </a:rPr>
              <a:t>System.out.println</a:t>
            </a:r>
            <a:r>
              <a:rPr lang="en-US" sz="1900" u="sng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15797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mystery3()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93573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1445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mystery2()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8431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u="sng" dirty="0">
                <a:latin typeface="Consolas" panose="020B0609020204030204" pitchFamily="49" charset="0"/>
              </a:rPr>
              <a:t>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51614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main()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103551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C325-EC41-483A-A288-1DF2848B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Stack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FD28C50-39CC-4A4E-9653-C871DF5B4217}"/>
              </a:ext>
            </a:extLst>
          </p:cNvPr>
          <p:cNvSpPr txBox="1">
            <a:spLocks/>
          </p:cNvSpPr>
          <p:nvPr/>
        </p:nvSpPr>
        <p:spPr>
          <a:xfrm>
            <a:off x="6689652" y="3716875"/>
            <a:ext cx="8068339" cy="3441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mystery2()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(“Two”);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mystery3();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mystery3()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(“Three”);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33C8DE1-985B-48AC-8AC1-7174E7F08F23}"/>
              </a:ext>
            </a:extLst>
          </p:cNvPr>
          <p:cNvSpPr txBox="1">
            <a:spLocks/>
          </p:cNvSpPr>
          <p:nvPr/>
        </p:nvSpPr>
        <p:spPr>
          <a:xfrm>
            <a:off x="685800" y="3686989"/>
            <a:ext cx="5803605" cy="3280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main(String[] </a:t>
            </a:r>
            <a:r>
              <a:rPr lang="en-US" sz="1900" dirty="0" err="1">
                <a:latin typeface="Consolas" panose="020B0609020204030204" pitchFamily="49" charset="0"/>
              </a:rPr>
              <a:t>args</a:t>
            </a:r>
            <a:r>
              <a:rPr lang="en-US" sz="19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mystery1();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mystery2();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public static void mystery1()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</a:rPr>
              <a:t>System.out.println</a:t>
            </a:r>
            <a:r>
              <a:rPr lang="en-US" sz="1900" dirty="0">
                <a:latin typeface="Consolas" panose="020B0609020204030204" pitchFamily="49" charset="0"/>
              </a:rPr>
              <a:t>(“One”);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</p:txBody>
      </p:sp>
      <p:graphicFrame>
        <p:nvGraphicFramePr>
          <p:cNvPr id="6" name="Table 18">
            <a:extLst>
              <a:ext uri="{FF2B5EF4-FFF2-40B4-BE49-F238E27FC236}">
                <a16:creationId xmlns:a16="http://schemas.microsoft.com/office/drawing/2014/main" id="{01CFE365-2C7E-4A97-AE53-3F2942A1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043089"/>
              </p:ext>
            </p:extLst>
          </p:nvPr>
        </p:nvGraphicFramePr>
        <p:xfrm>
          <a:off x="3776259" y="1808291"/>
          <a:ext cx="2558608" cy="1478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8608">
                  <a:extLst>
                    <a:ext uri="{9D8B030D-6E8A-4147-A177-3AD203B41FA5}">
                      <a16:colId xmlns:a16="http://schemas.microsoft.com/office/drawing/2014/main" val="641778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47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900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6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3081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C49564-D8E5-4012-B3FB-6019C6C1F6D1}"/>
              </a:ext>
            </a:extLst>
          </p:cNvPr>
          <p:cNvSpPr txBox="1"/>
          <p:nvPr/>
        </p:nvSpPr>
        <p:spPr>
          <a:xfrm>
            <a:off x="2270129" y="2898047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1DE3D-9897-468E-B833-52D032E9333A}"/>
              </a:ext>
            </a:extLst>
          </p:cNvPr>
          <p:cNvSpPr txBox="1"/>
          <p:nvPr/>
        </p:nvSpPr>
        <p:spPr>
          <a:xfrm>
            <a:off x="2243105" y="173745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44EE-A64E-46CF-97F3-1C68EFBBF733}"/>
              </a:ext>
            </a:extLst>
          </p:cNvPr>
          <p:cNvSpPr txBox="1"/>
          <p:nvPr/>
        </p:nvSpPr>
        <p:spPr>
          <a:xfrm>
            <a:off x="4044068" y="1337346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AC6C6-EEDC-42C7-8693-2B6F44422CCA}"/>
              </a:ext>
            </a:extLst>
          </p:cNvPr>
          <p:cNvSpPr/>
          <p:nvPr/>
        </p:nvSpPr>
        <p:spPr>
          <a:xfrm>
            <a:off x="6829647" y="1609740"/>
            <a:ext cx="1794245" cy="1682620"/>
          </a:xfrm>
          <a:prstGeom prst="roundRect">
            <a:avLst/>
          </a:prstGeom>
          <a:solidFill>
            <a:srgbClr val="D5D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372F13F-24F0-483E-AE21-BE5FB71B61B0}"/>
              </a:ext>
            </a:extLst>
          </p:cNvPr>
          <p:cNvSpPr txBox="1">
            <a:spLocks/>
          </p:cNvSpPr>
          <p:nvPr/>
        </p:nvSpPr>
        <p:spPr>
          <a:xfrm>
            <a:off x="6933906" y="1690545"/>
            <a:ext cx="1299239" cy="160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b="1" dirty="0">
                <a:latin typeface="Consolas" panose="020B0609020204030204" pitchFamily="49" charset="0"/>
              </a:rPr>
              <a:t>Console: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One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Two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latin typeface="Consolas" panose="020B0609020204030204" pitchFamily="49" charset="0"/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360001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AF7FECD7-749E-4750-9670-B9806B03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95700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3DA0D83-CD35-4C70-B29D-F88DBAE00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4427538"/>
            <a:ext cx="2560638" cy="365125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7F644390-D427-46D7-850F-9FDE3DB7E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157788"/>
            <a:ext cx="2560638" cy="36671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8A59CC2-17DF-4DF3-8001-5B7795F38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5895975"/>
            <a:ext cx="2560638" cy="373062"/>
          </a:xfrm>
          <a:prstGeom prst="rect">
            <a:avLst/>
          </a:prstGeom>
          <a:solidFill>
            <a:srgbClr val="D5D3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C3D58D0-E7C6-4DC1-B2EC-8A70297AB744}"/>
              </a:ext>
            </a:extLst>
          </p:cNvPr>
          <p:cNvSpPr txBox="1">
            <a:spLocks/>
          </p:cNvSpPr>
          <p:nvPr/>
        </p:nvSpPr>
        <p:spPr>
          <a:xfrm>
            <a:off x="1344650" y="4570153"/>
            <a:ext cx="6842049" cy="1698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void recursion()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(“Woah”);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    recursion();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70BFB-CF90-4F45-BDFF-125302495081}"/>
              </a:ext>
            </a:extLst>
          </p:cNvPr>
          <p:cNvSpPr txBox="1"/>
          <p:nvPr/>
        </p:nvSpPr>
        <p:spPr>
          <a:xfrm>
            <a:off x="11099356" y="6284206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bottom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3A991-4DD5-4242-9E22-BDFB7799E0EA}"/>
              </a:ext>
            </a:extLst>
          </p:cNvPr>
          <p:cNvSpPr txBox="1"/>
          <p:nvPr/>
        </p:nvSpPr>
        <p:spPr>
          <a:xfrm>
            <a:off x="11099356" y="3346570"/>
            <a:ext cx="136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7DBA1-E0E6-4685-9A2D-172AFA9780BD}"/>
              </a:ext>
            </a:extLst>
          </p:cNvPr>
          <p:cNvSpPr txBox="1"/>
          <p:nvPr/>
        </p:nvSpPr>
        <p:spPr>
          <a:xfrm>
            <a:off x="8825540" y="2869020"/>
            <a:ext cx="202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Consolas" panose="020B0609020204030204" pitchFamily="49" charset="0"/>
              </a:rPr>
              <a:t>Call Stack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C1CD74-40D9-40B2-B31D-217603F628BB}"/>
              </a:ext>
            </a:extLst>
          </p:cNvPr>
          <p:cNvSpPr txBox="1"/>
          <p:nvPr/>
        </p:nvSpPr>
        <p:spPr>
          <a:xfrm rot="1108386">
            <a:off x="9209103" y="2891501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772ACB-6A8F-4DEB-B9D4-DA39F9B8844C}"/>
              </a:ext>
            </a:extLst>
          </p:cNvPr>
          <p:cNvSpPr txBox="1"/>
          <p:nvPr/>
        </p:nvSpPr>
        <p:spPr>
          <a:xfrm rot="2872417">
            <a:off x="9612693" y="2494707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548085-2954-49A6-B2D5-D227B2992E0E}"/>
              </a:ext>
            </a:extLst>
          </p:cNvPr>
          <p:cNvSpPr txBox="1"/>
          <p:nvPr/>
        </p:nvSpPr>
        <p:spPr>
          <a:xfrm rot="3831683">
            <a:off x="10115220" y="2272773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C5A86-DE12-4247-9726-30D1E70A1C02}"/>
              </a:ext>
            </a:extLst>
          </p:cNvPr>
          <p:cNvSpPr txBox="1"/>
          <p:nvPr/>
        </p:nvSpPr>
        <p:spPr>
          <a:xfrm rot="4752938">
            <a:off x="10702070" y="2147465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onsolas" panose="020B0609020204030204" pitchFamily="49" charset="0"/>
              </a:rPr>
              <a:t>recursion()</a:t>
            </a:r>
          </a:p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835FDAD2-CD23-4EF1-99C4-6D29EE7C5E3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524875" y="3306763"/>
            <a:ext cx="2582863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8A9F124-8C08-4875-ACF4-A54D481A1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1C8E2736-EA53-46ED-BF2E-3DA30EF7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5038" y="3330575"/>
            <a:ext cx="0" cy="3314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2375590D-658A-46B0-A3D0-75F266D89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6463" y="6638925"/>
            <a:ext cx="25749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F894CA59-F1FF-44B9-94BB-2FC709ADA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3384550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9FF5183-4BFD-461D-8678-E11201A8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748088"/>
            <a:ext cx="5016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...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6BC17B44-4C76-468E-B1D5-C07B4E07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116388"/>
            <a:ext cx="15033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7868FD83-3800-4D1D-96EC-63053A6E2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479925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8AB0A405-A8C7-4CCF-A8B3-354959F95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4845050"/>
            <a:ext cx="1581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DC85D9CF-90AE-4A80-AE08-013E5CD5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2117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4482A54B-8F1C-47F6-95F1-D4C4F0E0E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576888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EAA734FE-3AE8-48FF-AE0E-CDAE7F7C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363" y="5948363"/>
            <a:ext cx="1503363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recursion()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7D614416-8E87-4E96-A5AA-E3305B47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7688" y="6321425"/>
            <a:ext cx="876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main()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BFFD1-7D11-40DE-BA56-C4537F85C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903" y="336754"/>
            <a:ext cx="3620005" cy="10383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EA415E-B3FF-428D-8A3C-380E9BCBC81C}"/>
              </a:ext>
            </a:extLst>
          </p:cNvPr>
          <p:cNvSpPr/>
          <p:nvPr/>
        </p:nvSpPr>
        <p:spPr>
          <a:xfrm>
            <a:off x="2831422" y="5981412"/>
            <a:ext cx="5945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nsolas" panose="020B0609020204030204" pitchFamily="49" charset="0"/>
              </a:rPr>
              <a:t>StackOverflowException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80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3.7037E-6 L 0.07331 -0.15023 C 0.10599 -0.21597 0.1974 -0.22129 0.23919 -0.15856 L 0.33112 -0.01458 " pathEditMode="relative" rAng="18660000" ptsTypes="AAAA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78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6" grpId="0"/>
      <p:bldP spid="8" grpId="0"/>
      <p:bldP spid="9" grpId="0"/>
      <p:bldP spid="11" grpId="0"/>
      <p:bldP spid="11" grpId="1"/>
      <p:bldP spid="3" grpId="0"/>
      <p:bldP spid="12" grpId="0"/>
      <p:bldP spid="13" grpId="0"/>
      <p:bldP spid="1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 (LIFO)?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We get something called a </a:t>
            </a:r>
            <a:r>
              <a:rPr lang="en-US" b="1" dirty="0" err="1"/>
              <a:t>StackOverflowException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How do we avoid infinite recursion?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4646037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348034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2267154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1023152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3568 0.04305 C 0.04349 0.05254 0.04766 0.06666 0.04766 0.08148 C 0.04766 0.09838 0.04349 0.11203 0.03568 0.12152 L 0.00039 0.16689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03412 0.04098 C 0.04167 0.04931 0.04558 0.06227 0.04558 0.07593 C 0.04558 0.09144 0.04167 0.10371 0.03412 0.11227 L -2.91667E-6 0.15394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273 L 0.03308 0.02454 C 0.04063 0.03218 0.0444 0.04421 0.0444 0.05648 C 0.0444 0.07037 0.04063 0.08171 0.03308 0.08935 L -2.91667E-6 0.12709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1945 L 0.03334 0.00833 C 0.04089 0.01435 0.04479 0.02291 0.04479 0.03217 C 0.04479 0.04259 0.04089 0.05092 0.03334 0.05694 L 0.00013 0.08518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03347 -0.02639 C 0.04102 -0.03194 0.04492 -0.04004 0.04492 -0.04884 C 0.04492 -0.05879 0.04102 -0.06666 0.03347 -0.07222 L -2.29167E-6 -0.09861 " pathEditMode="relative" rAng="540000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03308 -0.03426 C 0.04063 -0.0412 0.0444 -0.05232 0.0444 -0.06343 C 0.0444 -0.07616 0.04063 -0.08611 0.03308 -0.09329 L -2.29167E-6 -0.12732 " pathEditMode="relative" rAng="5400000" ptsTypes="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03412 -0.0412 C 0.04167 -0.04954 0.04558 -0.0625 0.04558 -0.07639 C 0.04558 -0.09167 0.04167 -0.1037 0.03412 -0.1125 L -2.91667E-6 -0.15347 " pathEditMode="relative" rAng="5400000" ptsTypes="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3529 -0.04723 C 0.0431 -0.05718 0.04727 -0.07199 0.04727 -0.08727 C 0.04727 -0.1051 0.0431 -0.11922 0.03529 -0.12917 L -3.75E-6 -0.17639 " pathEditMode="relative" rAng="5400000" ptsTypes="AAA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242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3"/>
                </a:solidFill>
              </a:rPr>
              <a:t>n!</a:t>
            </a:r>
            <a:r>
              <a:rPr lang="en-US" sz="3600" i="1" dirty="0"/>
              <a:t> or </a:t>
            </a:r>
            <a:r>
              <a:rPr lang="en-US" sz="3600" i="1" dirty="0">
                <a:solidFill>
                  <a:schemeClr val="accent3"/>
                </a:solidFill>
              </a:rPr>
              <a:t>factorial(n)</a:t>
            </a:r>
            <a:r>
              <a:rPr lang="en-US" sz="3600" i="1" dirty="0"/>
              <a:t> = product of all positive integers &lt;=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Two ways of viewing this idea: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∗…∗2∗1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Iterative approach - loop through all values and multiply together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 approach – decompose into subproblem and combine</a:t>
                </a:r>
              </a:p>
              <a:p>
                <a:pPr lvl="1"/>
                <a:r>
                  <a:rPr lang="en-US" dirty="0"/>
                  <a:t>What would our base case / simplest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 be?</a:t>
                </a:r>
              </a:p>
            </p:txBody>
          </p:sp>
        </mc:Choice>
        <mc:Fallback xmlns="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2"/>
                <a:ext cx="10515600" cy="5388187"/>
              </a:xfrm>
              <a:prstGeom prst="rect">
                <a:avLst/>
              </a:prstGeom>
              <a:blipFill>
                <a:blip r:embed="rId2"/>
                <a:stretch>
                  <a:fillRect l="-104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24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8887456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6076051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3477463" y="4437678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825179" y="4248233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45683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0347 L 0.05182 -0.08588 C 0.06393 -0.10509 0.08242 -0.11551 0.10104 -0.11551 C 0.12318 -0.11551 0.14102 -0.10509 0.15287 -0.08588 L 0.2125 0.0039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05547 -0.0581 C 0.0668 -0.07083 0.08424 -0.07662 0.10234 -0.07546 C 0.12292 -0.0743 0.13906 -0.0662 0.15026 -0.05208 L 0.2043 0.01181 " pathEditMode="relative" rAng="120000" ptsTypes="AAA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5716 -0.0588 C 0.06888 -0.07222 0.08737 -0.07893 0.10625 -0.07893 C 0.12761 -0.07893 0.14492 -0.07222 0.15664 -0.0588 L 0.21485 -7.40741E-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4583 -0.05903 C 0.05599 -0.07246 0.07044 -0.0794 0.08607 -0.0794 C 0.10352 -0.0794 0.11758 -0.07246 0.12852 -0.05903 L 0.17526 2.59259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Quiz 1 Tuesday (Oct 28)!</a:t>
            </a:r>
          </a:p>
          <a:p>
            <a:pPr lvl="1"/>
            <a:r>
              <a:rPr lang="en-US" dirty="0"/>
              <a:t>Topics: </a:t>
            </a:r>
            <a:r>
              <a:rPr lang="en-US" dirty="0" err="1"/>
              <a:t>ListNodes</a:t>
            </a:r>
            <a:r>
              <a:rPr lang="en-US" dirty="0"/>
              <a:t>, </a:t>
            </a:r>
            <a:r>
              <a:rPr lang="en-US" dirty="0" err="1"/>
              <a:t>LinkedIntList</a:t>
            </a:r>
            <a:r>
              <a:rPr lang="en-US" dirty="0"/>
              <a:t>, Runtime analysis</a:t>
            </a:r>
          </a:p>
          <a:p>
            <a:pPr lvl="1"/>
            <a:r>
              <a:rPr lang="en-US" dirty="0"/>
              <a:t>Topics not on Quiz: Recursion</a:t>
            </a:r>
          </a:p>
          <a:p>
            <a:pPr lvl="1"/>
            <a:r>
              <a:rPr lang="en-US" dirty="0"/>
              <a:t>Practice quiz and reference sheet for Quiz 1 will be posted soon! </a:t>
            </a:r>
          </a:p>
          <a:p>
            <a:pPr lvl="1"/>
            <a:r>
              <a:rPr lang="en-US" dirty="0"/>
              <a:t>Quiz 0 feedback will be released before Quiz 1</a:t>
            </a:r>
          </a:p>
          <a:p>
            <a:r>
              <a:rPr lang="en-US" dirty="0"/>
              <a:t>Programming Assignment 1 due in one week (Oct 29) @ 11:59pm</a:t>
            </a:r>
          </a:p>
          <a:p>
            <a:r>
              <a:rPr lang="en-US" dirty="0"/>
              <a:t>Creative Project 1 and Resubmission Cycle 1 grades released today</a:t>
            </a:r>
          </a:p>
          <a:p>
            <a:r>
              <a:rPr lang="en-US" dirty="0"/>
              <a:t>Resubmission Period 2 closes this Friday (Oct 24) @ 11:59pm</a:t>
            </a:r>
          </a:p>
          <a:p>
            <a:pPr lvl="1"/>
            <a:r>
              <a:rPr lang="en-US" dirty="0"/>
              <a:t>Available assignments: </a:t>
            </a:r>
            <a:r>
              <a:rPr lang="en-US" b="1" i="1" dirty="0">
                <a:solidFill>
                  <a:schemeClr val="accent2"/>
                </a:solidFill>
              </a:rPr>
              <a:t>C0</a:t>
            </a:r>
            <a:r>
              <a:rPr lang="en-US" dirty="0"/>
              <a:t>, P0, C1</a:t>
            </a:r>
          </a:p>
          <a:p>
            <a:pPr lvl="1"/>
            <a:r>
              <a:rPr lang="en-US" b="1" i="1" dirty="0">
                <a:solidFill>
                  <a:schemeClr val="accent2"/>
                </a:solidFill>
              </a:rPr>
              <a:t>Last opportunity to resubmit 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2D367B22-B359-46E7-98DE-DBB33F3E3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11051684" y="5096820"/>
            <a:ext cx="537032" cy="7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8567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!=1∗0!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/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95FECD-C2CC-4E82-878F-4A5865B83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4085" y="5918736"/>
                <a:ext cx="1199431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38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93 L -0.04896 -0.05417 C -0.0599 -0.06621 -0.07526 -0.07269 -0.09206 -0.07269 C -0.11068 -0.07269 -0.12579 -0.06621 -0.13737 -0.05417 L -0.1875 -0.00093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90" y="5918735"/>
                <a:ext cx="1808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1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38A9AF1-0D2E-4AB5-9C7A-41452A17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8615212" y="4677087"/>
            <a:ext cx="848537" cy="11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/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AF3A45-F893-4FA0-A8D7-04AA513FB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764" y="5918735"/>
                <a:ext cx="119943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8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47 -7.40741E-7 L -0.15039 -0.04005 C -0.13894 -0.04907 -0.12162 -0.05393 -0.10365 -0.05393 C -0.08308 -0.05393 -0.06654 -0.04907 -0.05508 -0.04005 L -0.00013 -7.40741E-7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!=2∗1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5" y="5922207"/>
                <a:ext cx="180818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0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9DFDBB6-3164-43ED-AABD-A93F3DFE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6016624" y="4462845"/>
            <a:ext cx="988883" cy="1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/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BAFDF7-1AE3-47AC-B182-A3BD14D0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49" y="5922207"/>
                <a:ext cx="119943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92520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3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28 1.48148E-6 L -0.15599 -0.04005 C -0.14414 -0.04908 -0.1263 -0.05394 -0.10742 -0.05394 C -0.08619 -0.05394 -0.06901 -0.04908 -0.05716 -0.04005 L -4.375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!=3∗2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00" y="5898784"/>
                <a:ext cx="180818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11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2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033DF08-B186-43F0-B43D-EC4ADCC9D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3364340" y="4290178"/>
            <a:ext cx="1104657" cy="15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!=4∗3!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92520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/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E1D68D-2941-47D0-86F1-5178A213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52" y="5898784"/>
                <a:ext cx="11994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1.48148E-6 L -0.15546 -0.04005 C -0.14362 -0.04908 -0.12578 -0.05394 -0.10703 -0.05394 C -0.0858 -0.05394 -0.06875 -0.04908 -0.0569 -0.04005 L -3.95833E-6 1.48148E-6 " pathEditMode="relative" rAng="10800000" ptsTypes="AAAAA">
                                      <p:cBhvr>
                                        <p:cTn id="6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!=4∗6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5" y="5900111"/>
                <a:ext cx="180818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83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F89E942-6AC9-4064-A16B-EC9D204E7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603284" y="3862461"/>
            <a:ext cx="1442304" cy="20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Examples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46CDF-C67C-4097-9E2B-5DB9657E8FA2}"/>
              </a:ext>
            </a:extLst>
          </p:cNvPr>
          <p:cNvSpPr txBox="1"/>
          <p:nvPr/>
        </p:nvSpPr>
        <p:spPr>
          <a:xfrm>
            <a:off x="1077606" y="1306383"/>
            <a:ext cx="1003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n! / factorial(n) = product of all positive integers &lt;=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0" dirty="0"/>
                  <a:t>Reminder, recursive approach: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Let’s trace through with a simple example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3" name="Content Placeholder 6">
                <a:extLst>
                  <a:ext uri="{FF2B5EF4-FFF2-40B4-BE49-F238E27FC236}">
                    <a16:creationId xmlns:a16="http://schemas.microsoft.com/office/drawing/2014/main" id="{650212FB-C9F4-41FE-9823-E4AC3608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339163"/>
                <a:ext cx="10515600" cy="882210"/>
              </a:xfrm>
              <a:prstGeom prst="rect">
                <a:avLst/>
              </a:prstGeom>
              <a:blipFill>
                <a:blip r:embed="rId4"/>
                <a:stretch>
                  <a:fillRect l="-1086" t="-1142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/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!=24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E35E1D-E83F-4EAF-B1D6-DB04D59BF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84" y="5900111"/>
                <a:ext cx="14270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03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10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Recursion review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Recursive Tracing Practice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64967" y="21379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1026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E790E124-CEDC-4870-81BB-D025CFAF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934" r="67317" b="67062"/>
          <a:stretch/>
        </p:blipFill>
        <p:spPr bwMode="auto">
          <a:xfrm>
            <a:off x="979968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F948A01A-7B6A-479E-BC46-0E1A5E49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5" t="1030" r="33865" b="66966"/>
          <a:stretch/>
        </p:blipFill>
        <p:spPr bwMode="auto">
          <a:xfrm>
            <a:off x="3592033" y="3975572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terative and Recursive Solutions to the Fibonacci Sequence Interview  Question in JavaScript | by Alexandra Pestruyeva | Medium">
            <a:extLst>
              <a:ext uri="{FF2B5EF4-FFF2-40B4-BE49-F238E27FC236}">
                <a16:creationId xmlns:a16="http://schemas.microsoft.com/office/drawing/2014/main" id="{7050186F-676E-4404-A1FF-695A3E8B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3" t="966" r="1217" b="67030"/>
          <a:stretch/>
        </p:blipFill>
        <p:spPr bwMode="auto">
          <a:xfrm>
            <a:off x="6204098" y="3972026"/>
            <a:ext cx="2395871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makes Romanesco broccoli so mathematically perfect? | Salon.com">
            <a:extLst>
              <a:ext uri="{FF2B5EF4-FFF2-40B4-BE49-F238E27FC236}">
                <a16:creationId xmlns:a16="http://schemas.microsoft.com/office/drawing/2014/main" id="{D9C5E671-F0BE-4877-A089-95EA0395E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7"/>
          <a:stretch/>
        </p:blipFill>
        <p:spPr bwMode="auto">
          <a:xfrm>
            <a:off x="8816163" y="3963406"/>
            <a:ext cx="2381398" cy="1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pPr lvl="1"/>
            <a:r>
              <a:rPr lang="en-US" dirty="0"/>
              <a:t>Further natural examples:</a:t>
            </a:r>
          </a:p>
        </p:txBody>
      </p:sp>
      <p:pic>
        <p:nvPicPr>
          <p:cNvPr id="307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6ABD002-4CD9-4548-9789-7F906F6E0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 r="70842" b="9395"/>
          <a:stretch/>
        </p:blipFill>
        <p:spPr bwMode="auto">
          <a:xfrm>
            <a:off x="2254101" y="4004931"/>
            <a:ext cx="2267565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3A3E78F7-AAA0-4738-84D1-572542F4C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10778" r="48639" b="9395"/>
          <a:stretch/>
        </p:blipFill>
        <p:spPr bwMode="auto">
          <a:xfrm>
            <a:off x="4521666" y="4004931"/>
            <a:ext cx="1744910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DA98C35B-5F1A-413D-9D18-D6165A43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10778" r="31164" b="9395"/>
          <a:stretch/>
        </p:blipFill>
        <p:spPr bwMode="auto">
          <a:xfrm>
            <a:off x="6273668" y="4012019"/>
            <a:ext cx="130868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28CBCE-D7EE-46D0-BBAB-41E2A91F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10778" r="14012" b="9395"/>
          <a:stretch/>
        </p:blipFill>
        <p:spPr bwMode="auto">
          <a:xfrm>
            <a:off x="7682477" y="4004931"/>
            <a:ext cx="1224793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AEF3478-3545-4292-B1DB-F5E2C865B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10778" r="3156" b="9395"/>
          <a:stretch/>
        </p:blipFill>
        <p:spPr bwMode="auto">
          <a:xfrm>
            <a:off x="9032193" y="4012019"/>
            <a:ext cx="718398" cy="25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4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Real-world definition: defining a problem in terms of itself</a:t>
            </a:r>
          </a:p>
          <a:p>
            <a:pPr lvl="1"/>
            <a:r>
              <a:rPr lang="en-US" dirty="0"/>
              <a:t>Case in point: above definition</a:t>
            </a:r>
          </a:p>
          <a:p>
            <a:endParaRPr lang="en-US" dirty="0"/>
          </a:p>
          <a:p>
            <a:r>
              <a:rPr lang="en-US" dirty="0"/>
              <a:t>Computer science definition: when a method calls itself</a:t>
            </a:r>
          </a:p>
          <a:p>
            <a:pPr lvl="1"/>
            <a:r>
              <a:rPr lang="en-US" dirty="0"/>
              <a:t>“Alternative” to iteration (can combine for powerful results)</a:t>
            </a:r>
          </a:p>
          <a:p>
            <a:r>
              <a:rPr lang="en-US" dirty="0"/>
              <a:t>🤔 Wouldn’t that just lead to an infinite loop?</a:t>
            </a:r>
          </a:p>
          <a:p>
            <a:pPr lvl="1"/>
            <a:r>
              <a:rPr lang="en-US" dirty="0"/>
              <a:t>Yes! If you do things wrong…</a:t>
            </a:r>
          </a:p>
          <a:p>
            <a:pPr lvl="1"/>
            <a:r>
              <a:rPr lang="en-US" dirty="0"/>
              <a:t>Let’s review </a:t>
            </a:r>
            <a:r>
              <a:rPr lang="en-US" i="1" dirty="0"/>
              <a:t>how </a:t>
            </a:r>
            <a:r>
              <a:rPr lang="en-US" dirty="0"/>
              <a:t>method calls work</a:t>
            </a:r>
          </a:p>
        </p:txBody>
      </p:sp>
    </p:spTree>
    <p:extLst>
      <p:ext uri="{BB962C8B-B14F-4D97-AF65-F5344CB8AC3E}">
        <p14:creationId xmlns:p14="http://schemas.microsoft.com/office/powerpoint/2010/main" val="316825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635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i="1" dirty="0"/>
              <a:t>“The repeated application of a recursive procedure or definition”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82DA80-C374-4B6E-85F9-568431FD118E}"/>
              </a:ext>
            </a:extLst>
          </p:cNvPr>
          <p:cNvSpPr txBox="1">
            <a:spLocks/>
          </p:cNvSpPr>
          <p:nvPr/>
        </p:nvSpPr>
        <p:spPr>
          <a:xfrm>
            <a:off x="8550349" y="1924495"/>
            <a:ext cx="2961167" cy="563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- Oxford Languages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62D76-3566-41B2-A5EE-7D1D91242503}"/>
              </a:ext>
            </a:extLst>
          </p:cNvPr>
          <p:cNvSpPr txBox="1">
            <a:spLocks/>
          </p:cNvSpPr>
          <p:nvPr/>
        </p:nvSpPr>
        <p:spPr>
          <a:xfrm>
            <a:off x="838200" y="2495109"/>
            <a:ext cx="10515600" cy="407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do we care? </a:t>
            </a:r>
          </a:p>
          <a:p>
            <a:pPr lvl="1"/>
            <a:r>
              <a:rPr lang="en-US" dirty="0"/>
              <a:t>It's a fundamental Computer Science topic </a:t>
            </a:r>
          </a:p>
          <a:p>
            <a:pPr lvl="1"/>
            <a:r>
              <a:rPr lang="en-US" dirty="0"/>
              <a:t>Some things are easier to describe with recursion than with loops </a:t>
            </a:r>
          </a:p>
          <a:p>
            <a:pPr lvl="1"/>
            <a:r>
              <a:rPr lang="en-US" dirty="0"/>
              <a:t>There are some problems that lend themselves more easily to a recursive solution than an iterative (loop-y) solution </a:t>
            </a:r>
          </a:p>
          <a:p>
            <a:pPr lvl="2"/>
            <a:r>
              <a:rPr lang="en-US" dirty="0"/>
              <a:t>Though all problems that can be solved with recursion can be solved with loops, and vice versa</a:t>
            </a:r>
          </a:p>
        </p:txBody>
      </p:sp>
    </p:spTree>
    <p:extLst>
      <p:ext uri="{BB962C8B-B14F-4D97-AF65-F5344CB8AC3E}">
        <p14:creationId xmlns:p14="http://schemas.microsoft.com/office/powerpoint/2010/main" val="8172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Calls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6"/>
            <a:ext cx="10515600" cy="198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Regardless how you use them, methods work the same way!</a:t>
            </a:r>
          </a:p>
          <a:p>
            <a:pPr lvl="1"/>
            <a:r>
              <a:rPr lang="en-US" dirty="0"/>
              <a:t>Pause execution, finish method, return where you left off</a:t>
            </a:r>
          </a:p>
          <a:p>
            <a:r>
              <a:rPr lang="en-US" dirty="0"/>
              <a:t>How does Java keep track of the prior method?</a:t>
            </a:r>
          </a:p>
          <a:p>
            <a:pPr lvl="1"/>
            <a:r>
              <a:rPr lang="en-US" dirty="0"/>
              <a:t>Sort of like the "history" of the method calls it has paused… (LIFO)</a:t>
            </a:r>
          </a:p>
          <a:p>
            <a:pPr lvl="1"/>
            <a:r>
              <a:rPr lang="en-US" dirty="0"/>
              <a:t>Something called the </a:t>
            </a:r>
            <a:r>
              <a:rPr lang="en-US" b="1" dirty="0"/>
              <a:t>Call Stack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083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17453</TotalTime>
  <Words>2390</Words>
  <Application>Microsoft Macintosh PowerPoint</Application>
  <PresentationFormat>Widescreen</PresentationFormat>
  <Paragraphs>553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Recursion</vt:lpstr>
      <vt:lpstr>Lecture Outline</vt:lpstr>
      <vt:lpstr>Announcements</vt:lpstr>
      <vt:lpstr>Lecture Outline</vt:lpstr>
      <vt:lpstr>Recursion (1)</vt:lpstr>
      <vt:lpstr>Recursion (2)</vt:lpstr>
      <vt:lpstr>Recursion (3)</vt:lpstr>
      <vt:lpstr>Recursion (4)</vt:lpstr>
      <vt:lpstr>Method Calls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Call Stack</vt:lpstr>
      <vt:lpstr>Method Calls</vt:lpstr>
      <vt:lpstr>Method Calls</vt:lpstr>
      <vt:lpstr>Recursive Methods</vt:lpstr>
      <vt:lpstr>Recursive Methods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Math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 Wilcox</cp:lastModifiedBy>
  <cp:revision>344</cp:revision>
  <cp:lastPrinted>2022-09-27T21:33:44Z</cp:lastPrinted>
  <dcterms:created xsi:type="dcterms:W3CDTF">2020-06-13T06:27:42Z</dcterms:created>
  <dcterms:modified xsi:type="dcterms:W3CDTF">2025-10-22T22:31:20Z</dcterms:modified>
</cp:coreProperties>
</file>