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362" r:id="rId3"/>
    <p:sldId id="348" r:id="rId4"/>
    <p:sldId id="892" r:id="rId5"/>
    <p:sldId id="893" r:id="rId6"/>
    <p:sldId id="894" r:id="rId7"/>
    <p:sldId id="89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71387-6F25-40BE-A9C7-2DE5AC23F89B}">
          <p14:sldIdLst>
            <p14:sldId id="256"/>
            <p14:sldId id="362"/>
            <p14:sldId id="348"/>
            <p14:sldId id="892"/>
            <p14:sldId id="893"/>
            <p14:sldId id="894"/>
            <p14:sldId id="89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AD3"/>
    <a:srgbClr val="EE8A64"/>
    <a:srgbClr val="CEC7EA"/>
    <a:srgbClr val="FFF2CC"/>
    <a:srgbClr val="C0FCF0"/>
    <a:srgbClr val="FA8231"/>
    <a:srgbClr val="0FB9B1"/>
    <a:srgbClr val="54A0FF"/>
    <a:srgbClr val="FAFAF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7" autoAdjust="0"/>
    <p:restoredTop sz="91361"/>
  </p:normalViewPr>
  <p:slideViewPr>
    <p:cSldViewPr snapToGrid="0" snapToObjects="1">
      <p:cViewPr varScale="1">
        <p:scale>
          <a:sx n="119" d="100"/>
          <a:sy n="119" d="100"/>
        </p:scale>
        <p:origin x="128" y="384"/>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10/10/25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5B6226-E642-10B0-730C-CA63F126DC08}"/>
              </a:ext>
            </a:extLst>
          </p:cNvPr>
          <p:cNvPicPr>
            <a:picLocks noChangeAspect="1"/>
          </p:cNvPicPr>
          <p:nvPr userDrawn="1"/>
        </p:nvPicPr>
        <p:blipFill>
          <a:blip r:embed="rId2"/>
          <a:srcRect/>
          <a:stretch/>
        </p:blipFill>
        <p:spPr>
          <a:xfrm>
            <a:off x="-82520" y="236757"/>
            <a:ext cx="12540363" cy="7181466"/>
          </a:xfrm>
          <a:prstGeom prst="rect">
            <a:avLst/>
          </a:prstGeom>
        </p:spPr>
      </p:pic>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123</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05</a:t>
            </a:r>
          </a:p>
        </p:txBody>
      </p: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998231" cy="584775"/>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r>
              <a:rPr lang="en-US" sz="2000" b="0" i="0" dirty="0">
                <a:solidFill>
                  <a:schemeClr val="tx1">
                    <a:lumMod val="65000"/>
                    <a:lumOff val="35000"/>
                  </a:schemeClr>
                </a:solidFill>
                <a:latin typeface="Montserrat SemiBold" pitchFamily="2" charset="77"/>
              </a:rPr>
              <a:t>sli.do    #cse123</a:t>
            </a:r>
          </a:p>
        </p:txBody>
      </p:sp>
      <p:sp>
        <p:nvSpPr>
          <p:cNvPr id="5" name="Google Shape;24;p29">
            <a:extLst>
              <a:ext uri="{FF2B5EF4-FFF2-40B4-BE49-F238E27FC236}">
                <a16:creationId xmlns:a16="http://schemas.microsoft.com/office/drawing/2014/main" id="{01E1EBBE-D8C0-F88F-830B-93A9D7A9BB3F}"/>
              </a:ext>
            </a:extLst>
          </p:cNvPr>
          <p:cNvSpPr/>
          <p:nvPr userDrawn="1"/>
        </p:nvSpPr>
        <p:spPr>
          <a:xfrm>
            <a:off x="7275442" y="1530627"/>
            <a:ext cx="4673729" cy="4641574"/>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D4665F1-33EC-4353-8520-98D4BB9613F0}"/>
              </a:ext>
            </a:extLst>
          </p:cNvPr>
          <p:cNvPicPr>
            <a:picLocks noChangeAspect="1"/>
          </p:cNvPicPr>
          <p:nvPr userDrawn="1"/>
        </p:nvPicPr>
        <p:blipFill>
          <a:blip r:embed="rId4"/>
          <a:stretch>
            <a:fillRect/>
          </a:stretch>
        </p:blipFill>
        <p:spPr>
          <a:xfrm>
            <a:off x="7371295" y="305990"/>
            <a:ext cx="731520" cy="731520"/>
          </a:xfrm>
          <a:prstGeom prst="rect">
            <a:avLst/>
          </a:prstGeom>
        </p:spPr>
      </p:pic>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pic>
        <p:nvPicPr>
          <p:cNvPr id="11" name="Picture 10">
            <a:extLst>
              <a:ext uri="{FF2B5EF4-FFF2-40B4-BE49-F238E27FC236}">
                <a16:creationId xmlns:a16="http://schemas.microsoft.com/office/drawing/2014/main" id="{79AD8943-881A-494F-ACB5-810780E356C5}"/>
              </a:ext>
            </a:extLst>
          </p:cNvPr>
          <p:cNvPicPr>
            <a:picLocks noChangeAspect="1"/>
          </p:cNvPicPr>
          <p:nvPr userDrawn="1"/>
        </p:nvPicPr>
        <p:blipFill>
          <a:blip r:embed="rId4"/>
          <a:stretch>
            <a:fillRect/>
          </a:stretch>
        </p:blipFill>
        <p:spPr>
          <a:xfrm>
            <a:off x="7371295" y="305990"/>
            <a:ext cx="731520" cy="731520"/>
          </a:xfrm>
          <a:prstGeom prst="rect">
            <a:avLst/>
          </a:prstGeom>
        </p:spPr>
      </p:pic>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123 Autumn 2025</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05: Linked Nodes</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Linked Nodes w/ Loops</a:t>
            </a:r>
          </a:p>
        </p:txBody>
      </p:sp>
      <p:sp>
        <p:nvSpPr>
          <p:cNvPr id="5" name="TextBox 4">
            <a:extLst>
              <a:ext uri="{FF2B5EF4-FFF2-40B4-BE49-F238E27FC236}">
                <a16:creationId xmlns:a16="http://schemas.microsoft.com/office/drawing/2014/main" id="{5F4047C1-1851-E47A-1969-9EEE7E25886E}"/>
              </a:ext>
            </a:extLst>
          </p:cNvPr>
          <p:cNvSpPr txBox="1"/>
          <p:nvPr/>
        </p:nvSpPr>
        <p:spPr>
          <a:xfrm>
            <a:off x="7462111" y="2547539"/>
            <a:ext cx="4476805" cy="1269578"/>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a:p>
            <a:pPr algn="ctr"/>
            <a:endParaRPr lang="en-US" sz="1000" b="1" i="1"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US" sz="2200" i="1" dirty="0">
                <a:solidFill>
                  <a:schemeClr val="tx1">
                    <a:lumMod val="75000"/>
                    <a:lumOff val="25000"/>
                  </a:schemeClr>
                </a:solidFill>
                <a:latin typeface="Calibri" panose="020F0502020204030204" pitchFamily="34" charset="0"/>
                <a:cs typeface="Calibri" panose="020F0502020204030204" pitchFamily="34" charset="0"/>
              </a:rPr>
              <a:t>What’s your favorite </a:t>
            </a:r>
            <a:br>
              <a:rPr lang="en-US" sz="2200" i="1" dirty="0">
                <a:solidFill>
                  <a:schemeClr val="tx1">
                    <a:lumMod val="75000"/>
                    <a:lumOff val="25000"/>
                  </a:schemeClr>
                </a:solidFill>
                <a:latin typeface="Calibri" panose="020F0502020204030204" pitchFamily="34" charset="0"/>
                <a:cs typeface="Calibri" panose="020F0502020204030204" pitchFamily="34" charset="0"/>
              </a:rPr>
            </a:br>
            <a:r>
              <a:rPr lang="en-US" sz="2200" i="1" dirty="0">
                <a:solidFill>
                  <a:schemeClr val="tx1">
                    <a:lumMod val="75000"/>
                    <a:lumOff val="25000"/>
                  </a:schemeClr>
                </a:solidFill>
                <a:latin typeface="Calibri" panose="020F0502020204030204" pitchFamily="34" charset="0"/>
                <a:cs typeface="Calibri" panose="020F0502020204030204" pitchFamily="34" charset="0"/>
              </a:rPr>
              <a:t>data structure to </a:t>
            </a:r>
            <a:r>
              <a:rPr lang="en-US" sz="2200" b="1" i="1" dirty="0">
                <a:solidFill>
                  <a:schemeClr val="tx1">
                    <a:lumMod val="75000"/>
                    <a:lumOff val="25000"/>
                  </a:schemeClr>
                </a:solidFill>
                <a:latin typeface="Calibri" panose="020F0502020204030204" pitchFamily="34" charset="0"/>
                <a:cs typeface="Calibri" panose="020F0502020204030204" pitchFamily="34" charset="0"/>
              </a:rPr>
              <a:t>implement</a:t>
            </a:r>
            <a:r>
              <a:rPr lang="en-US" sz="2200" i="1" dirty="0">
                <a:solidFill>
                  <a:schemeClr val="tx1">
                    <a:lumMod val="75000"/>
                    <a:lumOff val="25000"/>
                  </a:schemeClr>
                </a:solidFill>
                <a:latin typeface="Calibri" panose="020F0502020204030204" pitchFamily="34" charset="0"/>
                <a:cs typeface="Calibri" panose="020F0502020204030204" pitchFamily="34" charset="0"/>
              </a:rPr>
              <a:t>?</a:t>
            </a:r>
          </a:p>
        </p:txBody>
      </p:sp>
      <p:sp>
        <p:nvSpPr>
          <p:cNvPr id="7" name="Google Shape;94;p1">
            <a:extLst>
              <a:ext uri="{FF2B5EF4-FFF2-40B4-BE49-F238E27FC236}">
                <a16:creationId xmlns:a16="http://schemas.microsoft.com/office/drawing/2014/main" id="{7F1577B8-9651-1B16-ACE7-D0F60BF378E2}"/>
              </a:ext>
            </a:extLst>
          </p:cNvPr>
          <p:cNvSpPr txBox="1"/>
          <p:nvPr/>
        </p:nvSpPr>
        <p:spPr>
          <a:xfrm>
            <a:off x="7399016" y="1767140"/>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dirty="0">
                <a:solidFill>
                  <a:srgbClr val="A6A6A6"/>
                </a:solidFill>
                <a:latin typeface="Montserrat SemiBold"/>
                <a:ea typeface="Montserrat SemiBold"/>
                <a:cs typeface="Montserrat SemiBold"/>
                <a:sym typeface="Montserrat SemiBold"/>
              </a:rPr>
              <a:t>BEFORE WE START</a:t>
            </a:r>
            <a:endParaRPr dirty="0"/>
          </a:p>
        </p:txBody>
      </p:sp>
      <p:cxnSp>
        <p:nvCxnSpPr>
          <p:cNvPr id="10" name="Google Shape;25;p29">
            <a:extLst>
              <a:ext uri="{FF2B5EF4-FFF2-40B4-BE49-F238E27FC236}">
                <a16:creationId xmlns:a16="http://schemas.microsoft.com/office/drawing/2014/main" id="{17F82D20-B257-B9F2-E3BB-70EEAB12D8B7}"/>
              </a:ext>
            </a:extLst>
          </p:cNvPr>
          <p:cNvCxnSpPr/>
          <p:nvPr/>
        </p:nvCxnSpPr>
        <p:spPr>
          <a:xfrm>
            <a:off x="7366884" y="4324255"/>
            <a:ext cx="4468306" cy="1"/>
          </a:xfrm>
          <a:prstGeom prst="straightConnector1">
            <a:avLst/>
          </a:prstGeom>
          <a:noFill/>
          <a:ln w="9525" cap="flat" cmpd="sng">
            <a:solidFill>
              <a:srgbClr val="BFBFBF"/>
            </a:solidFill>
            <a:prstDash val="solid"/>
            <a:miter lim="8000"/>
            <a:headEnd type="none" w="sm" len="sm"/>
            <a:tailEnd type="none" w="sm" len="sm"/>
          </a:ln>
        </p:spPr>
      </p:cxnSp>
      <p:sp>
        <p:nvSpPr>
          <p:cNvPr id="11" name="Google Shape;96;p1">
            <a:extLst>
              <a:ext uri="{FF2B5EF4-FFF2-40B4-BE49-F238E27FC236}">
                <a16:creationId xmlns:a16="http://schemas.microsoft.com/office/drawing/2014/main" id="{A910334D-CE87-9AAE-E00E-D9FB15F539D5}"/>
              </a:ext>
            </a:extLst>
          </p:cNvPr>
          <p:cNvSpPr txBox="1"/>
          <p:nvPr/>
        </p:nvSpPr>
        <p:spPr>
          <a:xfrm>
            <a:off x="7355049" y="4826256"/>
            <a:ext cx="2138245"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dirty="0">
                <a:solidFill>
                  <a:schemeClr val="tx1">
                    <a:lumMod val="65000"/>
                    <a:lumOff val="35000"/>
                  </a:schemeClr>
                </a:solidFill>
                <a:latin typeface="Montserrat ExtraBold"/>
                <a:ea typeface="Montserrat ExtraBold"/>
                <a:cs typeface="Montserrat ExtraBold"/>
                <a:sym typeface="Montserrat ExtraBold"/>
              </a:rPr>
              <a:t>Instructor:</a:t>
            </a:r>
            <a:endParaRPr sz="2000" dirty="0">
              <a:solidFill>
                <a:schemeClr val="tx1">
                  <a:lumMod val="65000"/>
                  <a:lumOff val="35000"/>
                </a:schemeClr>
              </a:solidFill>
              <a:latin typeface="Montserrat ExtraBold"/>
              <a:ea typeface="Montserrat ExtraBold"/>
              <a:cs typeface="Montserrat ExtraBold"/>
              <a:sym typeface="Montserrat ExtraBold"/>
            </a:endParaRPr>
          </a:p>
        </p:txBody>
      </p:sp>
      <p:pic>
        <p:nvPicPr>
          <p:cNvPr id="13" name="Picture 12">
            <a:extLst>
              <a:ext uri="{FF2B5EF4-FFF2-40B4-BE49-F238E27FC236}">
                <a16:creationId xmlns:a16="http://schemas.microsoft.com/office/drawing/2014/main" id="{D77D1A7E-3647-6A5E-2630-9A2B55D533A8}"/>
              </a:ext>
            </a:extLst>
          </p:cNvPr>
          <p:cNvPicPr>
            <a:picLocks noChangeAspect="1"/>
          </p:cNvPicPr>
          <p:nvPr/>
        </p:nvPicPr>
        <p:blipFill>
          <a:blip r:embed="rId2"/>
          <a:stretch>
            <a:fillRect/>
          </a:stretch>
        </p:blipFill>
        <p:spPr>
          <a:xfrm>
            <a:off x="2667000" y="5647764"/>
            <a:ext cx="1210235" cy="1210235"/>
          </a:xfrm>
          <a:prstGeom prst="rect">
            <a:avLst/>
          </a:prstGeom>
        </p:spPr>
      </p:pic>
      <p:sp>
        <p:nvSpPr>
          <p:cNvPr id="14" name="Google Shape;98;p1">
            <a:extLst>
              <a:ext uri="{FF2B5EF4-FFF2-40B4-BE49-F238E27FC236}">
                <a16:creationId xmlns:a16="http://schemas.microsoft.com/office/drawing/2014/main" id="{58BBA251-9E55-E290-5F72-B29B3509EEDD}"/>
              </a:ext>
            </a:extLst>
          </p:cNvPr>
          <p:cNvSpPr txBox="1"/>
          <p:nvPr/>
        </p:nvSpPr>
        <p:spPr>
          <a:xfrm>
            <a:off x="9493294" y="4831394"/>
            <a:ext cx="30537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tx1">
                    <a:lumMod val="65000"/>
                    <a:lumOff val="35000"/>
                  </a:schemeClr>
                </a:solidFill>
                <a:latin typeface="Montserrat SemiBold"/>
                <a:ea typeface="Montserrat SemiBold"/>
                <a:cs typeface="Montserrat SemiBold"/>
                <a:sym typeface="Montserrat SemiBold"/>
              </a:rPr>
              <a:t>James Wilcox</a:t>
            </a:r>
          </a:p>
        </p:txBody>
      </p:sp>
    </p:spTree>
    <p:extLst>
      <p:ext uri="{BB962C8B-B14F-4D97-AF65-F5344CB8AC3E}">
        <p14:creationId xmlns:p14="http://schemas.microsoft.com/office/powerpoint/2010/main" val="3581297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p>
          <a:p>
            <a:pPr>
              <a:spcAft>
                <a:spcPts val="1200"/>
              </a:spcAft>
            </a:pPr>
            <a:r>
              <a:rPr lang="en-US" dirty="0">
                <a:solidFill>
                  <a:schemeClr val="tx1">
                    <a:lumMod val="85000"/>
                    <a:lumOff val="15000"/>
                  </a:schemeClr>
                </a:solidFill>
              </a:rPr>
              <a:t>Iterating over </a:t>
            </a:r>
            <a:r>
              <a:rPr lang="en-US" dirty="0" err="1">
                <a:solidFill>
                  <a:schemeClr val="tx1">
                    <a:lumMod val="85000"/>
                    <a:lumOff val="15000"/>
                  </a:schemeClr>
                </a:solidFill>
                <a:latin typeface="Consolas" panose="020B0609020204030204" pitchFamily="49" charset="0"/>
              </a:rPr>
              <a:t>ListNode</a:t>
            </a:r>
            <a:r>
              <a:rPr lang="en-US" dirty="0" err="1">
                <a:solidFill>
                  <a:schemeClr val="tx1">
                    <a:lumMod val="85000"/>
                    <a:lumOff val="15000"/>
                  </a:schemeClr>
                </a:solidFill>
              </a:rPr>
              <a:t>s</a:t>
            </a:r>
            <a:endParaRPr lang="en-US" dirty="0">
              <a:solidFill>
                <a:schemeClr val="tx1">
                  <a:lumMod val="85000"/>
                  <a:lumOff val="15000"/>
                </a:schemeClr>
              </a:solidFill>
            </a:endParaRP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669274" y="144148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45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4D22-2D4C-4789-9B03-8A7FDCAC1D9E}"/>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7FF1C577-68D8-4BC7-B753-009897A9FD5B}"/>
              </a:ext>
            </a:extLst>
          </p:cNvPr>
          <p:cNvSpPr>
            <a:spLocks noGrp="1"/>
          </p:cNvSpPr>
          <p:nvPr>
            <p:ph idx="1"/>
          </p:nvPr>
        </p:nvSpPr>
        <p:spPr/>
        <p:txBody>
          <a:bodyPr>
            <a:normAutofit/>
          </a:bodyPr>
          <a:lstStyle/>
          <a:p>
            <a:r>
              <a:rPr lang="en-US" dirty="0"/>
              <a:t>Resubmission Cycle 0 open, closes today</a:t>
            </a:r>
          </a:p>
          <a:p>
            <a:pPr lvl="1"/>
            <a:r>
              <a:rPr lang="en-US" dirty="0"/>
              <a:t>Normally resubmissions will be open Mon – Fri each week</a:t>
            </a:r>
          </a:p>
          <a:p>
            <a:r>
              <a:rPr lang="en-US" dirty="0"/>
              <a:t>Creative Project 1 due Wed Oct 15 at 11:59pm!</a:t>
            </a:r>
          </a:p>
          <a:p>
            <a:r>
              <a:rPr lang="en-US" dirty="0"/>
              <a:t>Quiz 0 next week (Tues, Oct 14)</a:t>
            </a:r>
          </a:p>
          <a:p>
            <a:pPr lvl="1"/>
            <a:r>
              <a:rPr lang="en-US" dirty="0"/>
              <a:t>See Quiz Logistics Ed announcement</a:t>
            </a:r>
          </a:p>
          <a:p>
            <a:pPr lvl="1"/>
            <a:r>
              <a:rPr lang="en-US" dirty="0"/>
              <a:t>Practice Quiz posted, plus solutions</a:t>
            </a:r>
          </a:p>
        </p:txBody>
      </p:sp>
    </p:spTree>
    <p:extLst>
      <p:ext uri="{BB962C8B-B14F-4D97-AF65-F5344CB8AC3E}">
        <p14:creationId xmlns:p14="http://schemas.microsoft.com/office/powerpoint/2010/main" val="428973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3D196-1268-ADD0-0BF2-AED9B83A09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F81714-F45C-FC6A-8BD5-51F5A053210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578A9846-C98F-4964-5B24-F6FF7EE45523}"/>
              </a:ext>
            </a:extLst>
          </p:cNvPr>
          <p:cNvSpPr>
            <a:spLocks noGrp="1"/>
          </p:cNvSpPr>
          <p:nvPr>
            <p:ph idx="1"/>
          </p:nvPr>
        </p:nvSpPr>
        <p:spPr/>
        <p:txBody>
          <a:bodyPr/>
          <a:lstStyle/>
          <a:p>
            <a:pPr>
              <a:spcAft>
                <a:spcPts val="1200"/>
              </a:spcAft>
            </a:pPr>
            <a:r>
              <a:rPr lang="en-US" dirty="0"/>
              <a:t>Announcements</a:t>
            </a:r>
          </a:p>
          <a:p>
            <a:pPr>
              <a:spcAft>
                <a:spcPts val="1200"/>
              </a:spcAft>
            </a:pPr>
            <a:r>
              <a:rPr lang="en-US" b="1" dirty="0">
                <a:solidFill>
                  <a:srgbClr val="EE8A64"/>
                </a:solidFill>
              </a:rPr>
              <a:t>Iterating over </a:t>
            </a:r>
            <a:r>
              <a:rPr lang="en-US" b="1" dirty="0" err="1">
                <a:solidFill>
                  <a:srgbClr val="EE8A64"/>
                </a:solidFill>
                <a:latin typeface="Consolas" panose="020B0609020204030204" pitchFamily="49" charset="0"/>
              </a:rPr>
              <a:t>ListNode</a:t>
            </a:r>
            <a:r>
              <a:rPr lang="en-US" b="1" dirty="0" err="1">
                <a:solidFill>
                  <a:srgbClr val="EE8A64"/>
                </a:solidFill>
              </a:rPr>
              <a:t>s</a:t>
            </a:r>
            <a:endParaRPr lang="en-US" b="1" dirty="0">
              <a:solidFill>
                <a:srgbClr val="EE8A64"/>
              </a:solidFill>
            </a:endParaRPr>
          </a:p>
        </p:txBody>
      </p:sp>
      <p:sp>
        <p:nvSpPr>
          <p:cNvPr id="4" name="Pentagon 3">
            <a:extLst>
              <a:ext uri="{FF2B5EF4-FFF2-40B4-BE49-F238E27FC236}">
                <a16:creationId xmlns:a16="http://schemas.microsoft.com/office/drawing/2014/main" id="{2424871F-A5A1-6EF2-43B2-A63A0473F225}"/>
              </a:ext>
            </a:extLst>
          </p:cNvPr>
          <p:cNvSpPr/>
          <p:nvPr/>
        </p:nvSpPr>
        <p:spPr>
          <a:xfrm rot="10800000">
            <a:off x="5040874" y="211966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05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B1BF-8931-6DD7-C99A-7A23B9CB1BF7}"/>
              </a:ext>
            </a:extLst>
          </p:cNvPr>
          <p:cNvSpPr>
            <a:spLocks noGrp="1"/>
          </p:cNvSpPr>
          <p:nvPr>
            <p:ph type="title"/>
          </p:nvPr>
        </p:nvSpPr>
        <p:spPr/>
        <p:txBody>
          <a:bodyPr/>
          <a:lstStyle/>
          <a:p>
            <a:r>
              <a:rPr lang="en-US" dirty="0" err="1">
                <a:latin typeface="Consolas" panose="020B0609020204030204" pitchFamily="49" charset="0"/>
              </a:rPr>
              <a:t>ListNode</a:t>
            </a:r>
            <a:r>
              <a:rPr lang="en-US" dirty="0"/>
              <a:t> chains</a:t>
            </a:r>
          </a:p>
        </p:txBody>
      </p:sp>
      <p:sp>
        <p:nvSpPr>
          <p:cNvPr id="3" name="Content Placeholder 2">
            <a:extLst>
              <a:ext uri="{FF2B5EF4-FFF2-40B4-BE49-F238E27FC236}">
                <a16:creationId xmlns:a16="http://schemas.microsoft.com/office/drawing/2014/main" id="{A4D298D5-9D5C-B0C1-A160-34475EFE10B6}"/>
              </a:ext>
            </a:extLst>
          </p:cNvPr>
          <p:cNvSpPr>
            <a:spLocks noGrp="1"/>
          </p:cNvSpPr>
          <p:nvPr>
            <p:ph idx="1"/>
          </p:nvPr>
        </p:nvSpPr>
        <p:spPr/>
        <p:txBody>
          <a:bodyPr/>
          <a:lstStyle/>
          <a:p>
            <a:r>
              <a:rPr lang="en-US" dirty="0"/>
              <a:t>Recall the </a:t>
            </a:r>
            <a:r>
              <a:rPr lang="en-US" dirty="0" err="1">
                <a:latin typeface="Consolas" panose="020B0609020204030204" pitchFamily="49" charset="0"/>
              </a:rPr>
              <a:t>ListNode</a:t>
            </a:r>
            <a:r>
              <a:rPr lang="en-US" dirty="0"/>
              <a:t> class:</a:t>
            </a:r>
          </a:p>
          <a:p>
            <a:pPr marL="1546225" indent="0">
              <a:buNone/>
            </a:pPr>
            <a:r>
              <a:rPr lang="en-US" sz="2800" dirty="0">
                <a:latin typeface="Consolas" panose="020B0609020204030204" pitchFamily="49" charset="0"/>
              </a:rPr>
              <a:t>public class </a:t>
            </a:r>
            <a:r>
              <a:rPr lang="en-US" sz="2800" dirty="0" err="1">
                <a:latin typeface="Consolas" panose="020B0609020204030204" pitchFamily="49" charset="0"/>
              </a:rPr>
              <a:t>ListNode</a:t>
            </a:r>
            <a:r>
              <a:rPr lang="en-US" sz="2800" dirty="0">
                <a:latin typeface="Consolas" panose="020B0609020204030204" pitchFamily="49" charset="0"/>
              </a:rPr>
              <a:t> {</a:t>
            </a:r>
          </a:p>
          <a:p>
            <a:pPr marL="1546225" indent="0">
              <a:buNone/>
            </a:pPr>
            <a:r>
              <a:rPr lang="en-US" sz="2800" dirty="0">
                <a:latin typeface="Consolas" panose="020B0609020204030204" pitchFamily="49" charset="0"/>
              </a:rPr>
              <a:t>    public int data;</a:t>
            </a:r>
          </a:p>
          <a:p>
            <a:pPr marL="1546225" indent="0">
              <a:buNone/>
            </a:pPr>
            <a:r>
              <a:rPr lang="en-US" sz="2800" dirty="0">
                <a:latin typeface="Consolas" panose="020B0609020204030204" pitchFamily="49" charset="0"/>
              </a:rPr>
              <a:t>    public </a:t>
            </a:r>
            <a:r>
              <a:rPr lang="en-US" sz="2800" dirty="0" err="1">
                <a:latin typeface="Consolas" panose="020B0609020204030204" pitchFamily="49" charset="0"/>
              </a:rPr>
              <a:t>ListNode</a:t>
            </a:r>
            <a:r>
              <a:rPr lang="en-US" sz="2800" dirty="0">
                <a:latin typeface="Consolas" panose="020B0609020204030204" pitchFamily="49" charset="0"/>
              </a:rPr>
              <a:t> next;</a:t>
            </a:r>
          </a:p>
          <a:p>
            <a:pPr marL="1546225" indent="0">
              <a:buNone/>
            </a:pPr>
            <a:r>
              <a:rPr lang="en-US" sz="2800" dirty="0">
                <a:latin typeface="Consolas" panose="020B0609020204030204" pitchFamily="49" charset="0"/>
              </a:rPr>
              <a:t>}</a:t>
            </a:r>
          </a:p>
          <a:p>
            <a:pPr marL="0" indent="0">
              <a:buNone/>
            </a:pPr>
            <a:endParaRPr lang="en-US" dirty="0"/>
          </a:p>
          <a:p>
            <a:r>
              <a:rPr lang="en-US" dirty="0"/>
              <a:t>How would we find the fourth value in a chain?</a:t>
            </a:r>
          </a:p>
          <a:p>
            <a:pPr marL="1546225" indent="0">
              <a:buNone/>
            </a:pPr>
            <a:r>
              <a:rPr lang="en-US" dirty="0" err="1">
                <a:latin typeface="Consolas" panose="020B0609020204030204" pitchFamily="49" charset="0"/>
              </a:rPr>
              <a:t>node.next.next.next.data</a:t>
            </a:r>
            <a:endParaRPr lang="en-US" dirty="0">
              <a:latin typeface="Consolas" panose="020B0609020204030204" pitchFamily="49" charset="0"/>
            </a:endParaRPr>
          </a:p>
          <a:p>
            <a:pPr marL="1546225" indent="0">
              <a:buNone/>
            </a:pPr>
            <a:endParaRPr lang="en-US" dirty="0">
              <a:latin typeface="Consolas" panose="020B0609020204030204" pitchFamily="49" charset="0"/>
            </a:endParaRPr>
          </a:p>
          <a:p>
            <a:pPr marL="1546225" indent="0">
              <a:buNone/>
            </a:pPr>
            <a:endParaRPr lang="en-US" dirty="0">
              <a:latin typeface="Consolas" panose="020B0609020204030204" pitchFamily="49" charset="0"/>
            </a:endParaRPr>
          </a:p>
        </p:txBody>
      </p:sp>
      <p:pic>
        <p:nvPicPr>
          <p:cNvPr id="4" name="Picture 3" descr="5 boxes in a row that have arrows from one box to the next from left to right. Each arrow starts in the left box and connects to the left edge of the right box. The arrows represent &quot;links&quot; between each element of the list (made by all the boxes together). Each box contains a number, specifically in the order 10, 23, 42, -4, 12.">
            <a:extLst>
              <a:ext uri="{FF2B5EF4-FFF2-40B4-BE49-F238E27FC236}">
                <a16:creationId xmlns:a16="http://schemas.microsoft.com/office/drawing/2014/main" id="{15DAE3D7-9D28-4619-8CFE-32E2751E5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005" y="5468303"/>
            <a:ext cx="10773070" cy="136887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E009C7F-3430-D7D1-919E-B6C92653AE0E}"/>
              </a:ext>
            </a:extLst>
          </p:cNvPr>
          <p:cNvSpPr/>
          <p:nvPr/>
        </p:nvSpPr>
        <p:spPr>
          <a:xfrm>
            <a:off x="381000" y="5920740"/>
            <a:ext cx="457200" cy="454343"/>
          </a:xfrm>
          <a:prstGeom prst="rect">
            <a:avLst/>
          </a:prstGeom>
          <a:solidFill>
            <a:srgbClr val="D9EAD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E97A90-9825-0097-F56F-30DD37D153BC}"/>
              </a:ext>
            </a:extLst>
          </p:cNvPr>
          <p:cNvSpPr txBox="1"/>
          <p:nvPr/>
        </p:nvSpPr>
        <p:spPr>
          <a:xfrm>
            <a:off x="281940" y="5581888"/>
            <a:ext cx="691215" cy="369332"/>
          </a:xfrm>
          <a:prstGeom prst="rect">
            <a:avLst/>
          </a:prstGeom>
          <a:noFill/>
        </p:spPr>
        <p:txBody>
          <a:bodyPr wrap="none" rtlCol="0">
            <a:spAutoFit/>
          </a:bodyPr>
          <a:lstStyle/>
          <a:p>
            <a:r>
              <a:rPr lang="en-US" dirty="0">
                <a:latin typeface="Consolas" panose="020B0609020204030204" pitchFamily="49" charset="0"/>
              </a:rPr>
              <a:t>node</a:t>
            </a:r>
          </a:p>
        </p:txBody>
      </p:sp>
      <p:cxnSp>
        <p:nvCxnSpPr>
          <p:cNvPr id="13" name="Straight Arrow Connector 12">
            <a:extLst>
              <a:ext uri="{FF2B5EF4-FFF2-40B4-BE49-F238E27FC236}">
                <a16:creationId xmlns:a16="http://schemas.microsoft.com/office/drawing/2014/main" id="{06A8EF31-E118-5277-414E-2E5F13F62EC2}"/>
              </a:ext>
            </a:extLst>
          </p:cNvPr>
          <p:cNvCxnSpPr>
            <a:cxnSpLocks/>
            <a:endCxn id="4" idx="1"/>
          </p:cNvCxnSpPr>
          <p:nvPr/>
        </p:nvCxnSpPr>
        <p:spPr>
          <a:xfrm>
            <a:off x="627547" y="6152742"/>
            <a:ext cx="592458" cy="0"/>
          </a:xfrm>
          <a:prstGeom prst="straightConnector1">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E45BD-25B4-7119-823C-D4B301644964}"/>
              </a:ext>
            </a:extLst>
          </p:cNvPr>
          <p:cNvCxnSpPr>
            <a:cxnSpLocks/>
          </p:cNvCxnSpPr>
          <p:nvPr/>
        </p:nvCxnSpPr>
        <p:spPr>
          <a:xfrm flipV="1">
            <a:off x="11323320" y="5894388"/>
            <a:ext cx="586740" cy="5070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29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47792-E5B7-E600-96A5-2DED03F5A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4AFA94-C3C1-449C-B179-FE5EE7AEDB2B}"/>
              </a:ext>
            </a:extLst>
          </p:cNvPr>
          <p:cNvSpPr>
            <a:spLocks noGrp="1"/>
          </p:cNvSpPr>
          <p:nvPr>
            <p:ph type="title"/>
          </p:nvPr>
        </p:nvSpPr>
        <p:spPr/>
        <p:txBody>
          <a:bodyPr/>
          <a:lstStyle/>
          <a:p>
            <a:r>
              <a:rPr lang="en-US" dirty="0" err="1">
                <a:latin typeface="Consolas" panose="020B0609020204030204" pitchFamily="49" charset="0"/>
              </a:rPr>
              <a:t>ListNode</a:t>
            </a:r>
            <a:r>
              <a:rPr lang="en-US" dirty="0"/>
              <a:t> chains</a:t>
            </a:r>
          </a:p>
        </p:txBody>
      </p:sp>
      <p:sp>
        <p:nvSpPr>
          <p:cNvPr id="3" name="Content Placeholder 2">
            <a:extLst>
              <a:ext uri="{FF2B5EF4-FFF2-40B4-BE49-F238E27FC236}">
                <a16:creationId xmlns:a16="http://schemas.microsoft.com/office/drawing/2014/main" id="{5A578849-DE49-2170-63C9-C2DB5C83CB8C}"/>
              </a:ext>
            </a:extLst>
          </p:cNvPr>
          <p:cNvSpPr>
            <a:spLocks noGrp="1"/>
          </p:cNvSpPr>
          <p:nvPr>
            <p:ph idx="1"/>
          </p:nvPr>
        </p:nvSpPr>
        <p:spPr/>
        <p:txBody>
          <a:bodyPr/>
          <a:lstStyle/>
          <a:p>
            <a:r>
              <a:rPr lang="en-US" dirty="0"/>
              <a:t>Recall the </a:t>
            </a:r>
            <a:r>
              <a:rPr lang="en-US" dirty="0" err="1">
                <a:latin typeface="Consolas" panose="020B0609020204030204" pitchFamily="49" charset="0"/>
              </a:rPr>
              <a:t>ListNode</a:t>
            </a:r>
            <a:r>
              <a:rPr lang="en-US" dirty="0"/>
              <a:t> class:</a:t>
            </a:r>
          </a:p>
          <a:p>
            <a:pPr marL="1546225" indent="0">
              <a:buNone/>
            </a:pPr>
            <a:r>
              <a:rPr lang="en-US" sz="2800" dirty="0">
                <a:latin typeface="Consolas" panose="020B0609020204030204" pitchFamily="49" charset="0"/>
              </a:rPr>
              <a:t>public class </a:t>
            </a:r>
            <a:r>
              <a:rPr lang="en-US" sz="2800" dirty="0" err="1">
                <a:latin typeface="Consolas" panose="020B0609020204030204" pitchFamily="49" charset="0"/>
              </a:rPr>
              <a:t>ListNode</a:t>
            </a:r>
            <a:r>
              <a:rPr lang="en-US" sz="2800" dirty="0">
                <a:latin typeface="Consolas" panose="020B0609020204030204" pitchFamily="49" charset="0"/>
              </a:rPr>
              <a:t> {</a:t>
            </a:r>
          </a:p>
          <a:p>
            <a:pPr marL="1546225" indent="0">
              <a:buNone/>
            </a:pPr>
            <a:r>
              <a:rPr lang="en-US" sz="2800" dirty="0">
                <a:latin typeface="Consolas" panose="020B0609020204030204" pitchFamily="49" charset="0"/>
              </a:rPr>
              <a:t>    public int data;</a:t>
            </a:r>
          </a:p>
          <a:p>
            <a:pPr marL="1546225" indent="0">
              <a:buNone/>
            </a:pPr>
            <a:r>
              <a:rPr lang="en-US" sz="2800" dirty="0">
                <a:latin typeface="Consolas" panose="020B0609020204030204" pitchFamily="49" charset="0"/>
              </a:rPr>
              <a:t>    public </a:t>
            </a:r>
            <a:r>
              <a:rPr lang="en-US" sz="2800" dirty="0" err="1">
                <a:latin typeface="Consolas" panose="020B0609020204030204" pitchFamily="49" charset="0"/>
              </a:rPr>
              <a:t>ListNode</a:t>
            </a:r>
            <a:r>
              <a:rPr lang="en-US" sz="2800" dirty="0">
                <a:latin typeface="Consolas" panose="020B0609020204030204" pitchFamily="49" charset="0"/>
              </a:rPr>
              <a:t> next;</a:t>
            </a:r>
          </a:p>
          <a:p>
            <a:pPr marL="1546225" indent="0">
              <a:buNone/>
            </a:pPr>
            <a:r>
              <a:rPr lang="en-US" sz="2800" dirty="0">
                <a:latin typeface="Consolas" panose="020B0609020204030204" pitchFamily="49" charset="0"/>
              </a:rPr>
              <a:t>}</a:t>
            </a:r>
          </a:p>
          <a:p>
            <a:pPr marL="0" indent="0">
              <a:buNone/>
            </a:pPr>
            <a:endParaRPr lang="en-US" dirty="0"/>
          </a:p>
          <a:p>
            <a:r>
              <a:rPr lang="en-US" dirty="0"/>
              <a:t>How would we find the 100th value in a chain?</a:t>
            </a:r>
          </a:p>
          <a:p>
            <a:pPr marL="1546225" indent="0">
              <a:buNone/>
            </a:pPr>
            <a:r>
              <a:rPr lang="en-US" dirty="0" err="1">
                <a:latin typeface="Consolas" panose="020B0609020204030204" pitchFamily="49" charset="0"/>
              </a:rPr>
              <a:t>node.next.next.next.next.next.next.next</a:t>
            </a:r>
            <a:r>
              <a:rPr lang="en-US" dirty="0">
                <a:latin typeface="Consolas" panose="020B0609020204030204" pitchFamily="49" charset="0"/>
              </a:rPr>
              <a:t>....</a:t>
            </a:r>
          </a:p>
          <a:p>
            <a:pPr marL="1546225" indent="0">
              <a:buNone/>
            </a:pPr>
            <a:endParaRPr lang="en-US" dirty="0">
              <a:latin typeface="Consolas" panose="020B0609020204030204" pitchFamily="49" charset="0"/>
            </a:endParaRPr>
          </a:p>
          <a:p>
            <a:pPr marL="1546225" indent="0">
              <a:buNone/>
            </a:pPr>
            <a:endParaRPr lang="en-US" dirty="0">
              <a:latin typeface="Consolas" panose="020B0609020204030204" pitchFamily="49" charset="0"/>
            </a:endParaRPr>
          </a:p>
        </p:txBody>
      </p:sp>
      <p:pic>
        <p:nvPicPr>
          <p:cNvPr id="4" name="Picture 3" descr="5 boxes in a row that have arrows from one box to the next from left to right. Each arrow starts in the left box and connects to the left edge of the right box. The arrows represent &quot;links&quot; between each element of the list (made by all the boxes together). Each box contains a number, specifically in the order 10, 23, 42, -4, 12.">
            <a:extLst>
              <a:ext uri="{FF2B5EF4-FFF2-40B4-BE49-F238E27FC236}">
                <a16:creationId xmlns:a16="http://schemas.microsoft.com/office/drawing/2014/main" id="{6E8F06AD-3FE4-2A90-362D-A9D95AD57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005" y="5468303"/>
            <a:ext cx="10773070" cy="136887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AFA1F5C-E36E-2BE8-0285-7FC15CBD13EE}"/>
              </a:ext>
            </a:extLst>
          </p:cNvPr>
          <p:cNvSpPr/>
          <p:nvPr/>
        </p:nvSpPr>
        <p:spPr>
          <a:xfrm>
            <a:off x="381000" y="5920740"/>
            <a:ext cx="457200" cy="454343"/>
          </a:xfrm>
          <a:prstGeom prst="rect">
            <a:avLst/>
          </a:prstGeom>
          <a:solidFill>
            <a:srgbClr val="D9EAD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3C45E32-DD7D-C980-65A2-4E881B4CE77D}"/>
              </a:ext>
            </a:extLst>
          </p:cNvPr>
          <p:cNvSpPr txBox="1"/>
          <p:nvPr/>
        </p:nvSpPr>
        <p:spPr>
          <a:xfrm>
            <a:off x="281940" y="5581888"/>
            <a:ext cx="691215" cy="369332"/>
          </a:xfrm>
          <a:prstGeom prst="rect">
            <a:avLst/>
          </a:prstGeom>
          <a:noFill/>
        </p:spPr>
        <p:txBody>
          <a:bodyPr wrap="none" rtlCol="0">
            <a:spAutoFit/>
          </a:bodyPr>
          <a:lstStyle/>
          <a:p>
            <a:r>
              <a:rPr lang="en-US" dirty="0">
                <a:latin typeface="Consolas" panose="020B0609020204030204" pitchFamily="49" charset="0"/>
              </a:rPr>
              <a:t>node</a:t>
            </a:r>
          </a:p>
        </p:txBody>
      </p:sp>
      <p:cxnSp>
        <p:nvCxnSpPr>
          <p:cNvPr id="13" name="Straight Arrow Connector 12">
            <a:extLst>
              <a:ext uri="{FF2B5EF4-FFF2-40B4-BE49-F238E27FC236}">
                <a16:creationId xmlns:a16="http://schemas.microsoft.com/office/drawing/2014/main" id="{704D59C4-7F0A-52E7-2C58-F47E3BE9D421}"/>
              </a:ext>
            </a:extLst>
          </p:cNvPr>
          <p:cNvCxnSpPr>
            <a:cxnSpLocks/>
            <a:endCxn id="4" idx="1"/>
          </p:cNvCxnSpPr>
          <p:nvPr/>
        </p:nvCxnSpPr>
        <p:spPr>
          <a:xfrm>
            <a:off x="627547" y="6152742"/>
            <a:ext cx="592458" cy="0"/>
          </a:xfrm>
          <a:prstGeom prst="straightConnector1">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2C21C28-18E1-457B-4C0F-7379B28993C8}"/>
              </a:ext>
            </a:extLst>
          </p:cNvPr>
          <p:cNvCxnSpPr>
            <a:cxnSpLocks/>
          </p:cNvCxnSpPr>
          <p:nvPr/>
        </p:nvCxnSpPr>
        <p:spPr>
          <a:xfrm>
            <a:off x="11599542" y="6176963"/>
            <a:ext cx="790578" cy="0"/>
          </a:xfrm>
          <a:prstGeom prst="straightConnector1">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2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latin typeface="+mn-lt"/>
              </a:rPr>
              <a:t>Iterating over </a:t>
            </a:r>
            <a:r>
              <a:rPr lang="en-US" dirty="0" err="1">
                <a:latin typeface="Consolas" panose="020B0609020204030204" pitchFamily="49" charset="0"/>
              </a:rPr>
              <a:t>ListNodes</a:t>
            </a:r>
            <a:endParaRPr lang="en-US" dirty="0">
              <a:latin typeface="Consolas" panose="020B0609020204030204" pitchFamily="49" charset="0"/>
            </a:endParaRP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199" y="1371600"/>
            <a:ext cx="10515601" cy="5486400"/>
          </a:xfrm>
        </p:spPr>
        <p:txBody>
          <a:bodyPr>
            <a:normAutofit/>
          </a:bodyPr>
          <a:lstStyle/>
          <a:p>
            <a:r>
              <a:rPr lang="en-US" dirty="0"/>
              <a:t>General pattern iteration code will follow:</a:t>
            </a:r>
          </a:p>
        </p:txBody>
      </p:sp>
      <p:sp>
        <p:nvSpPr>
          <p:cNvPr id="4" name="TextBox 3">
            <a:extLst>
              <a:ext uri="{FF2B5EF4-FFF2-40B4-BE49-F238E27FC236}">
                <a16:creationId xmlns:a16="http://schemas.microsoft.com/office/drawing/2014/main" id="{A58A17DA-DE4C-427A-B524-BE3547514971}"/>
              </a:ext>
            </a:extLst>
          </p:cNvPr>
          <p:cNvSpPr txBox="1"/>
          <p:nvPr/>
        </p:nvSpPr>
        <p:spPr>
          <a:xfrm>
            <a:off x="3517408" y="2439412"/>
            <a:ext cx="5157181" cy="3046988"/>
          </a:xfrm>
          <a:prstGeom prst="rect">
            <a:avLst/>
          </a:prstGeom>
          <a:noFill/>
        </p:spPr>
        <p:txBody>
          <a:bodyPr wrap="none" rtlCol="0">
            <a:spAutoFit/>
          </a:bodyPr>
          <a:lstStyle/>
          <a:p>
            <a:r>
              <a:rPr lang="en-US" sz="3200" dirty="0" err="1">
                <a:latin typeface="Consolas" panose="020B0609020204030204" pitchFamily="49" charset="0"/>
              </a:rPr>
              <a:t>ListNode</a:t>
            </a:r>
            <a:r>
              <a:rPr lang="en-US" sz="3200" dirty="0">
                <a:latin typeface="Consolas" panose="020B0609020204030204" pitchFamily="49" charset="0"/>
              </a:rPr>
              <a:t> </a:t>
            </a:r>
            <a:r>
              <a:rPr lang="en-US" sz="3200" dirty="0" err="1">
                <a:latin typeface="Consolas" panose="020B0609020204030204" pitchFamily="49" charset="0"/>
              </a:rPr>
              <a:t>curr</a:t>
            </a:r>
            <a:r>
              <a:rPr lang="en-US" sz="3200" dirty="0">
                <a:latin typeface="Consolas" panose="020B0609020204030204" pitchFamily="49" charset="0"/>
              </a:rPr>
              <a:t> = front;</a:t>
            </a:r>
          </a:p>
          <a:p>
            <a:r>
              <a:rPr lang="en-US" sz="3200" dirty="0">
                <a:latin typeface="Consolas" panose="020B0609020204030204" pitchFamily="49" charset="0"/>
              </a:rPr>
              <a:t>while (</a:t>
            </a:r>
            <a:r>
              <a:rPr lang="en-US" sz="3200" dirty="0" err="1">
                <a:latin typeface="Consolas" panose="020B0609020204030204" pitchFamily="49" charset="0"/>
              </a:rPr>
              <a:t>curr</a:t>
            </a:r>
            <a:r>
              <a:rPr lang="en-US" sz="3200" dirty="0">
                <a:latin typeface="Consolas" panose="020B0609020204030204" pitchFamily="49" charset="0"/>
              </a:rPr>
              <a:t> != null) {</a:t>
            </a:r>
          </a:p>
          <a:p>
            <a:r>
              <a:rPr lang="en-US" sz="3200" dirty="0">
                <a:latin typeface="Consolas" panose="020B0609020204030204" pitchFamily="49" charset="0"/>
              </a:rPr>
              <a:t>    // Do something</a:t>
            </a:r>
          </a:p>
          <a:p>
            <a:r>
              <a:rPr lang="en-US" sz="3200" dirty="0">
                <a:latin typeface="Consolas" panose="020B0609020204030204" pitchFamily="49" charset="0"/>
              </a:rPr>
              <a:t>    </a:t>
            </a:r>
          </a:p>
          <a:p>
            <a:r>
              <a:rPr lang="en-US" sz="3200" dirty="0">
                <a:latin typeface="Consolas" panose="020B0609020204030204" pitchFamily="49" charset="0"/>
              </a:rPr>
              <a:t>    </a:t>
            </a:r>
            <a:r>
              <a:rPr lang="en-US" sz="3200" dirty="0" err="1">
                <a:latin typeface="Consolas" panose="020B0609020204030204" pitchFamily="49" charset="0"/>
              </a:rPr>
              <a:t>curr</a:t>
            </a:r>
            <a:r>
              <a:rPr lang="en-US" sz="3200" dirty="0">
                <a:latin typeface="Consolas" panose="020B0609020204030204" pitchFamily="49" charset="0"/>
              </a:rPr>
              <a:t> = </a:t>
            </a:r>
            <a:r>
              <a:rPr lang="en-US" sz="3200" dirty="0" err="1">
                <a:latin typeface="Consolas" panose="020B0609020204030204" pitchFamily="49" charset="0"/>
              </a:rPr>
              <a:t>curr.next</a:t>
            </a:r>
            <a:r>
              <a:rPr lang="en-US" sz="3200" dirty="0">
                <a:latin typeface="Consolas" panose="020B0609020204030204" pitchFamily="49" charset="0"/>
              </a:rPr>
              <a:t>;</a:t>
            </a:r>
          </a:p>
          <a:p>
            <a:r>
              <a:rPr lang="en-US" sz="3200" dirty="0">
                <a:latin typeface="Consolas" panose="020B0609020204030204" pitchFamily="49" charset="0"/>
              </a:rPr>
              <a:t>}</a:t>
            </a:r>
          </a:p>
        </p:txBody>
      </p:sp>
    </p:spTree>
    <p:extLst>
      <p:ext uri="{BB962C8B-B14F-4D97-AF65-F5344CB8AC3E}">
        <p14:creationId xmlns:p14="http://schemas.microsoft.com/office/powerpoint/2010/main" val="845692751"/>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33398</TotalTime>
  <Words>215</Words>
  <Application>Microsoft Macintosh PowerPoint</Application>
  <PresentationFormat>Widescreen</PresentationFormat>
  <Paragraphs>48</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Consolas</vt:lpstr>
      <vt:lpstr>Montserrat</vt:lpstr>
      <vt:lpstr>Montserrat ExtraBold</vt:lpstr>
      <vt:lpstr>Montserrat SemiBold</vt:lpstr>
      <vt:lpstr>System Font Regular</vt:lpstr>
      <vt:lpstr>CSE 373 Summer 2020</vt:lpstr>
      <vt:lpstr>Linked Nodes w/ Loops</vt:lpstr>
      <vt:lpstr>Lecture Outline</vt:lpstr>
      <vt:lpstr>Announcements</vt:lpstr>
      <vt:lpstr>Lecture Outline</vt:lpstr>
      <vt:lpstr>ListNode chains</vt:lpstr>
      <vt:lpstr>ListNode chains</vt:lpstr>
      <vt:lpstr>Iterating over ListNodes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James R. Wilcox</cp:lastModifiedBy>
  <cp:revision>480</cp:revision>
  <cp:lastPrinted>2022-09-27T21:33:44Z</cp:lastPrinted>
  <dcterms:created xsi:type="dcterms:W3CDTF">2020-06-13T06:27:42Z</dcterms:created>
  <dcterms:modified xsi:type="dcterms:W3CDTF">2025-10-10T23:20:28Z</dcterms:modified>
</cp:coreProperties>
</file>