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362" r:id="rId3"/>
    <p:sldId id="348" r:id="rId4"/>
    <p:sldId id="897" r:id="rId5"/>
    <p:sldId id="881" r:id="rId6"/>
    <p:sldId id="883" r:id="rId7"/>
    <p:sldId id="885" r:id="rId8"/>
    <p:sldId id="884" r:id="rId9"/>
    <p:sldId id="886" r:id="rId10"/>
    <p:sldId id="887" r:id="rId11"/>
    <p:sldId id="898" r:id="rId12"/>
    <p:sldId id="872" r:id="rId13"/>
    <p:sldId id="869" r:id="rId14"/>
    <p:sldId id="871" r:id="rId15"/>
    <p:sldId id="882" r:id="rId16"/>
    <p:sldId id="877" r:id="rId17"/>
    <p:sldId id="874" r:id="rId18"/>
    <p:sldId id="895" r:id="rId19"/>
    <p:sldId id="896" r:id="rId20"/>
    <p:sldId id="879" r:id="rId21"/>
    <p:sldId id="899" r:id="rId22"/>
    <p:sldId id="880" r:id="rId23"/>
    <p:sldId id="901" r:id="rId24"/>
    <p:sldId id="89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5C71387-6F25-40BE-A9C7-2DE5AC23F89B}">
          <p14:sldIdLst>
            <p14:sldId id="256"/>
            <p14:sldId id="362"/>
            <p14:sldId id="348"/>
            <p14:sldId id="897"/>
            <p14:sldId id="881"/>
            <p14:sldId id="883"/>
            <p14:sldId id="885"/>
            <p14:sldId id="884"/>
            <p14:sldId id="886"/>
            <p14:sldId id="887"/>
            <p14:sldId id="898"/>
            <p14:sldId id="872"/>
            <p14:sldId id="869"/>
            <p14:sldId id="871"/>
            <p14:sldId id="882"/>
            <p14:sldId id="877"/>
            <p14:sldId id="874"/>
            <p14:sldId id="895"/>
            <p14:sldId id="896"/>
            <p14:sldId id="879"/>
            <p14:sldId id="899"/>
            <p14:sldId id="880"/>
            <p14:sldId id="901"/>
            <p14:sldId id="89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nats" initials="m" lastIdx="1" clrIdx="0">
    <p:extLst>
      <p:ext uri="{19B8F6BF-5375-455C-9EA6-DF929625EA0E}">
        <p15:presenceInfo xmlns:p15="http://schemas.microsoft.com/office/powerpoint/2012/main" userId="S-1-5-21-2454115528-2111753937-1836222636-10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C7EA"/>
    <a:srgbClr val="FFF2CC"/>
    <a:srgbClr val="C0FCF0"/>
    <a:srgbClr val="FA8231"/>
    <a:srgbClr val="0FB9B1"/>
    <a:srgbClr val="54A0FF"/>
    <a:srgbClr val="FAFAFA"/>
    <a:srgbClr val="F5F5F5"/>
    <a:srgbClr val="EF5777"/>
    <a:srgbClr val="F7B7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3" autoAdjust="0"/>
    <p:restoredTop sz="91361"/>
  </p:normalViewPr>
  <p:slideViewPr>
    <p:cSldViewPr snapToGrid="0" snapToObjects="1">
      <p:cViewPr>
        <p:scale>
          <a:sx n="115" d="100"/>
          <a:sy n="115" d="100"/>
        </p:scale>
        <p:origin x="456" y="480"/>
      </p:cViewPr>
      <p:guideLst/>
    </p:cSldViewPr>
  </p:slideViewPr>
  <p:outlineViewPr>
    <p:cViewPr>
      <p:scale>
        <a:sx n="33" d="100"/>
        <a:sy n="33" d="100"/>
      </p:scale>
      <p:origin x="0" y="-18096"/>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8B3A00-37AE-DF4F-846D-B0E493D1DDE8}" type="datetimeFigureOut">
              <a:rPr lang="en-US" smtClean="0"/>
              <a:t>10/8/25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60FC8D-3FAB-384B-A523-F958535FCC05}" type="slidenum">
              <a:rPr lang="en-US" smtClean="0"/>
              <a:t>‹#›</a:t>
            </a:fld>
            <a:endParaRPr lang="en-US"/>
          </a:p>
        </p:txBody>
      </p:sp>
    </p:spTree>
    <p:extLst>
      <p:ext uri="{BB962C8B-B14F-4D97-AF65-F5344CB8AC3E}">
        <p14:creationId xmlns:p14="http://schemas.microsoft.com/office/powerpoint/2010/main" val="3294039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E5B6226-E642-10B0-730C-CA63F126DC08}"/>
              </a:ext>
            </a:extLst>
          </p:cNvPr>
          <p:cNvPicPr>
            <a:picLocks noChangeAspect="1"/>
          </p:cNvPicPr>
          <p:nvPr userDrawn="1"/>
        </p:nvPicPr>
        <p:blipFill>
          <a:blip r:embed="rId2"/>
          <a:srcRect/>
          <a:stretch/>
        </p:blipFill>
        <p:spPr>
          <a:xfrm>
            <a:off x="-82520" y="236757"/>
            <a:ext cx="12540363" cy="7181466"/>
          </a:xfrm>
          <a:prstGeom prst="rect">
            <a:avLst/>
          </a:prstGeom>
        </p:spPr>
      </p:pic>
      <p:sp>
        <p:nvSpPr>
          <p:cNvPr id="9" name="Title 8">
            <a:extLst>
              <a:ext uri="{FF2B5EF4-FFF2-40B4-BE49-F238E27FC236}">
                <a16:creationId xmlns:a16="http://schemas.microsoft.com/office/drawing/2014/main" id="{39E575A9-56CD-5A42-B9C7-1068F92289D5}"/>
              </a:ext>
            </a:extLst>
          </p:cNvPr>
          <p:cNvSpPr>
            <a:spLocks noGrp="1"/>
          </p:cNvSpPr>
          <p:nvPr>
            <p:ph type="title"/>
          </p:nvPr>
        </p:nvSpPr>
        <p:spPr>
          <a:xfrm>
            <a:off x="292977" y="4013370"/>
            <a:ext cx="6212925" cy="1954786"/>
          </a:xfrm>
        </p:spPr>
        <p:txBody>
          <a:bodyPr anchor="t">
            <a:noAutofit/>
          </a:bodyPr>
          <a:lstStyle>
            <a:lvl1pPr>
              <a:defRPr sz="6000" b="0" i="0">
                <a:solidFill>
                  <a:srgbClr val="F0F0F0"/>
                </a:solidFill>
                <a:latin typeface="Montserrat SemiBold" pitchFamily="2" charset="77"/>
              </a:defRPr>
            </a:lvl1pPr>
          </a:lstStyle>
          <a:p>
            <a:r>
              <a:rPr lang="en-US" dirty="0"/>
              <a:t>Click to edit</a:t>
            </a:r>
          </a:p>
        </p:txBody>
      </p:sp>
      <p:sp>
        <p:nvSpPr>
          <p:cNvPr id="11" name="TextBox 10">
            <a:extLst>
              <a:ext uri="{FF2B5EF4-FFF2-40B4-BE49-F238E27FC236}">
                <a16:creationId xmlns:a16="http://schemas.microsoft.com/office/drawing/2014/main" id="{4AB47C65-C622-BE47-AE97-E148F4F3EA4E}"/>
              </a:ext>
            </a:extLst>
          </p:cNvPr>
          <p:cNvSpPr txBox="1"/>
          <p:nvPr userDrawn="1"/>
        </p:nvSpPr>
        <p:spPr>
          <a:xfrm>
            <a:off x="292977" y="3182200"/>
            <a:ext cx="3154416" cy="646331"/>
          </a:xfrm>
          <a:prstGeom prst="rect">
            <a:avLst/>
          </a:prstGeom>
          <a:noFill/>
        </p:spPr>
        <p:txBody>
          <a:bodyPr wrap="square" rtlCol="0">
            <a:spAutoFit/>
          </a:bodyPr>
          <a:lstStyle/>
          <a:p>
            <a:r>
              <a:rPr lang="en-US" sz="3600" b="1" i="0" spc="100" baseline="0" dirty="0">
                <a:solidFill>
                  <a:srgbClr val="F0F0F0"/>
                </a:solidFill>
                <a:latin typeface="Montserrat ExtraBold" pitchFamily="2" charset="77"/>
              </a:rPr>
              <a:t>CSE 123</a:t>
            </a:r>
          </a:p>
        </p:txBody>
      </p:sp>
      <p:sp>
        <p:nvSpPr>
          <p:cNvPr id="4" name="Rounded Rectangle 3">
            <a:extLst>
              <a:ext uri="{FF2B5EF4-FFF2-40B4-BE49-F238E27FC236}">
                <a16:creationId xmlns:a16="http://schemas.microsoft.com/office/drawing/2014/main" id="{F7A9EB4D-77DA-A446-AC45-F12975CF7B81}"/>
              </a:ext>
            </a:extLst>
          </p:cNvPr>
          <p:cNvSpPr/>
          <p:nvPr userDrawn="1"/>
        </p:nvSpPr>
        <p:spPr>
          <a:xfrm>
            <a:off x="420128" y="2753848"/>
            <a:ext cx="1269523" cy="420130"/>
          </a:xfrm>
          <a:prstGeom prst="roundRect">
            <a:avLst/>
          </a:prstGeom>
          <a:solidFill>
            <a:srgbClr val="FA8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i="0" spc="300" dirty="0">
                <a:latin typeface="Montserrat" pitchFamily="2" charset="77"/>
              </a:rPr>
              <a:t>LEC 04</a:t>
            </a:r>
          </a:p>
        </p:txBody>
      </p:sp>
      <p:sp>
        <p:nvSpPr>
          <p:cNvPr id="2" name="Rounded Rectangle 1">
            <a:extLst>
              <a:ext uri="{FF2B5EF4-FFF2-40B4-BE49-F238E27FC236}">
                <a16:creationId xmlns:a16="http://schemas.microsoft.com/office/drawing/2014/main" id="{06C7426B-729E-F7D5-0736-3AD7D1926A0A}"/>
              </a:ext>
            </a:extLst>
          </p:cNvPr>
          <p:cNvSpPr/>
          <p:nvPr userDrawn="1"/>
        </p:nvSpPr>
        <p:spPr>
          <a:xfrm>
            <a:off x="-369625" y="5494620"/>
            <a:ext cx="4632957" cy="1688781"/>
          </a:xfrm>
          <a:prstGeom prst="roundRect">
            <a:avLst>
              <a:gd name="adj" fmla="val 9433"/>
            </a:avLst>
          </a:prstGeom>
          <a:solidFill>
            <a:srgbClr val="FAFAFA"/>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54808DAC-636A-06AC-ADA9-6F6514C7FCE0}"/>
              </a:ext>
            </a:extLst>
          </p:cNvPr>
          <p:cNvSpPr/>
          <p:nvPr userDrawn="1"/>
        </p:nvSpPr>
        <p:spPr>
          <a:xfrm>
            <a:off x="71163" y="5574803"/>
            <a:ext cx="2250674" cy="276999"/>
          </a:xfrm>
          <a:prstGeom prst="rect">
            <a:avLst/>
          </a:prstGeom>
        </p:spPr>
        <p:txBody>
          <a:bodyPr wrap="square">
            <a:spAutoFit/>
          </a:bodyPr>
          <a:lstStyle/>
          <a:p>
            <a:pPr algn="l"/>
            <a:r>
              <a:rPr lang="en-US" sz="1200" b="1" i="0" dirty="0">
                <a:solidFill>
                  <a:schemeClr val="bg1">
                    <a:lumMod val="65000"/>
                  </a:schemeClr>
                </a:solidFill>
                <a:latin typeface="Montserrat" pitchFamily="2" charset="77"/>
              </a:rPr>
              <a:t>Questions during Class?</a:t>
            </a:r>
          </a:p>
        </p:txBody>
      </p:sp>
      <p:sp>
        <p:nvSpPr>
          <p:cNvPr id="6" name="Rectangle 5">
            <a:extLst>
              <a:ext uri="{FF2B5EF4-FFF2-40B4-BE49-F238E27FC236}">
                <a16:creationId xmlns:a16="http://schemas.microsoft.com/office/drawing/2014/main" id="{99DE38F8-AD40-1DC7-1944-4682FDD989B1}"/>
              </a:ext>
            </a:extLst>
          </p:cNvPr>
          <p:cNvSpPr/>
          <p:nvPr userDrawn="1"/>
        </p:nvSpPr>
        <p:spPr>
          <a:xfrm>
            <a:off x="72629" y="5851802"/>
            <a:ext cx="2432111" cy="769441"/>
          </a:xfrm>
          <a:prstGeom prst="rect">
            <a:avLst/>
          </a:prstGeom>
        </p:spPr>
        <p:txBody>
          <a:bodyPr wrap="square">
            <a:spAutoFit/>
          </a:bodyPr>
          <a:lstStyle/>
          <a:p>
            <a:r>
              <a:rPr lang="en-US" sz="1200" b="1" i="0" dirty="0">
                <a:solidFill>
                  <a:schemeClr val="tx1">
                    <a:lumMod val="65000"/>
                    <a:lumOff val="35000"/>
                  </a:schemeClr>
                </a:solidFill>
                <a:latin typeface="Montserrat SemiBold" pitchFamily="2" charset="77"/>
              </a:rPr>
              <a:t>Raise hand or send here</a:t>
            </a:r>
          </a:p>
          <a:p>
            <a:endParaRPr lang="en-US" sz="1200" b="1" i="0" dirty="0">
              <a:solidFill>
                <a:schemeClr val="tx1">
                  <a:lumMod val="65000"/>
                  <a:lumOff val="35000"/>
                </a:schemeClr>
              </a:solidFill>
              <a:latin typeface="Montserrat SemiBold" pitchFamily="2" charset="77"/>
            </a:endParaRPr>
          </a:p>
          <a:p>
            <a:r>
              <a:rPr lang="en-US" sz="2000" b="0" i="0" dirty="0">
                <a:solidFill>
                  <a:schemeClr val="tx1">
                    <a:lumMod val="65000"/>
                    <a:lumOff val="35000"/>
                  </a:schemeClr>
                </a:solidFill>
                <a:latin typeface="Montserrat SemiBold" pitchFamily="2" charset="77"/>
              </a:rPr>
              <a:t>sli.do    #cse123 </a:t>
            </a:r>
          </a:p>
        </p:txBody>
      </p:sp>
      <p:sp>
        <p:nvSpPr>
          <p:cNvPr id="5" name="Google Shape;24;p29">
            <a:extLst>
              <a:ext uri="{FF2B5EF4-FFF2-40B4-BE49-F238E27FC236}">
                <a16:creationId xmlns:a16="http://schemas.microsoft.com/office/drawing/2014/main" id="{7B7F7DA2-3DD5-B93F-BD20-381119EC32DF}"/>
              </a:ext>
            </a:extLst>
          </p:cNvPr>
          <p:cNvSpPr/>
          <p:nvPr userDrawn="1"/>
        </p:nvSpPr>
        <p:spPr>
          <a:xfrm>
            <a:off x="7275442" y="1530627"/>
            <a:ext cx="4673729" cy="4641574"/>
          </a:xfrm>
          <a:prstGeom prst="roundRect">
            <a:avLst>
              <a:gd name="adj" fmla="val 1114"/>
            </a:avLst>
          </a:prstGeom>
          <a:solidFill>
            <a:srgbClr val="FAFAFA"/>
          </a:solidFill>
          <a:ln w="12700" cap="flat" cmpd="sng">
            <a:solidFill>
              <a:srgbClr val="221A44"/>
            </a:solidFill>
            <a:prstDash val="solid"/>
            <a:miter lim="8000"/>
            <a:headEnd type="none" w="sm" len="sm"/>
            <a:tailEnd type="none" w="sm" len="sm"/>
          </a:ln>
          <a:effectLst>
            <a:outerShdw blurRad="50800" dist="38100" dir="8100000"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828369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2788E2-53AC-E040-9733-D210E8554D6E}"/>
              </a:ext>
            </a:extLst>
          </p:cNvPr>
          <p:cNvSpPr>
            <a:spLocks noGrp="1"/>
          </p:cNvSpPr>
          <p:nvPr>
            <p:ph type="sldNum" sz="quarter" idx="12"/>
          </p:nvPr>
        </p:nvSpPr>
        <p:spPr/>
        <p:txBody>
          <a:bodyPr/>
          <a:lstStyle/>
          <a:p>
            <a:fld id="{B84CCEFC-A9FF-8249-A3D3-21FB7B7CCB8D}" type="slidenum">
              <a:rPr lang="en-US" smtClean="0"/>
              <a:t>‹#›</a:t>
            </a:fld>
            <a:endParaRPr lang="en-US"/>
          </a:p>
        </p:txBody>
      </p:sp>
      <p:sp>
        <p:nvSpPr>
          <p:cNvPr id="5" name="TextBox 4">
            <a:extLst>
              <a:ext uri="{FF2B5EF4-FFF2-40B4-BE49-F238E27FC236}">
                <a16:creationId xmlns:a16="http://schemas.microsoft.com/office/drawing/2014/main" id="{6F10CAD9-D825-5C41-812F-1D2BA3804933}"/>
              </a:ext>
            </a:extLst>
          </p:cNvPr>
          <p:cNvSpPr txBox="1"/>
          <p:nvPr userDrawn="1"/>
        </p:nvSpPr>
        <p:spPr>
          <a:xfrm>
            <a:off x="568410" y="469557"/>
            <a:ext cx="2014152" cy="769441"/>
          </a:xfrm>
          <a:prstGeom prst="rect">
            <a:avLst/>
          </a:prstGeom>
          <a:noFill/>
        </p:spPr>
        <p:txBody>
          <a:bodyPr wrap="square" rtlCol="0">
            <a:spAutoFit/>
          </a:bodyPr>
          <a:lstStyle/>
          <a:p>
            <a:r>
              <a:rPr lang="en-US" sz="4400" b="1" i="0" dirty="0">
                <a:latin typeface="Calibri" panose="020F0502020204030204" pitchFamily="34" charset="0"/>
                <a:cs typeface="Calibri" panose="020F0502020204030204" pitchFamily="34" charset="0"/>
              </a:rPr>
              <a:t>Agenda</a:t>
            </a:r>
          </a:p>
        </p:txBody>
      </p:sp>
    </p:spTree>
    <p:extLst>
      <p:ext uri="{BB962C8B-B14F-4D97-AF65-F5344CB8AC3E}">
        <p14:creationId xmlns:p14="http://schemas.microsoft.com/office/powerpoint/2010/main" val="2517276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6B8B3-3837-584A-94CD-BA26A8EFFBB5}"/>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9AA6CF4A-8D26-7E47-BE24-56CAFA2BFD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F2DA4DA-0832-AD49-906C-ED72A76C79FD}"/>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2058810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actice: Th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B3AA407-1DA0-3243-8E37-6DD02AC469B7}"/>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dirty="0">
                <a:latin typeface="Calibri" panose="020F0502020204030204" pitchFamily="34" charset="0"/>
                <a:cs typeface="Calibri" panose="020F0502020204030204" pitchFamily="34" charset="0"/>
              </a:rPr>
              <a:t>sli.do      #cse122</a:t>
            </a:r>
          </a:p>
        </p:txBody>
      </p:sp>
      <p:sp>
        <p:nvSpPr>
          <p:cNvPr id="11" name="TextBox 10">
            <a:extLst>
              <a:ext uri="{FF2B5EF4-FFF2-40B4-BE49-F238E27FC236}">
                <a16:creationId xmlns:a16="http://schemas.microsoft.com/office/drawing/2014/main" id="{28B2FB86-FF62-31DF-F83C-54AC220C7122}"/>
              </a:ext>
            </a:extLst>
          </p:cNvPr>
          <p:cNvSpPr txBox="1"/>
          <p:nvPr userDrawn="1"/>
        </p:nvSpPr>
        <p:spPr>
          <a:xfrm>
            <a:off x="1106916" y="300371"/>
            <a:ext cx="3741730" cy="769441"/>
          </a:xfrm>
          <a:prstGeom prst="rect">
            <a:avLst/>
          </a:prstGeom>
          <a:noFill/>
        </p:spPr>
        <p:txBody>
          <a:bodyPr wrap="none" rtlCol="0">
            <a:spAutoFit/>
          </a:bodyPr>
          <a:lstStyle/>
          <a:p>
            <a:r>
              <a:rPr lang="en-US" sz="4400" b="1" dirty="0">
                <a:solidFill>
                  <a:schemeClr val="bg1"/>
                </a:solidFill>
              </a:rPr>
              <a:t>Practice : Think</a:t>
            </a:r>
          </a:p>
        </p:txBody>
      </p:sp>
      <p:pic>
        <p:nvPicPr>
          <p:cNvPr id="13" name="Graphic 12">
            <a:extLst>
              <a:ext uri="{FF2B5EF4-FFF2-40B4-BE49-F238E27FC236}">
                <a16:creationId xmlns:a16="http://schemas.microsoft.com/office/drawing/2014/main" id="{C7D0B743-6487-A3F6-EBE7-3E0368CD2E7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flipH="1">
            <a:off x="154039" y="300371"/>
            <a:ext cx="684160" cy="781897"/>
          </a:xfrm>
          <a:prstGeom prst="rect">
            <a:avLst/>
          </a:prstGeom>
        </p:spPr>
      </p:pic>
      <p:sp>
        <p:nvSpPr>
          <p:cNvPr id="14" name="Rounded Rectangle 13">
            <a:extLst>
              <a:ext uri="{FF2B5EF4-FFF2-40B4-BE49-F238E27FC236}">
                <a16:creationId xmlns:a16="http://schemas.microsoft.com/office/drawing/2014/main" id="{1F486DBF-0D75-55DB-9928-3E596B345D51}"/>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dirty="0">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1D5B7D14-FA34-B2D9-C621-221E813EEED7}"/>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CD4665F1-33EC-4353-8520-98D4BB9613F0}"/>
              </a:ext>
            </a:extLst>
          </p:cNvPr>
          <p:cNvPicPr>
            <a:picLocks noChangeAspect="1"/>
          </p:cNvPicPr>
          <p:nvPr userDrawn="1"/>
        </p:nvPicPr>
        <p:blipFill>
          <a:blip r:embed="rId4"/>
          <a:stretch>
            <a:fillRect/>
          </a:stretch>
        </p:blipFill>
        <p:spPr>
          <a:xfrm>
            <a:off x="7371295" y="305990"/>
            <a:ext cx="731520" cy="731520"/>
          </a:xfrm>
          <a:prstGeom prst="rect">
            <a:avLst/>
          </a:prstGeom>
        </p:spPr>
      </p:pic>
    </p:spTree>
    <p:extLst>
      <p:ext uri="{BB962C8B-B14F-4D97-AF65-F5344CB8AC3E}">
        <p14:creationId xmlns:p14="http://schemas.microsoft.com/office/powerpoint/2010/main" val="1063051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acitce: Pai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5A96D726-B7B5-E5FD-95E9-944FA8727D3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54039" y="300371"/>
            <a:ext cx="961802" cy="769442"/>
          </a:xfrm>
          <a:prstGeom prst="rect">
            <a:avLst/>
          </a:prstGeom>
        </p:spPr>
      </p:pic>
      <p:sp>
        <p:nvSpPr>
          <p:cNvPr id="5" name="Rounded Rectangle 4">
            <a:extLst>
              <a:ext uri="{FF2B5EF4-FFF2-40B4-BE49-F238E27FC236}">
                <a16:creationId xmlns:a16="http://schemas.microsoft.com/office/drawing/2014/main" id="{80FA711B-19AB-5E1A-7C37-14ED2D5431ED}"/>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dirty="0">
                <a:latin typeface="Calibri" panose="020F0502020204030204" pitchFamily="34" charset="0"/>
                <a:cs typeface="Calibri" panose="020F0502020204030204" pitchFamily="34" charset="0"/>
              </a:rPr>
              <a:t>sli.do      #cse122</a:t>
            </a:r>
          </a:p>
        </p:txBody>
      </p:sp>
      <p:sp>
        <p:nvSpPr>
          <p:cNvPr id="7" name="Rounded Rectangle 6">
            <a:extLst>
              <a:ext uri="{FF2B5EF4-FFF2-40B4-BE49-F238E27FC236}">
                <a16:creationId xmlns:a16="http://schemas.microsoft.com/office/drawing/2014/main" id="{592366A2-C9D8-2580-7B79-3B1F6DDAB802}"/>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dirty="0">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7261646E-9F5C-9C61-C30B-3DF312AA0AE9}"/>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4522D9B-890F-87AE-E16B-BD76B76C8428}"/>
              </a:ext>
            </a:extLst>
          </p:cNvPr>
          <p:cNvSpPr txBox="1"/>
          <p:nvPr userDrawn="1"/>
        </p:nvSpPr>
        <p:spPr>
          <a:xfrm>
            <a:off x="1106916" y="300371"/>
            <a:ext cx="3357650" cy="769441"/>
          </a:xfrm>
          <a:prstGeom prst="rect">
            <a:avLst/>
          </a:prstGeom>
          <a:noFill/>
        </p:spPr>
        <p:txBody>
          <a:bodyPr wrap="none" rtlCol="0">
            <a:spAutoFit/>
          </a:bodyPr>
          <a:lstStyle/>
          <a:p>
            <a:r>
              <a:rPr lang="en-US" sz="4400" b="1" dirty="0">
                <a:solidFill>
                  <a:schemeClr val="bg1"/>
                </a:solidFill>
              </a:rPr>
              <a:t>Practice : Pair</a:t>
            </a:r>
          </a:p>
        </p:txBody>
      </p:sp>
      <p:pic>
        <p:nvPicPr>
          <p:cNvPr id="11" name="Picture 10">
            <a:extLst>
              <a:ext uri="{FF2B5EF4-FFF2-40B4-BE49-F238E27FC236}">
                <a16:creationId xmlns:a16="http://schemas.microsoft.com/office/drawing/2014/main" id="{79AD8943-881A-494F-ACB5-810780E356C5}"/>
              </a:ext>
            </a:extLst>
          </p:cNvPr>
          <p:cNvPicPr>
            <a:picLocks noChangeAspect="1"/>
          </p:cNvPicPr>
          <p:nvPr userDrawn="1"/>
        </p:nvPicPr>
        <p:blipFill>
          <a:blip r:embed="rId4"/>
          <a:stretch>
            <a:fillRect/>
          </a:stretch>
        </p:blipFill>
        <p:spPr>
          <a:xfrm>
            <a:off x="7371295" y="305990"/>
            <a:ext cx="731520" cy="731520"/>
          </a:xfrm>
          <a:prstGeom prst="rect">
            <a:avLst/>
          </a:prstGeom>
        </p:spPr>
      </p:pic>
    </p:spTree>
    <p:extLst>
      <p:ext uri="{BB962C8B-B14F-4D97-AF65-F5344CB8AC3E}">
        <p14:creationId xmlns:p14="http://schemas.microsoft.com/office/powerpoint/2010/main" val="4039598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3D231-F19F-A840-B5BC-F29C9E5212F3}"/>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00AC8BA-BD64-6945-A342-22D2048343E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09023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2D3693-0064-BB4F-9EC2-569D40495AA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4148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460B4-70F4-B145-8648-892BD7385F5F}"/>
              </a:ext>
            </a:extLst>
          </p:cNvPr>
          <p:cNvSpPr>
            <a:spLocks noGrp="1"/>
          </p:cNvSpPr>
          <p:nvPr>
            <p:ph type="title"/>
          </p:nvPr>
        </p:nvSpPr>
        <p:spPr>
          <a:xfrm>
            <a:off x="838200" y="456565"/>
            <a:ext cx="10515600" cy="76263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6173FE4-2A2D-D54E-9CA7-3BE743A500E7}"/>
              </a:ext>
            </a:extLst>
          </p:cNvPr>
          <p:cNvSpPr>
            <a:spLocks noGrp="1"/>
          </p:cNvSpPr>
          <p:nvPr>
            <p:ph type="body" idx="1"/>
          </p:nvPr>
        </p:nvSpPr>
        <p:spPr>
          <a:xfrm>
            <a:off x="838200" y="1371600"/>
            <a:ext cx="10515600" cy="4805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20E522-6C81-E146-9573-8B2A26576090}"/>
              </a:ext>
            </a:extLst>
          </p:cNvPr>
          <p:cNvSpPr>
            <a:spLocks noGrp="1"/>
          </p:cNvSpPr>
          <p:nvPr>
            <p:ph type="sldNum" sz="quarter" idx="4"/>
          </p:nvPr>
        </p:nvSpPr>
        <p:spPr>
          <a:xfrm>
            <a:off x="11487150" y="6329363"/>
            <a:ext cx="552450" cy="365125"/>
          </a:xfrm>
          <a:prstGeom prst="rect">
            <a:avLst/>
          </a:prstGeom>
        </p:spPr>
        <p:txBody>
          <a:bodyPr vert="horz" lIns="91440" tIns="45720" rIns="91440" bIns="45720" rtlCol="0" anchor="ctr"/>
          <a:lstStyle>
            <a:lvl1pPr algn="r">
              <a:defRPr sz="1100" b="1">
                <a:solidFill>
                  <a:srgbClr val="2E235D"/>
                </a:solidFill>
              </a:defRPr>
            </a:lvl1pPr>
          </a:lstStyle>
          <a:p>
            <a:fld id="{B84CCEFC-A9FF-8249-A3D3-21FB7B7CCB8D}" type="slidenum">
              <a:rPr lang="en-US" smtClean="0"/>
              <a:pPr/>
              <a:t>‹#›</a:t>
            </a:fld>
            <a:endParaRPr lang="en-US"/>
          </a:p>
        </p:txBody>
      </p:sp>
      <p:sp>
        <p:nvSpPr>
          <p:cNvPr id="8" name="Rectangle 7">
            <a:extLst>
              <a:ext uri="{FF2B5EF4-FFF2-40B4-BE49-F238E27FC236}">
                <a16:creationId xmlns:a16="http://schemas.microsoft.com/office/drawing/2014/main" id="{27829BDB-00F0-1A4D-85ED-E7EECB1665B0}"/>
              </a:ext>
            </a:extLst>
          </p:cNvPr>
          <p:cNvSpPr/>
          <p:nvPr userDrawn="1"/>
        </p:nvSpPr>
        <p:spPr>
          <a:xfrm>
            <a:off x="-89452" y="-2819"/>
            <a:ext cx="12503426" cy="23955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2F99840-7979-4642-ADBB-375B21C7BD9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9763" y="29972"/>
            <a:ext cx="2150721" cy="169037"/>
          </a:xfrm>
          <a:prstGeom prst="rect">
            <a:avLst/>
          </a:prstGeom>
        </p:spPr>
      </p:pic>
      <p:sp>
        <p:nvSpPr>
          <p:cNvPr id="9" name="TextBox 8">
            <a:extLst>
              <a:ext uri="{FF2B5EF4-FFF2-40B4-BE49-F238E27FC236}">
                <a16:creationId xmlns:a16="http://schemas.microsoft.com/office/drawing/2014/main" id="{C16FF7FA-8B99-C643-9479-91C32ACC4F6F}"/>
              </a:ext>
            </a:extLst>
          </p:cNvPr>
          <p:cNvSpPr txBox="1"/>
          <p:nvPr userDrawn="1"/>
        </p:nvSpPr>
        <p:spPr>
          <a:xfrm>
            <a:off x="10569575" y="0"/>
            <a:ext cx="1622425" cy="230832"/>
          </a:xfrm>
          <a:prstGeom prst="rect">
            <a:avLst/>
          </a:prstGeom>
          <a:noFill/>
        </p:spPr>
        <p:txBody>
          <a:bodyPr wrap="square" rtlCol="0">
            <a:spAutoFit/>
          </a:bodyPr>
          <a:lstStyle/>
          <a:p>
            <a:pPr algn="r"/>
            <a:r>
              <a:rPr lang="en-US" sz="900" b="1" i="0" dirty="0">
                <a:solidFill>
                  <a:schemeClr val="bg1"/>
                </a:solidFill>
                <a:latin typeface="Montserrat SemiBold" pitchFamily="2" charset="77"/>
              </a:rPr>
              <a:t>CSE 123 Autumn 2025</a:t>
            </a:r>
          </a:p>
        </p:txBody>
      </p:sp>
      <p:sp>
        <p:nvSpPr>
          <p:cNvPr id="10" name="TextBox 9">
            <a:extLst>
              <a:ext uri="{FF2B5EF4-FFF2-40B4-BE49-F238E27FC236}">
                <a16:creationId xmlns:a16="http://schemas.microsoft.com/office/drawing/2014/main" id="{2982E279-6D9E-BC4A-A9B9-46E4512D586D}"/>
              </a:ext>
            </a:extLst>
          </p:cNvPr>
          <p:cNvSpPr txBox="1"/>
          <p:nvPr userDrawn="1"/>
        </p:nvSpPr>
        <p:spPr>
          <a:xfrm>
            <a:off x="3000376" y="-2819"/>
            <a:ext cx="6191248" cy="230832"/>
          </a:xfrm>
          <a:prstGeom prst="rect">
            <a:avLst/>
          </a:prstGeom>
          <a:noFill/>
        </p:spPr>
        <p:txBody>
          <a:bodyPr wrap="square" rtlCol="0">
            <a:spAutoFit/>
          </a:bodyPr>
          <a:lstStyle/>
          <a:p>
            <a:pPr algn="ctr"/>
            <a:r>
              <a:rPr lang="en-US" sz="900" b="1" i="0" dirty="0">
                <a:solidFill>
                  <a:schemeClr val="bg1"/>
                </a:solidFill>
                <a:latin typeface="Montserrat SemiBold" pitchFamily="2" charset="77"/>
              </a:rPr>
              <a:t>LEC 04: Linked Nodes</a:t>
            </a:r>
          </a:p>
        </p:txBody>
      </p:sp>
    </p:spTree>
    <p:extLst>
      <p:ext uri="{BB962C8B-B14F-4D97-AF65-F5344CB8AC3E}">
        <p14:creationId xmlns:p14="http://schemas.microsoft.com/office/powerpoint/2010/main" val="846827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6" r:id="rId4"/>
    <p:sldLayoutId id="2147483657" r:id="rId5"/>
    <p:sldLayoutId id="2147483654" r:id="rId6"/>
    <p:sldLayoutId id="2147483655" r:id="rId7"/>
  </p:sldLayoutIdLst>
  <p:txStyles>
    <p:title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cs.uw.edu/123/rubrics/#programming-assignment-rubric"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3E336-7FEF-924C-B9A0-DBFB9A4D8162}"/>
              </a:ext>
            </a:extLst>
          </p:cNvPr>
          <p:cNvSpPr>
            <a:spLocks noGrp="1"/>
          </p:cNvSpPr>
          <p:nvPr>
            <p:ph type="title"/>
          </p:nvPr>
        </p:nvSpPr>
        <p:spPr>
          <a:xfrm>
            <a:off x="305333" y="4125093"/>
            <a:ext cx="6591226" cy="1954786"/>
          </a:xfrm>
        </p:spPr>
        <p:txBody>
          <a:bodyPr/>
          <a:lstStyle/>
          <a:p>
            <a:r>
              <a:rPr lang="en-US" sz="3600" dirty="0"/>
              <a:t>Linked Nodes</a:t>
            </a:r>
          </a:p>
        </p:txBody>
      </p:sp>
      <p:sp>
        <p:nvSpPr>
          <p:cNvPr id="4" name="TextBox 3">
            <a:extLst>
              <a:ext uri="{FF2B5EF4-FFF2-40B4-BE49-F238E27FC236}">
                <a16:creationId xmlns:a16="http://schemas.microsoft.com/office/drawing/2014/main" id="{1140A5DD-90C5-8F48-BFF7-AE8301DF7CEF}"/>
              </a:ext>
            </a:extLst>
          </p:cNvPr>
          <p:cNvSpPr txBox="1"/>
          <p:nvPr/>
        </p:nvSpPr>
        <p:spPr>
          <a:xfrm>
            <a:off x="7462111" y="2547539"/>
            <a:ext cx="4476805" cy="1269578"/>
          </a:xfrm>
          <a:prstGeom prst="rect">
            <a:avLst/>
          </a:prstGeom>
          <a:noFill/>
        </p:spPr>
        <p:txBody>
          <a:bodyPr wrap="square" rtlCol="0">
            <a:spAutoFit/>
          </a:bodyPr>
          <a:lstStyle/>
          <a:p>
            <a:pPr algn="ctr"/>
            <a:r>
              <a:rPr lang="en-US" sz="2200" b="1" i="1" dirty="0">
                <a:solidFill>
                  <a:schemeClr val="tx1">
                    <a:lumMod val="75000"/>
                    <a:lumOff val="25000"/>
                  </a:schemeClr>
                </a:solidFill>
                <a:latin typeface="Calibri" panose="020F0502020204030204" pitchFamily="34" charset="0"/>
                <a:cs typeface="Calibri" panose="020F0502020204030204" pitchFamily="34" charset="0"/>
              </a:rPr>
              <a:t>Talk to your neighbors:</a:t>
            </a:r>
          </a:p>
          <a:p>
            <a:pPr algn="ctr"/>
            <a:endParaRPr lang="en-US" sz="1000" b="1" i="1" dirty="0">
              <a:solidFill>
                <a:schemeClr val="tx1">
                  <a:lumMod val="75000"/>
                  <a:lumOff val="25000"/>
                </a:schemeClr>
              </a:solidFill>
              <a:latin typeface="Calibri" panose="020F0502020204030204" pitchFamily="34" charset="0"/>
              <a:cs typeface="Calibri" panose="020F0502020204030204" pitchFamily="34" charset="0"/>
            </a:endParaRPr>
          </a:p>
          <a:p>
            <a:pPr algn="ctr"/>
            <a:r>
              <a:rPr lang="en-US" sz="2200" i="1" dirty="0">
                <a:solidFill>
                  <a:schemeClr val="tx1">
                    <a:lumMod val="75000"/>
                    <a:lumOff val="25000"/>
                  </a:schemeClr>
                </a:solidFill>
                <a:latin typeface="Calibri" panose="020F0502020204030204" pitchFamily="34" charset="0"/>
                <a:cs typeface="Calibri" panose="020F0502020204030204" pitchFamily="34" charset="0"/>
              </a:rPr>
              <a:t>What’s your favorite </a:t>
            </a:r>
            <a:br>
              <a:rPr lang="en-US" sz="2200" i="1" dirty="0">
                <a:solidFill>
                  <a:schemeClr val="tx1">
                    <a:lumMod val="75000"/>
                    <a:lumOff val="25000"/>
                  </a:schemeClr>
                </a:solidFill>
                <a:latin typeface="Calibri" panose="020F0502020204030204" pitchFamily="34" charset="0"/>
                <a:cs typeface="Calibri" panose="020F0502020204030204" pitchFamily="34" charset="0"/>
              </a:rPr>
            </a:br>
            <a:r>
              <a:rPr lang="en-US" sz="2200" i="1" dirty="0">
                <a:solidFill>
                  <a:schemeClr val="tx1">
                    <a:lumMod val="75000"/>
                    <a:lumOff val="25000"/>
                  </a:schemeClr>
                </a:solidFill>
                <a:latin typeface="Calibri" panose="020F0502020204030204" pitchFamily="34" charset="0"/>
                <a:cs typeface="Calibri" panose="020F0502020204030204" pitchFamily="34" charset="0"/>
              </a:rPr>
              <a:t>data structure to use?</a:t>
            </a:r>
          </a:p>
        </p:txBody>
      </p:sp>
      <p:pic>
        <p:nvPicPr>
          <p:cNvPr id="7" name="Picture 6">
            <a:extLst>
              <a:ext uri="{FF2B5EF4-FFF2-40B4-BE49-F238E27FC236}">
                <a16:creationId xmlns:a16="http://schemas.microsoft.com/office/drawing/2014/main" id="{0CC3E48B-E3BC-8961-E9F3-6B83D9FDBD03}"/>
              </a:ext>
            </a:extLst>
          </p:cNvPr>
          <p:cNvPicPr>
            <a:picLocks noChangeAspect="1"/>
          </p:cNvPicPr>
          <p:nvPr/>
        </p:nvPicPr>
        <p:blipFill>
          <a:blip r:embed="rId2"/>
          <a:stretch>
            <a:fillRect/>
          </a:stretch>
        </p:blipFill>
        <p:spPr>
          <a:xfrm>
            <a:off x="2835564" y="5670790"/>
            <a:ext cx="1062180" cy="1062180"/>
          </a:xfrm>
          <a:prstGeom prst="rect">
            <a:avLst/>
          </a:prstGeom>
        </p:spPr>
      </p:pic>
      <p:sp>
        <p:nvSpPr>
          <p:cNvPr id="5" name="Google Shape;94;p1">
            <a:extLst>
              <a:ext uri="{FF2B5EF4-FFF2-40B4-BE49-F238E27FC236}">
                <a16:creationId xmlns:a16="http://schemas.microsoft.com/office/drawing/2014/main" id="{ABD6806E-290F-DF1F-582C-BD60CFA27E68}"/>
              </a:ext>
            </a:extLst>
          </p:cNvPr>
          <p:cNvSpPr txBox="1"/>
          <p:nvPr/>
        </p:nvSpPr>
        <p:spPr>
          <a:xfrm>
            <a:off x="7399016" y="1767140"/>
            <a:ext cx="4539900" cy="33870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A6A6A6"/>
              </a:buClr>
              <a:buSzPts val="1600"/>
              <a:buFont typeface="Montserrat SemiBold"/>
              <a:buNone/>
            </a:pPr>
            <a:r>
              <a:rPr lang="en-US" sz="1600" b="1" i="0" u="none" strike="noStrike" cap="none" dirty="0">
                <a:solidFill>
                  <a:srgbClr val="A6A6A6"/>
                </a:solidFill>
                <a:latin typeface="Montserrat SemiBold"/>
                <a:ea typeface="Montserrat SemiBold"/>
                <a:cs typeface="Montserrat SemiBold"/>
                <a:sym typeface="Montserrat SemiBold"/>
              </a:rPr>
              <a:t>BEFORE WE START</a:t>
            </a:r>
            <a:endParaRPr dirty="0"/>
          </a:p>
        </p:txBody>
      </p:sp>
      <p:cxnSp>
        <p:nvCxnSpPr>
          <p:cNvPr id="10" name="Google Shape;25;p29">
            <a:extLst>
              <a:ext uri="{FF2B5EF4-FFF2-40B4-BE49-F238E27FC236}">
                <a16:creationId xmlns:a16="http://schemas.microsoft.com/office/drawing/2014/main" id="{B673A9D2-001C-9124-203D-029EE341AA76}"/>
              </a:ext>
            </a:extLst>
          </p:cNvPr>
          <p:cNvCxnSpPr/>
          <p:nvPr/>
        </p:nvCxnSpPr>
        <p:spPr>
          <a:xfrm>
            <a:off x="7366884" y="4324255"/>
            <a:ext cx="4468306" cy="1"/>
          </a:xfrm>
          <a:prstGeom prst="straightConnector1">
            <a:avLst/>
          </a:prstGeom>
          <a:noFill/>
          <a:ln w="9525" cap="flat" cmpd="sng">
            <a:solidFill>
              <a:srgbClr val="BFBFBF"/>
            </a:solidFill>
            <a:prstDash val="solid"/>
            <a:miter lim="8000"/>
            <a:headEnd type="none" w="sm" len="sm"/>
            <a:tailEnd type="none" w="sm" len="sm"/>
          </a:ln>
        </p:spPr>
      </p:cxnSp>
      <p:sp>
        <p:nvSpPr>
          <p:cNvPr id="11" name="Google Shape;96;p1">
            <a:extLst>
              <a:ext uri="{FF2B5EF4-FFF2-40B4-BE49-F238E27FC236}">
                <a16:creationId xmlns:a16="http://schemas.microsoft.com/office/drawing/2014/main" id="{44F21D49-61EE-56FE-A355-034A5A70F422}"/>
              </a:ext>
            </a:extLst>
          </p:cNvPr>
          <p:cNvSpPr txBox="1"/>
          <p:nvPr/>
        </p:nvSpPr>
        <p:spPr>
          <a:xfrm>
            <a:off x="7355049" y="4826256"/>
            <a:ext cx="2138245" cy="492412"/>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000" dirty="0">
                <a:solidFill>
                  <a:schemeClr val="tx1">
                    <a:lumMod val="65000"/>
                    <a:lumOff val="35000"/>
                  </a:schemeClr>
                </a:solidFill>
                <a:latin typeface="Montserrat ExtraBold"/>
                <a:ea typeface="Montserrat ExtraBold"/>
                <a:cs typeface="Montserrat ExtraBold"/>
                <a:sym typeface="Montserrat ExtraBold"/>
              </a:rPr>
              <a:t>Instructor:</a:t>
            </a:r>
            <a:endParaRPr sz="2000" dirty="0">
              <a:solidFill>
                <a:schemeClr val="tx1">
                  <a:lumMod val="65000"/>
                  <a:lumOff val="35000"/>
                </a:schemeClr>
              </a:solidFill>
              <a:latin typeface="Montserrat ExtraBold"/>
              <a:ea typeface="Montserrat ExtraBold"/>
              <a:cs typeface="Montserrat ExtraBold"/>
              <a:sym typeface="Montserrat ExtraBold"/>
            </a:endParaRPr>
          </a:p>
        </p:txBody>
      </p:sp>
      <p:sp>
        <p:nvSpPr>
          <p:cNvPr id="13" name="Google Shape;98;p1">
            <a:extLst>
              <a:ext uri="{FF2B5EF4-FFF2-40B4-BE49-F238E27FC236}">
                <a16:creationId xmlns:a16="http://schemas.microsoft.com/office/drawing/2014/main" id="{80014F7E-D7DF-C662-657C-C28F05148A71}"/>
              </a:ext>
            </a:extLst>
          </p:cNvPr>
          <p:cNvSpPr txBox="1"/>
          <p:nvPr/>
        </p:nvSpPr>
        <p:spPr>
          <a:xfrm>
            <a:off x="9493294" y="4831394"/>
            <a:ext cx="3053700"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dirty="0">
                <a:solidFill>
                  <a:schemeClr val="tx1">
                    <a:lumMod val="65000"/>
                    <a:lumOff val="35000"/>
                  </a:schemeClr>
                </a:solidFill>
                <a:latin typeface="Montserrat SemiBold"/>
                <a:ea typeface="Montserrat SemiBold"/>
                <a:cs typeface="Montserrat SemiBold"/>
                <a:sym typeface="Montserrat SemiBold"/>
              </a:rPr>
              <a:t>James Wilcox</a:t>
            </a:r>
          </a:p>
        </p:txBody>
      </p:sp>
    </p:spTree>
    <p:extLst>
      <p:ext uri="{BB962C8B-B14F-4D97-AF65-F5344CB8AC3E}">
        <p14:creationId xmlns:p14="http://schemas.microsoft.com/office/powerpoint/2010/main" val="3581297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Reference Semantics</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4367893"/>
          </a:xfrm>
        </p:spPr>
        <p:txBody>
          <a:bodyPr>
            <a:normAutofit/>
          </a:bodyPr>
          <a:lstStyle/>
          <a:p>
            <a:r>
              <a:rPr lang="en-US" sz="2800" dirty="0">
                <a:latin typeface="Calibri" panose="020F0502020204030204" pitchFamily="34" charset="0"/>
              </a:rPr>
              <a:t>In Java, variables are treated two different ways:</a:t>
            </a: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sz="1200" dirty="0">
              <a:latin typeface="Calibri" panose="020F0502020204030204" pitchFamily="34" charset="0"/>
            </a:endParaRPr>
          </a:p>
          <a:p>
            <a:r>
              <a:rPr lang="en-US" dirty="0">
                <a:latin typeface="Calibri" panose="020F0502020204030204" pitchFamily="34" charset="0"/>
              </a:rPr>
              <a:t>We often draw “</a:t>
            </a:r>
            <a:r>
              <a:rPr lang="en-US" b="1" dirty="0">
                <a:latin typeface="Calibri" panose="020F0502020204030204" pitchFamily="34" charset="0"/>
              </a:rPr>
              <a:t>reference diagrams</a:t>
            </a:r>
            <a:r>
              <a:rPr lang="en-US" dirty="0">
                <a:latin typeface="Calibri" panose="020F0502020204030204" pitchFamily="34" charset="0"/>
              </a:rPr>
              <a:t>” to keep track of everything</a:t>
            </a:r>
          </a:p>
          <a:p>
            <a:endParaRPr lang="en-US" dirty="0">
              <a:latin typeface="Calibri" panose="020F0502020204030204" pitchFamily="34" charset="0"/>
            </a:endParaRPr>
          </a:p>
        </p:txBody>
      </p:sp>
      <p:graphicFrame>
        <p:nvGraphicFramePr>
          <p:cNvPr id="4" name="Table 4">
            <a:extLst>
              <a:ext uri="{FF2B5EF4-FFF2-40B4-BE49-F238E27FC236}">
                <a16:creationId xmlns:a16="http://schemas.microsoft.com/office/drawing/2014/main" id="{D959B2A0-E853-40DC-A891-AB222BED755C}"/>
              </a:ext>
            </a:extLst>
          </p:cNvPr>
          <p:cNvGraphicFramePr>
            <a:graphicFrameLocks noGrp="1"/>
          </p:cNvGraphicFramePr>
          <p:nvPr>
            <p:extLst>
              <p:ext uri="{D42A27DB-BD31-4B8C-83A1-F6EECF244321}">
                <p14:modId xmlns:p14="http://schemas.microsoft.com/office/powerpoint/2010/main" val="2607307079"/>
              </p:ext>
            </p:extLst>
          </p:nvPr>
        </p:nvGraphicFramePr>
        <p:xfrm>
          <a:off x="838200" y="1874520"/>
          <a:ext cx="10515600" cy="3108960"/>
        </p:xfrm>
        <a:graphic>
          <a:graphicData uri="http://schemas.openxmlformats.org/drawingml/2006/table">
            <a:tbl>
              <a:tblPr firstRow="1" bandRow="1">
                <a:tableStyleId>{5C22544A-7EE6-4342-B048-85BDC9FD1C3A}</a:tableStyleId>
              </a:tblPr>
              <a:tblGrid>
                <a:gridCol w="5456464">
                  <a:extLst>
                    <a:ext uri="{9D8B030D-6E8A-4147-A177-3AD203B41FA5}">
                      <a16:colId xmlns:a16="http://schemas.microsoft.com/office/drawing/2014/main" val="2272639258"/>
                    </a:ext>
                  </a:extLst>
                </a:gridCol>
                <a:gridCol w="5059136">
                  <a:extLst>
                    <a:ext uri="{9D8B030D-6E8A-4147-A177-3AD203B41FA5}">
                      <a16:colId xmlns:a16="http://schemas.microsoft.com/office/drawing/2014/main" val="763701457"/>
                    </a:ext>
                  </a:extLst>
                </a:gridCol>
              </a:tblGrid>
              <a:tr h="300870">
                <a:tc>
                  <a:txBody>
                    <a:bodyPr/>
                    <a:lstStyle/>
                    <a:p>
                      <a:pPr algn="ctr"/>
                      <a:r>
                        <a:rPr lang="en-US" sz="2400" dirty="0"/>
                        <a:t>Value Semantics</a:t>
                      </a:r>
                    </a:p>
                  </a:txBody>
                  <a:tcPr/>
                </a:tc>
                <a:tc>
                  <a:txBody>
                    <a:bodyPr/>
                    <a:lstStyle/>
                    <a:p>
                      <a:pPr algn="ctr"/>
                      <a:r>
                        <a:rPr lang="en-US" sz="2400" dirty="0"/>
                        <a:t>Reference Semantics</a:t>
                      </a:r>
                    </a:p>
                  </a:txBody>
                  <a:tcPr/>
                </a:tc>
                <a:extLst>
                  <a:ext uri="{0D108BD9-81ED-4DB2-BD59-A6C34878D82A}">
                    <a16:rowId xmlns:a16="http://schemas.microsoft.com/office/drawing/2014/main" val="1702044077"/>
                  </a:ext>
                </a:extLst>
              </a:tr>
              <a:tr h="300870">
                <a:tc>
                  <a:txBody>
                    <a:bodyPr/>
                    <a:lstStyle/>
                    <a:p>
                      <a:pPr algn="ctr"/>
                      <a:r>
                        <a:rPr lang="en-US" sz="1800" dirty="0"/>
                        <a:t>Primitive types (</a:t>
                      </a:r>
                      <a:r>
                        <a:rPr lang="en-US" sz="1800" dirty="0">
                          <a:latin typeface="Consolas" panose="020B0609020204030204" pitchFamily="49" charset="0"/>
                        </a:rPr>
                        <a:t>int, double, </a:t>
                      </a:r>
                      <a:r>
                        <a:rPr lang="en-US" sz="1800" dirty="0" err="1">
                          <a:latin typeface="Consolas" panose="020B0609020204030204" pitchFamily="49" charset="0"/>
                        </a:rPr>
                        <a:t>boolean</a:t>
                      </a:r>
                      <a:r>
                        <a:rPr lang="en-US" sz="1800" dirty="0"/>
                        <a:t>) + </a:t>
                      </a:r>
                      <a:r>
                        <a:rPr lang="en-US" sz="1800" dirty="0">
                          <a:latin typeface="Consolas" panose="020B0609020204030204" pitchFamily="49" charset="0"/>
                        </a:rPr>
                        <a:t>Strings</a:t>
                      </a:r>
                    </a:p>
                  </a:txBody>
                  <a:tcPr/>
                </a:tc>
                <a:tc>
                  <a:txBody>
                    <a:bodyPr/>
                    <a:lstStyle/>
                    <a:p>
                      <a:pPr algn="ctr"/>
                      <a:r>
                        <a:rPr lang="en-US" sz="1800" dirty="0"/>
                        <a:t>Object types (</a:t>
                      </a:r>
                      <a:r>
                        <a:rPr lang="en-US" sz="1800" dirty="0">
                          <a:latin typeface="Consolas" panose="020B0609020204030204" pitchFamily="49" charset="0"/>
                        </a:rPr>
                        <a:t>int[], Scanner, </a:t>
                      </a:r>
                      <a:r>
                        <a:rPr lang="en-US" sz="1800" dirty="0" err="1">
                          <a:latin typeface="Consolas" panose="020B0609020204030204" pitchFamily="49" charset="0"/>
                        </a:rPr>
                        <a:t>ArrayList</a:t>
                      </a:r>
                      <a:r>
                        <a:rPr lang="en-US" sz="1800" dirty="0"/>
                        <a:t>)</a:t>
                      </a:r>
                    </a:p>
                  </a:txBody>
                  <a:tcPr/>
                </a:tc>
                <a:extLst>
                  <a:ext uri="{0D108BD9-81ED-4DB2-BD59-A6C34878D82A}">
                    <a16:rowId xmlns:a16="http://schemas.microsoft.com/office/drawing/2014/main" val="164975300"/>
                  </a:ext>
                </a:extLst>
              </a:tr>
              <a:tr h="300870">
                <a:tc>
                  <a:txBody>
                    <a:bodyPr/>
                    <a:lstStyle/>
                    <a:p>
                      <a:pPr algn="ctr"/>
                      <a:r>
                        <a:rPr lang="en-US" sz="1800" dirty="0">
                          <a:latin typeface="+mn-lt"/>
                        </a:rPr>
                        <a:t>Values stored locally</a:t>
                      </a:r>
                    </a:p>
                  </a:txBody>
                  <a:tcPr/>
                </a:tc>
                <a:tc>
                  <a:txBody>
                    <a:bodyPr/>
                    <a:lstStyle/>
                    <a:p>
                      <a:pPr algn="ctr"/>
                      <a:r>
                        <a:rPr lang="en-US" sz="1800" dirty="0"/>
                        <a:t>Values stored in memory, reference stored locally</a:t>
                      </a:r>
                    </a:p>
                  </a:txBody>
                  <a:tcPr/>
                </a:tc>
                <a:extLst>
                  <a:ext uri="{0D108BD9-81ED-4DB2-BD59-A6C34878D82A}">
                    <a16:rowId xmlns:a16="http://schemas.microsoft.com/office/drawing/2014/main" val="503890144"/>
                  </a:ext>
                </a:extLst>
              </a:tr>
              <a:tr h="300870">
                <a:tc>
                  <a:txBody>
                    <a:bodyPr/>
                    <a:lstStyle/>
                    <a:p>
                      <a:pPr algn="ctr"/>
                      <a:r>
                        <a:rPr lang="en-US" sz="1800" dirty="0">
                          <a:latin typeface="+mn-lt"/>
                        </a:rPr>
                        <a:t>Initialization copies value (many copies of value)</a:t>
                      </a:r>
                    </a:p>
                  </a:txBody>
                  <a:tcPr/>
                </a:tc>
                <a:tc>
                  <a:txBody>
                    <a:bodyPr/>
                    <a:lstStyle/>
                    <a:p>
                      <a:pPr algn="ctr"/>
                      <a:r>
                        <a:rPr lang="en-US" sz="1800" dirty="0">
                          <a:latin typeface="+mn-lt"/>
                        </a:rPr>
                        <a:t>Initialization copies reference (only one value)</a:t>
                      </a:r>
                    </a:p>
                  </a:txBody>
                  <a:tcPr/>
                </a:tc>
                <a:extLst>
                  <a:ext uri="{0D108BD9-81ED-4DB2-BD59-A6C34878D82A}">
                    <a16:rowId xmlns:a16="http://schemas.microsoft.com/office/drawing/2014/main" val="507148395"/>
                  </a:ext>
                </a:extLst>
              </a:tr>
              <a:tr h="300870">
                <a:tc>
                  <a:txBody>
                    <a:bodyPr/>
                    <a:lstStyle/>
                    <a:p>
                      <a:pPr algn="l"/>
                      <a:endParaRPr lang="en-US" sz="1800" dirty="0">
                        <a:latin typeface="Consolas" panose="020B0609020204030204" pitchFamily="49" charset="0"/>
                      </a:endParaRPr>
                    </a:p>
                  </a:txBody>
                  <a:tcPr>
                    <a:solidFill>
                      <a:schemeClr val="bg1"/>
                    </a:solidFill>
                  </a:tcPr>
                </a:tc>
                <a:tc>
                  <a:txBody>
                    <a:bodyPr/>
                    <a:lstStyle/>
                    <a:p>
                      <a:pPr algn="l"/>
                      <a:endParaRPr lang="en-US" sz="1800" dirty="0">
                        <a:latin typeface="Consolas" panose="020B0609020204030204" pitchFamily="49" charset="0"/>
                      </a:endParaRPr>
                    </a:p>
                  </a:txBody>
                  <a:tcPr>
                    <a:solidFill>
                      <a:schemeClr val="bg1"/>
                    </a:solidFill>
                  </a:tcPr>
                </a:tc>
                <a:extLst>
                  <a:ext uri="{0D108BD9-81ED-4DB2-BD59-A6C34878D82A}">
                    <a16:rowId xmlns:a16="http://schemas.microsoft.com/office/drawing/2014/main" val="3355497724"/>
                  </a:ext>
                </a:extLst>
              </a:tr>
              <a:tr h="300870">
                <a:tc>
                  <a:txBody>
                    <a:bodyPr/>
                    <a:lstStyle/>
                    <a:p>
                      <a:pPr algn="l"/>
                      <a:r>
                        <a:rPr lang="en-US" sz="1800" dirty="0">
                          <a:latin typeface="Consolas" panose="020B0609020204030204" pitchFamily="49" charset="0"/>
                        </a:rPr>
                        <a:t>int x = 10;</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     // x remains unchanged</a:t>
                      </a:r>
                    </a:p>
                  </a:txBody>
                  <a:tcPr/>
                </a:tc>
                <a:tc>
                  <a:txBody>
                    <a:bodyPr/>
                    <a:lstStyle/>
                    <a:p>
                      <a:pPr algn="l"/>
                      <a:r>
                        <a:rPr lang="en-US" sz="1800" dirty="0">
                          <a:latin typeface="Consolas" panose="020B0609020204030204" pitchFamily="49" charset="0"/>
                        </a:rPr>
                        <a:t>int[] x = new int[5];</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y[0]++;    // x[0] changed</a:t>
                      </a:r>
                    </a:p>
                  </a:txBody>
                  <a:tcPr/>
                </a:tc>
                <a:extLst>
                  <a:ext uri="{0D108BD9-81ED-4DB2-BD59-A6C34878D82A}">
                    <a16:rowId xmlns:a16="http://schemas.microsoft.com/office/drawing/2014/main" val="769609941"/>
                  </a:ext>
                </a:extLst>
              </a:tr>
            </a:tbl>
          </a:graphicData>
        </a:graphic>
      </p:graphicFrame>
      <p:sp>
        <p:nvSpPr>
          <p:cNvPr id="5" name="TextBox 4">
            <a:extLst>
              <a:ext uri="{FF2B5EF4-FFF2-40B4-BE49-F238E27FC236}">
                <a16:creationId xmlns:a16="http://schemas.microsoft.com/office/drawing/2014/main" id="{A4753431-CA65-4088-963C-66CAF7DBA8B1}"/>
              </a:ext>
            </a:extLst>
          </p:cNvPr>
          <p:cNvSpPr txBox="1"/>
          <p:nvPr/>
        </p:nvSpPr>
        <p:spPr>
          <a:xfrm>
            <a:off x="1671724" y="5980803"/>
            <a:ext cx="381835" cy="523220"/>
          </a:xfrm>
          <a:prstGeom prst="rect">
            <a:avLst/>
          </a:prstGeom>
          <a:noFill/>
        </p:spPr>
        <p:txBody>
          <a:bodyPr wrap="square" rtlCol="0">
            <a:spAutoFit/>
          </a:bodyPr>
          <a:lstStyle/>
          <a:p>
            <a:pPr algn="ctr"/>
            <a:r>
              <a:rPr lang="en-US" sz="2800" dirty="0">
                <a:latin typeface="Consolas" panose="020B0609020204030204" pitchFamily="49" charset="0"/>
              </a:rPr>
              <a:t>x</a:t>
            </a:r>
          </a:p>
        </p:txBody>
      </p:sp>
      <p:sp>
        <p:nvSpPr>
          <p:cNvPr id="6" name="Rectangle: Rounded Corners 5">
            <a:extLst>
              <a:ext uri="{FF2B5EF4-FFF2-40B4-BE49-F238E27FC236}">
                <a16:creationId xmlns:a16="http://schemas.microsoft.com/office/drawing/2014/main" id="{9EE78B97-1CEB-48C4-A11C-BB1291978F12}"/>
              </a:ext>
            </a:extLst>
          </p:cNvPr>
          <p:cNvSpPr/>
          <p:nvPr/>
        </p:nvSpPr>
        <p:spPr>
          <a:xfrm>
            <a:off x="2128264" y="586363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Consolas" panose="020B0609020204030204" pitchFamily="49" charset="0"/>
            </a:endParaRPr>
          </a:p>
        </p:txBody>
      </p:sp>
      <p:sp>
        <p:nvSpPr>
          <p:cNvPr id="7" name="TextBox 6">
            <a:extLst>
              <a:ext uri="{FF2B5EF4-FFF2-40B4-BE49-F238E27FC236}">
                <a16:creationId xmlns:a16="http://schemas.microsoft.com/office/drawing/2014/main" id="{46913084-E8D2-4EA3-A8DF-2BC5444EA0F2}"/>
              </a:ext>
            </a:extLst>
          </p:cNvPr>
          <p:cNvSpPr txBox="1"/>
          <p:nvPr/>
        </p:nvSpPr>
        <p:spPr>
          <a:xfrm>
            <a:off x="3842752" y="5980803"/>
            <a:ext cx="381836" cy="523220"/>
          </a:xfrm>
          <a:prstGeom prst="rect">
            <a:avLst/>
          </a:prstGeom>
          <a:noFill/>
        </p:spPr>
        <p:txBody>
          <a:bodyPr wrap="square" rtlCol="0">
            <a:spAutoFit/>
          </a:bodyPr>
          <a:lstStyle/>
          <a:p>
            <a:pPr algn="ctr"/>
            <a:r>
              <a:rPr lang="en-US" sz="2800" dirty="0">
                <a:latin typeface="Consolas" panose="020B0609020204030204" pitchFamily="49" charset="0"/>
              </a:rPr>
              <a:t>y</a:t>
            </a:r>
          </a:p>
        </p:txBody>
      </p:sp>
      <p:sp>
        <p:nvSpPr>
          <p:cNvPr id="8" name="Rectangle: Rounded Corners 7">
            <a:extLst>
              <a:ext uri="{FF2B5EF4-FFF2-40B4-BE49-F238E27FC236}">
                <a16:creationId xmlns:a16="http://schemas.microsoft.com/office/drawing/2014/main" id="{5D385CF8-AFD3-4F49-A45E-65D1C50C37D3}"/>
              </a:ext>
            </a:extLst>
          </p:cNvPr>
          <p:cNvSpPr/>
          <p:nvPr/>
        </p:nvSpPr>
        <p:spPr>
          <a:xfrm>
            <a:off x="4312923" y="586363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Consolas" panose="020B0609020204030204" pitchFamily="49" charset="0"/>
            </a:endParaRPr>
          </a:p>
        </p:txBody>
      </p:sp>
      <p:graphicFrame>
        <p:nvGraphicFramePr>
          <p:cNvPr id="9" name="Table 9">
            <a:extLst>
              <a:ext uri="{FF2B5EF4-FFF2-40B4-BE49-F238E27FC236}">
                <a16:creationId xmlns:a16="http://schemas.microsoft.com/office/drawing/2014/main" id="{FBF70F6F-6B49-4B7E-8AAF-05185F9546FF}"/>
              </a:ext>
            </a:extLst>
          </p:cNvPr>
          <p:cNvGraphicFramePr>
            <a:graphicFrameLocks noGrp="1"/>
          </p:cNvGraphicFramePr>
          <p:nvPr>
            <p:extLst>
              <p:ext uri="{D42A27DB-BD31-4B8C-83A1-F6EECF244321}">
                <p14:modId xmlns:p14="http://schemas.microsoft.com/office/powerpoint/2010/main" val="1255749531"/>
              </p:ext>
            </p:extLst>
          </p:nvPr>
        </p:nvGraphicFramePr>
        <p:xfrm>
          <a:off x="7031632" y="5871946"/>
          <a:ext cx="4030975" cy="729300"/>
        </p:xfrm>
        <a:graphic>
          <a:graphicData uri="http://schemas.openxmlformats.org/drawingml/2006/table">
            <a:tbl>
              <a:tblPr firstRow="1" bandRow="1">
                <a:tableStyleId>{5C22544A-7EE6-4342-B048-85BDC9FD1C3A}</a:tableStyleId>
              </a:tblPr>
              <a:tblGrid>
                <a:gridCol w="806195">
                  <a:extLst>
                    <a:ext uri="{9D8B030D-6E8A-4147-A177-3AD203B41FA5}">
                      <a16:colId xmlns:a16="http://schemas.microsoft.com/office/drawing/2014/main" val="2438943443"/>
                    </a:ext>
                  </a:extLst>
                </a:gridCol>
                <a:gridCol w="806195">
                  <a:extLst>
                    <a:ext uri="{9D8B030D-6E8A-4147-A177-3AD203B41FA5}">
                      <a16:colId xmlns:a16="http://schemas.microsoft.com/office/drawing/2014/main" val="174886457"/>
                    </a:ext>
                  </a:extLst>
                </a:gridCol>
                <a:gridCol w="806195">
                  <a:extLst>
                    <a:ext uri="{9D8B030D-6E8A-4147-A177-3AD203B41FA5}">
                      <a16:colId xmlns:a16="http://schemas.microsoft.com/office/drawing/2014/main" val="3690963145"/>
                    </a:ext>
                  </a:extLst>
                </a:gridCol>
                <a:gridCol w="806195">
                  <a:extLst>
                    <a:ext uri="{9D8B030D-6E8A-4147-A177-3AD203B41FA5}">
                      <a16:colId xmlns:a16="http://schemas.microsoft.com/office/drawing/2014/main" val="3378963478"/>
                    </a:ext>
                  </a:extLst>
                </a:gridCol>
                <a:gridCol w="806195">
                  <a:extLst>
                    <a:ext uri="{9D8B030D-6E8A-4147-A177-3AD203B41FA5}">
                      <a16:colId xmlns:a16="http://schemas.microsoft.com/office/drawing/2014/main" val="2448665587"/>
                    </a:ext>
                  </a:extLst>
                </a:gridCol>
              </a:tblGrid>
              <a:tr h="729300">
                <a:tc>
                  <a:txBody>
                    <a:bodyPr/>
                    <a:lstStyle/>
                    <a:p>
                      <a:pPr algn="ctr"/>
                      <a:r>
                        <a:rPr lang="en-US" sz="2800" dirty="0">
                          <a:solidFill>
                            <a:schemeClr val="tx1"/>
                          </a:solidFill>
                          <a:latin typeface="Consolas" panose="020B0609020204030204" pitchFamily="49" charset="0"/>
                        </a:rPr>
                        <a:t>1</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7366547"/>
                  </a:ext>
                </a:extLst>
              </a:tr>
            </a:tbl>
          </a:graphicData>
        </a:graphic>
      </p:graphicFrame>
      <p:sp>
        <p:nvSpPr>
          <p:cNvPr id="12" name="Arrow: Bent 11">
            <a:extLst>
              <a:ext uri="{FF2B5EF4-FFF2-40B4-BE49-F238E27FC236}">
                <a16:creationId xmlns:a16="http://schemas.microsoft.com/office/drawing/2014/main" id="{4603EB8E-7A97-47F9-9DCD-E8D1C7032F78}"/>
              </a:ext>
            </a:extLst>
          </p:cNvPr>
          <p:cNvSpPr/>
          <p:nvPr/>
        </p:nvSpPr>
        <p:spPr>
          <a:xfrm>
            <a:off x="2488177" y="5890209"/>
            <a:ext cx="4471210" cy="235580"/>
          </a:xfrm>
          <a:prstGeom prst="bentArrow">
            <a:avLst>
              <a:gd name="adj1" fmla="val 25000"/>
              <a:gd name="adj2" fmla="val 30184"/>
              <a:gd name="adj3" fmla="val 50000"/>
              <a:gd name="adj4" fmla="val 4375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Rectangle: Rounded Corners 12">
            <a:extLst>
              <a:ext uri="{FF2B5EF4-FFF2-40B4-BE49-F238E27FC236}">
                <a16:creationId xmlns:a16="http://schemas.microsoft.com/office/drawing/2014/main" id="{31E6FC56-5998-416C-90CE-D889F3D1528E}"/>
              </a:ext>
            </a:extLst>
          </p:cNvPr>
          <p:cNvSpPr/>
          <p:nvPr/>
        </p:nvSpPr>
        <p:spPr>
          <a:xfrm>
            <a:off x="2375252" y="6070069"/>
            <a:ext cx="284309" cy="29262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Bent 13">
            <a:extLst>
              <a:ext uri="{FF2B5EF4-FFF2-40B4-BE49-F238E27FC236}">
                <a16:creationId xmlns:a16="http://schemas.microsoft.com/office/drawing/2014/main" id="{53715B42-3691-4255-8135-F933FB2A7D40}"/>
              </a:ext>
            </a:extLst>
          </p:cNvPr>
          <p:cNvSpPr/>
          <p:nvPr/>
        </p:nvSpPr>
        <p:spPr>
          <a:xfrm flipV="1">
            <a:off x="4674212" y="6131873"/>
            <a:ext cx="2285175" cy="469371"/>
          </a:xfrm>
          <a:prstGeom prst="bentArrow">
            <a:avLst>
              <a:gd name="adj1" fmla="val 13132"/>
              <a:gd name="adj2" fmla="val 17328"/>
              <a:gd name="adj3" fmla="val 27256"/>
              <a:gd name="adj4" fmla="val 4375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Rectangle: Rounded Corners 14">
            <a:extLst>
              <a:ext uri="{FF2B5EF4-FFF2-40B4-BE49-F238E27FC236}">
                <a16:creationId xmlns:a16="http://schemas.microsoft.com/office/drawing/2014/main" id="{56ADEBE6-BE8C-42FA-95A6-921748F50250}"/>
              </a:ext>
            </a:extLst>
          </p:cNvPr>
          <p:cNvSpPr/>
          <p:nvPr/>
        </p:nvSpPr>
        <p:spPr>
          <a:xfrm>
            <a:off x="4561287" y="6076155"/>
            <a:ext cx="284309" cy="29262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811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a:t>
            </a:r>
          </a:p>
          <a:p>
            <a:pPr>
              <a:spcAft>
                <a:spcPts val="1200"/>
              </a:spcAft>
            </a:pPr>
            <a:r>
              <a:rPr lang="en-US" dirty="0">
                <a:solidFill>
                  <a:schemeClr val="tx1">
                    <a:lumMod val="85000"/>
                    <a:lumOff val="15000"/>
                  </a:schemeClr>
                </a:solidFill>
              </a:rPr>
              <a:t>Reference Semantics Review</a:t>
            </a:r>
          </a:p>
          <a:p>
            <a:pPr>
              <a:spcAft>
                <a:spcPts val="1200"/>
              </a:spcAft>
            </a:pPr>
            <a:r>
              <a:rPr lang="en-US" b="1" dirty="0">
                <a:solidFill>
                  <a:schemeClr val="accent5"/>
                </a:solidFill>
              </a:rPr>
              <a:t>Contiguous / Non-Contiguous Memory Review</a:t>
            </a:r>
          </a:p>
          <a:p>
            <a:pPr>
              <a:spcAft>
                <a:spcPts val="1200"/>
              </a:spcAft>
            </a:pPr>
            <a:r>
              <a:rPr lang="en-US" dirty="0" err="1">
                <a:solidFill>
                  <a:schemeClr val="tx1">
                    <a:lumMod val="85000"/>
                    <a:lumOff val="15000"/>
                  </a:schemeClr>
                </a:solidFill>
              </a:rPr>
              <a:t>ListNode</a:t>
            </a:r>
            <a:r>
              <a:rPr lang="en-US" dirty="0">
                <a:solidFill>
                  <a:schemeClr val="tx1">
                    <a:lumMod val="85000"/>
                    <a:lumOff val="15000"/>
                  </a:schemeClr>
                </a:solidFill>
              </a:rPr>
              <a:t> Practice</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8120814" y="2766543"/>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8508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Contiguous vs. Non-contiguous: Memory</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5486400"/>
          </a:xfrm>
        </p:spPr>
        <p:txBody>
          <a:bodyPr>
            <a:normAutofit/>
          </a:bodyPr>
          <a:lstStyle/>
          <a:p>
            <a:r>
              <a:rPr lang="en-US" dirty="0">
                <a:latin typeface="Calibri" panose="020F0502020204030204" pitchFamily="34" charset="0"/>
              </a:rPr>
              <a:t>Computer memory = one really, </a:t>
            </a:r>
            <a:r>
              <a:rPr lang="en-US" i="1" dirty="0">
                <a:latin typeface="Calibri" panose="020F0502020204030204" pitchFamily="34" charset="0"/>
              </a:rPr>
              <a:t>really </a:t>
            </a:r>
            <a:r>
              <a:rPr lang="en-US" dirty="0">
                <a:latin typeface="Calibri" panose="020F0502020204030204" pitchFamily="34" charset="0"/>
              </a:rPr>
              <a:t>big array.</a:t>
            </a:r>
          </a:p>
        </p:txBody>
      </p:sp>
      <p:sp>
        <p:nvSpPr>
          <p:cNvPr id="10" name="TextBox 9">
            <a:extLst>
              <a:ext uri="{FF2B5EF4-FFF2-40B4-BE49-F238E27FC236}">
                <a16:creationId xmlns:a16="http://schemas.microsoft.com/office/drawing/2014/main" id="{AEC7957E-B085-41C5-A836-37E04FFF8018}"/>
              </a:ext>
            </a:extLst>
          </p:cNvPr>
          <p:cNvSpPr txBox="1"/>
          <p:nvPr/>
        </p:nvSpPr>
        <p:spPr>
          <a:xfrm>
            <a:off x="9711744" y="2355208"/>
            <a:ext cx="1642056" cy="523220"/>
          </a:xfrm>
          <a:prstGeom prst="rect">
            <a:avLst/>
          </a:prstGeom>
          <a:noFill/>
        </p:spPr>
        <p:txBody>
          <a:bodyPr wrap="square" rtlCol="0">
            <a:spAutoFit/>
          </a:bodyPr>
          <a:lstStyle/>
          <a:p>
            <a:pPr algn="r"/>
            <a:r>
              <a:rPr lang="en-US" sz="2800" i="1" dirty="0"/>
              <a:t>Memory</a:t>
            </a:r>
          </a:p>
        </p:txBody>
      </p:sp>
      <p:graphicFrame>
        <p:nvGraphicFramePr>
          <p:cNvPr id="4" name="Table 4">
            <a:extLst>
              <a:ext uri="{FF2B5EF4-FFF2-40B4-BE49-F238E27FC236}">
                <a16:creationId xmlns:a16="http://schemas.microsoft.com/office/drawing/2014/main" id="{7B8B12F9-5A59-4A04-8231-41ACA25759F7}"/>
              </a:ext>
            </a:extLst>
          </p:cNvPr>
          <p:cNvGraphicFramePr>
            <a:graphicFrameLocks noGrp="1"/>
          </p:cNvGraphicFramePr>
          <p:nvPr>
            <p:extLst>
              <p:ext uri="{D42A27DB-BD31-4B8C-83A1-F6EECF244321}">
                <p14:modId xmlns:p14="http://schemas.microsoft.com/office/powerpoint/2010/main" val="1089902314"/>
              </p:ext>
            </p:extLst>
          </p:nvPr>
        </p:nvGraphicFramePr>
        <p:xfrm>
          <a:off x="3050434" y="3016784"/>
          <a:ext cx="8128000" cy="2595880"/>
        </p:xfrm>
        <a:graphic>
          <a:graphicData uri="http://schemas.openxmlformats.org/drawingml/2006/table">
            <a:tbl>
              <a:tblPr firstRow="1" bandRow="1">
                <a:tableStyleId>{2D5ABB26-0587-4C30-8999-92F81FD0307C}</a:tableStyleId>
              </a:tblPr>
              <a:tblGrid>
                <a:gridCol w="812800">
                  <a:extLst>
                    <a:ext uri="{9D8B030D-6E8A-4147-A177-3AD203B41FA5}">
                      <a16:colId xmlns:a16="http://schemas.microsoft.com/office/drawing/2014/main" val="4108463447"/>
                    </a:ext>
                  </a:extLst>
                </a:gridCol>
                <a:gridCol w="812800">
                  <a:extLst>
                    <a:ext uri="{9D8B030D-6E8A-4147-A177-3AD203B41FA5}">
                      <a16:colId xmlns:a16="http://schemas.microsoft.com/office/drawing/2014/main" val="970217337"/>
                    </a:ext>
                  </a:extLst>
                </a:gridCol>
                <a:gridCol w="812800">
                  <a:extLst>
                    <a:ext uri="{9D8B030D-6E8A-4147-A177-3AD203B41FA5}">
                      <a16:colId xmlns:a16="http://schemas.microsoft.com/office/drawing/2014/main" val="1583631127"/>
                    </a:ext>
                  </a:extLst>
                </a:gridCol>
                <a:gridCol w="812800">
                  <a:extLst>
                    <a:ext uri="{9D8B030D-6E8A-4147-A177-3AD203B41FA5}">
                      <a16:colId xmlns:a16="http://schemas.microsoft.com/office/drawing/2014/main" val="732866057"/>
                    </a:ext>
                  </a:extLst>
                </a:gridCol>
                <a:gridCol w="812800">
                  <a:extLst>
                    <a:ext uri="{9D8B030D-6E8A-4147-A177-3AD203B41FA5}">
                      <a16:colId xmlns:a16="http://schemas.microsoft.com/office/drawing/2014/main" val="698010077"/>
                    </a:ext>
                  </a:extLst>
                </a:gridCol>
                <a:gridCol w="812800">
                  <a:extLst>
                    <a:ext uri="{9D8B030D-6E8A-4147-A177-3AD203B41FA5}">
                      <a16:colId xmlns:a16="http://schemas.microsoft.com/office/drawing/2014/main" val="2213141739"/>
                    </a:ext>
                  </a:extLst>
                </a:gridCol>
                <a:gridCol w="812800">
                  <a:extLst>
                    <a:ext uri="{9D8B030D-6E8A-4147-A177-3AD203B41FA5}">
                      <a16:colId xmlns:a16="http://schemas.microsoft.com/office/drawing/2014/main" val="935971130"/>
                    </a:ext>
                  </a:extLst>
                </a:gridCol>
                <a:gridCol w="812800">
                  <a:extLst>
                    <a:ext uri="{9D8B030D-6E8A-4147-A177-3AD203B41FA5}">
                      <a16:colId xmlns:a16="http://schemas.microsoft.com/office/drawing/2014/main" val="1670699838"/>
                    </a:ext>
                  </a:extLst>
                </a:gridCol>
                <a:gridCol w="812800">
                  <a:extLst>
                    <a:ext uri="{9D8B030D-6E8A-4147-A177-3AD203B41FA5}">
                      <a16:colId xmlns:a16="http://schemas.microsoft.com/office/drawing/2014/main" val="583128012"/>
                    </a:ext>
                  </a:extLst>
                </a:gridCol>
                <a:gridCol w="812800">
                  <a:extLst>
                    <a:ext uri="{9D8B030D-6E8A-4147-A177-3AD203B41FA5}">
                      <a16:colId xmlns:a16="http://schemas.microsoft.com/office/drawing/2014/main" val="2201102198"/>
                    </a:ext>
                  </a:extLst>
                </a:gridCol>
              </a:tblGrid>
              <a:tr h="370840">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9488831"/>
                  </a:ext>
                </a:extLst>
              </a:tr>
              <a:tr h="370840">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7596919"/>
                  </a:ext>
                </a:extLst>
              </a:tr>
              <a:tr h="370840">
                <a:tc>
                  <a:txBody>
                    <a:bodyPr/>
                    <a:lstStyle/>
                    <a:p>
                      <a:pPr algn="ctr"/>
                      <a:r>
                        <a:rPr lang="en-US" sz="1200" dirty="0">
                          <a:latin typeface="Consolas" panose="020B0609020204030204" pitchFamily="49"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8768523"/>
                  </a:ext>
                </a:extLst>
              </a:tr>
              <a:tr h="370840">
                <a:tc>
                  <a:txBody>
                    <a:bodyPr/>
                    <a:lstStyle/>
                    <a:p>
                      <a:pPr algn="ctr"/>
                      <a:r>
                        <a:rPr lang="en-US" sz="1200" dirty="0">
                          <a:latin typeface="Consolas" panose="020B0609020204030204" pitchFamily="49"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7630922"/>
                  </a:ext>
                </a:extLst>
              </a:tr>
              <a:tr h="370840">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6651325"/>
                  </a:ext>
                </a:extLst>
              </a:tr>
              <a:tr h="370840">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4080067"/>
                  </a:ext>
                </a:extLst>
              </a:tr>
              <a:tr h="370840">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010858"/>
                  </a:ext>
                </a:extLst>
              </a:tr>
            </a:tbl>
          </a:graphicData>
        </a:graphic>
      </p:graphicFrame>
    </p:spTree>
    <p:extLst>
      <p:ext uri="{BB962C8B-B14F-4D97-AF65-F5344CB8AC3E}">
        <p14:creationId xmlns:p14="http://schemas.microsoft.com/office/powerpoint/2010/main" val="345847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Contiguous vs. Non-contiguous: array (1)</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5486400"/>
          </a:xfrm>
        </p:spPr>
        <p:txBody>
          <a:bodyPr>
            <a:normAutofit/>
          </a:bodyPr>
          <a:lstStyle/>
          <a:p>
            <a:r>
              <a:rPr lang="en-US" dirty="0">
                <a:latin typeface="Calibri" panose="020F0502020204030204" pitchFamily="34" charset="0"/>
              </a:rPr>
              <a:t>Computer memory = one really, </a:t>
            </a:r>
            <a:r>
              <a:rPr lang="en-US" i="1" dirty="0">
                <a:latin typeface="Calibri" panose="020F0502020204030204" pitchFamily="34" charset="0"/>
              </a:rPr>
              <a:t>really </a:t>
            </a:r>
            <a:r>
              <a:rPr lang="en-US" dirty="0">
                <a:latin typeface="Calibri" panose="020F0502020204030204" pitchFamily="34" charset="0"/>
              </a:rPr>
              <a:t>big array.</a:t>
            </a:r>
          </a:p>
          <a:p>
            <a:pPr lvl="1"/>
            <a:r>
              <a:rPr lang="en-US" dirty="0">
                <a:latin typeface="Consolas" panose="020B0609020204030204" pitchFamily="49" charset="0"/>
              </a:rPr>
              <a:t>int[] </a:t>
            </a:r>
            <a:r>
              <a:rPr lang="en-US" dirty="0" err="1">
                <a:latin typeface="Consolas" panose="020B0609020204030204" pitchFamily="49" charset="0"/>
              </a:rPr>
              <a:t>arr</a:t>
            </a:r>
            <a:r>
              <a:rPr lang="en-US" dirty="0">
                <a:latin typeface="Consolas" panose="020B0609020204030204" pitchFamily="49" charset="0"/>
              </a:rPr>
              <a:t> = new int[10];</a:t>
            </a:r>
          </a:p>
          <a:p>
            <a:endParaRPr lang="en-US" dirty="0">
              <a:latin typeface="Calibri" panose="020F0502020204030204" pitchFamily="34" charset="0"/>
            </a:endParaRPr>
          </a:p>
        </p:txBody>
      </p:sp>
      <p:sp>
        <p:nvSpPr>
          <p:cNvPr id="10" name="TextBox 9">
            <a:extLst>
              <a:ext uri="{FF2B5EF4-FFF2-40B4-BE49-F238E27FC236}">
                <a16:creationId xmlns:a16="http://schemas.microsoft.com/office/drawing/2014/main" id="{AEC7957E-B085-41C5-A836-37E04FFF8018}"/>
              </a:ext>
            </a:extLst>
          </p:cNvPr>
          <p:cNvSpPr txBox="1"/>
          <p:nvPr/>
        </p:nvSpPr>
        <p:spPr>
          <a:xfrm>
            <a:off x="9711744" y="2355208"/>
            <a:ext cx="1642056" cy="523220"/>
          </a:xfrm>
          <a:prstGeom prst="rect">
            <a:avLst/>
          </a:prstGeom>
          <a:noFill/>
        </p:spPr>
        <p:txBody>
          <a:bodyPr wrap="square" rtlCol="0">
            <a:spAutoFit/>
          </a:bodyPr>
          <a:lstStyle/>
          <a:p>
            <a:pPr algn="r"/>
            <a:r>
              <a:rPr lang="en-US" sz="2800" i="1" dirty="0"/>
              <a:t>Memory</a:t>
            </a:r>
          </a:p>
        </p:txBody>
      </p:sp>
      <p:graphicFrame>
        <p:nvGraphicFramePr>
          <p:cNvPr id="9" name="Table 4">
            <a:extLst>
              <a:ext uri="{FF2B5EF4-FFF2-40B4-BE49-F238E27FC236}">
                <a16:creationId xmlns:a16="http://schemas.microsoft.com/office/drawing/2014/main" id="{7D8EFA41-01D5-41BF-952F-6D2F357B1C45}"/>
              </a:ext>
            </a:extLst>
          </p:cNvPr>
          <p:cNvGraphicFramePr>
            <a:graphicFrameLocks noGrp="1"/>
          </p:cNvGraphicFramePr>
          <p:nvPr>
            <p:extLst>
              <p:ext uri="{D42A27DB-BD31-4B8C-83A1-F6EECF244321}">
                <p14:modId xmlns:p14="http://schemas.microsoft.com/office/powerpoint/2010/main" val="391873134"/>
              </p:ext>
            </p:extLst>
          </p:nvPr>
        </p:nvGraphicFramePr>
        <p:xfrm>
          <a:off x="3050434" y="3016784"/>
          <a:ext cx="8128000" cy="2595880"/>
        </p:xfrm>
        <a:graphic>
          <a:graphicData uri="http://schemas.openxmlformats.org/drawingml/2006/table">
            <a:tbl>
              <a:tblPr firstRow="1" bandRow="1">
                <a:tableStyleId>{2D5ABB26-0587-4C30-8999-92F81FD0307C}</a:tableStyleId>
              </a:tblPr>
              <a:tblGrid>
                <a:gridCol w="812800">
                  <a:extLst>
                    <a:ext uri="{9D8B030D-6E8A-4147-A177-3AD203B41FA5}">
                      <a16:colId xmlns:a16="http://schemas.microsoft.com/office/drawing/2014/main" val="4108463447"/>
                    </a:ext>
                  </a:extLst>
                </a:gridCol>
                <a:gridCol w="812800">
                  <a:extLst>
                    <a:ext uri="{9D8B030D-6E8A-4147-A177-3AD203B41FA5}">
                      <a16:colId xmlns:a16="http://schemas.microsoft.com/office/drawing/2014/main" val="970217337"/>
                    </a:ext>
                  </a:extLst>
                </a:gridCol>
                <a:gridCol w="812800">
                  <a:extLst>
                    <a:ext uri="{9D8B030D-6E8A-4147-A177-3AD203B41FA5}">
                      <a16:colId xmlns:a16="http://schemas.microsoft.com/office/drawing/2014/main" val="1583631127"/>
                    </a:ext>
                  </a:extLst>
                </a:gridCol>
                <a:gridCol w="812800">
                  <a:extLst>
                    <a:ext uri="{9D8B030D-6E8A-4147-A177-3AD203B41FA5}">
                      <a16:colId xmlns:a16="http://schemas.microsoft.com/office/drawing/2014/main" val="732866057"/>
                    </a:ext>
                  </a:extLst>
                </a:gridCol>
                <a:gridCol w="812800">
                  <a:extLst>
                    <a:ext uri="{9D8B030D-6E8A-4147-A177-3AD203B41FA5}">
                      <a16:colId xmlns:a16="http://schemas.microsoft.com/office/drawing/2014/main" val="698010077"/>
                    </a:ext>
                  </a:extLst>
                </a:gridCol>
                <a:gridCol w="812800">
                  <a:extLst>
                    <a:ext uri="{9D8B030D-6E8A-4147-A177-3AD203B41FA5}">
                      <a16:colId xmlns:a16="http://schemas.microsoft.com/office/drawing/2014/main" val="2213141739"/>
                    </a:ext>
                  </a:extLst>
                </a:gridCol>
                <a:gridCol w="812800">
                  <a:extLst>
                    <a:ext uri="{9D8B030D-6E8A-4147-A177-3AD203B41FA5}">
                      <a16:colId xmlns:a16="http://schemas.microsoft.com/office/drawing/2014/main" val="935971130"/>
                    </a:ext>
                  </a:extLst>
                </a:gridCol>
                <a:gridCol w="812800">
                  <a:extLst>
                    <a:ext uri="{9D8B030D-6E8A-4147-A177-3AD203B41FA5}">
                      <a16:colId xmlns:a16="http://schemas.microsoft.com/office/drawing/2014/main" val="1670699838"/>
                    </a:ext>
                  </a:extLst>
                </a:gridCol>
                <a:gridCol w="812800">
                  <a:extLst>
                    <a:ext uri="{9D8B030D-6E8A-4147-A177-3AD203B41FA5}">
                      <a16:colId xmlns:a16="http://schemas.microsoft.com/office/drawing/2014/main" val="583128012"/>
                    </a:ext>
                  </a:extLst>
                </a:gridCol>
                <a:gridCol w="812800">
                  <a:extLst>
                    <a:ext uri="{9D8B030D-6E8A-4147-A177-3AD203B41FA5}">
                      <a16:colId xmlns:a16="http://schemas.microsoft.com/office/drawing/2014/main" val="2201102198"/>
                    </a:ext>
                  </a:extLst>
                </a:gridCol>
              </a:tblGrid>
              <a:tr h="370840">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9488831"/>
                  </a:ext>
                </a:extLst>
              </a:tr>
              <a:tr h="370840">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7596919"/>
                  </a:ext>
                </a:extLst>
              </a:tr>
              <a:tr h="370840">
                <a:tc>
                  <a:txBody>
                    <a:bodyPr/>
                    <a:lstStyle/>
                    <a:p>
                      <a:pPr algn="ctr"/>
                      <a:r>
                        <a:rPr lang="en-US" sz="1200" dirty="0">
                          <a:latin typeface="Consolas" panose="020B0609020204030204" pitchFamily="49"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8768523"/>
                  </a:ext>
                </a:extLst>
              </a:tr>
              <a:tr h="370840">
                <a:tc>
                  <a:txBody>
                    <a:bodyPr/>
                    <a:lstStyle/>
                    <a:p>
                      <a:pPr algn="ctr"/>
                      <a:r>
                        <a:rPr lang="en-US" sz="1200" dirty="0">
                          <a:latin typeface="Consolas" panose="020B0609020204030204" pitchFamily="49"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7630922"/>
                  </a:ext>
                </a:extLst>
              </a:tr>
              <a:tr h="370840">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6651325"/>
                  </a:ext>
                </a:extLst>
              </a:tr>
              <a:tr h="370840">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4080067"/>
                  </a:ext>
                </a:extLst>
              </a:tr>
              <a:tr h="370840">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010858"/>
                  </a:ext>
                </a:extLst>
              </a:tr>
            </a:tbl>
          </a:graphicData>
        </a:graphic>
      </p:graphicFrame>
      <p:sp>
        <p:nvSpPr>
          <p:cNvPr id="11" name="TextBox 10">
            <a:extLst>
              <a:ext uri="{FF2B5EF4-FFF2-40B4-BE49-F238E27FC236}">
                <a16:creationId xmlns:a16="http://schemas.microsoft.com/office/drawing/2014/main" id="{E9F6C2B2-BC32-4814-8544-9BA270E21A62}"/>
              </a:ext>
            </a:extLst>
          </p:cNvPr>
          <p:cNvSpPr txBox="1"/>
          <p:nvPr/>
        </p:nvSpPr>
        <p:spPr>
          <a:xfrm>
            <a:off x="1282699" y="3091508"/>
            <a:ext cx="776174" cy="523220"/>
          </a:xfrm>
          <a:prstGeom prst="rect">
            <a:avLst/>
          </a:prstGeom>
          <a:noFill/>
        </p:spPr>
        <p:txBody>
          <a:bodyPr wrap="none" rtlCol="0">
            <a:spAutoFit/>
          </a:bodyPr>
          <a:lstStyle/>
          <a:p>
            <a:pPr algn="ctr"/>
            <a:r>
              <a:rPr lang="en-US" sz="2800" dirty="0" err="1">
                <a:latin typeface="Consolas" panose="020B0609020204030204" pitchFamily="49" charset="0"/>
              </a:rPr>
              <a:t>arr</a:t>
            </a:r>
            <a:endParaRPr lang="en-US" sz="2800" dirty="0">
              <a:latin typeface="Consolas" panose="020B0609020204030204" pitchFamily="49" charset="0"/>
            </a:endParaRPr>
          </a:p>
        </p:txBody>
      </p:sp>
      <p:sp>
        <p:nvSpPr>
          <p:cNvPr id="13" name="Rectangle: Rounded Corners 12">
            <a:extLst>
              <a:ext uri="{FF2B5EF4-FFF2-40B4-BE49-F238E27FC236}">
                <a16:creationId xmlns:a16="http://schemas.microsoft.com/office/drawing/2014/main" id="{E1AF44BF-36F8-4F74-8879-F0C1F6870CBE}"/>
              </a:ext>
            </a:extLst>
          </p:cNvPr>
          <p:cNvSpPr/>
          <p:nvPr/>
        </p:nvSpPr>
        <p:spPr>
          <a:xfrm>
            <a:off x="1277835" y="3614728"/>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3592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Contiguous vs. Non-contiguous: array (2)</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5486400"/>
          </a:xfrm>
        </p:spPr>
        <p:txBody>
          <a:bodyPr>
            <a:normAutofit/>
          </a:bodyPr>
          <a:lstStyle/>
          <a:p>
            <a:r>
              <a:rPr lang="en-US" dirty="0">
                <a:latin typeface="Calibri" panose="020F0502020204030204" pitchFamily="34" charset="0"/>
              </a:rPr>
              <a:t>Computer memory = one really, </a:t>
            </a:r>
            <a:r>
              <a:rPr lang="en-US" i="1" dirty="0">
                <a:latin typeface="Calibri" panose="020F0502020204030204" pitchFamily="34" charset="0"/>
              </a:rPr>
              <a:t>really </a:t>
            </a:r>
            <a:r>
              <a:rPr lang="en-US" dirty="0">
                <a:latin typeface="Calibri" panose="020F0502020204030204" pitchFamily="34" charset="0"/>
              </a:rPr>
              <a:t>big array.</a:t>
            </a:r>
          </a:p>
          <a:p>
            <a:pPr lvl="1"/>
            <a:r>
              <a:rPr lang="en-US" dirty="0">
                <a:latin typeface="Consolas" panose="020B0609020204030204" pitchFamily="49" charset="0"/>
              </a:rPr>
              <a:t>int[] </a:t>
            </a:r>
            <a:r>
              <a:rPr lang="en-US" dirty="0" err="1">
                <a:latin typeface="Consolas" panose="020B0609020204030204" pitchFamily="49" charset="0"/>
              </a:rPr>
              <a:t>arr</a:t>
            </a:r>
            <a:r>
              <a:rPr lang="en-US" dirty="0">
                <a:latin typeface="Consolas" panose="020B0609020204030204" pitchFamily="49" charset="0"/>
              </a:rPr>
              <a:t> = </a:t>
            </a:r>
            <a:r>
              <a:rPr lang="en-US" dirty="0">
                <a:highlight>
                  <a:srgbClr val="FFF2CC"/>
                </a:highlight>
                <a:latin typeface="Consolas" panose="020B0609020204030204" pitchFamily="49" charset="0"/>
              </a:rPr>
              <a:t>new int[7]</a:t>
            </a:r>
            <a:r>
              <a:rPr lang="en-US" dirty="0">
                <a:latin typeface="Consolas" panose="020B0609020204030204" pitchFamily="49" charset="0"/>
              </a:rPr>
              <a:t>;</a:t>
            </a:r>
          </a:p>
          <a:p>
            <a:endParaRPr lang="en-US" dirty="0">
              <a:latin typeface="Calibri" panose="020F0502020204030204" pitchFamily="34" charset="0"/>
            </a:endParaRPr>
          </a:p>
        </p:txBody>
      </p:sp>
      <p:sp>
        <p:nvSpPr>
          <p:cNvPr id="10" name="TextBox 9">
            <a:extLst>
              <a:ext uri="{FF2B5EF4-FFF2-40B4-BE49-F238E27FC236}">
                <a16:creationId xmlns:a16="http://schemas.microsoft.com/office/drawing/2014/main" id="{AEC7957E-B085-41C5-A836-37E04FFF8018}"/>
              </a:ext>
            </a:extLst>
          </p:cNvPr>
          <p:cNvSpPr txBox="1"/>
          <p:nvPr/>
        </p:nvSpPr>
        <p:spPr>
          <a:xfrm>
            <a:off x="9711744" y="2355208"/>
            <a:ext cx="1642056" cy="523220"/>
          </a:xfrm>
          <a:prstGeom prst="rect">
            <a:avLst/>
          </a:prstGeom>
          <a:noFill/>
        </p:spPr>
        <p:txBody>
          <a:bodyPr wrap="square" rtlCol="0">
            <a:spAutoFit/>
          </a:bodyPr>
          <a:lstStyle/>
          <a:p>
            <a:pPr algn="r"/>
            <a:r>
              <a:rPr lang="en-US" sz="2800" i="1" dirty="0"/>
              <a:t>Memory</a:t>
            </a:r>
          </a:p>
        </p:txBody>
      </p:sp>
      <p:sp>
        <p:nvSpPr>
          <p:cNvPr id="12" name="TextBox 11">
            <a:extLst>
              <a:ext uri="{FF2B5EF4-FFF2-40B4-BE49-F238E27FC236}">
                <a16:creationId xmlns:a16="http://schemas.microsoft.com/office/drawing/2014/main" id="{398AE56A-0F55-49E5-BCBD-FB15847B6021}"/>
              </a:ext>
            </a:extLst>
          </p:cNvPr>
          <p:cNvSpPr txBox="1"/>
          <p:nvPr/>
        </p:nvSpPr>
        <p:spPr>
          <a:xfrm>
            <a:off x="1282699" y="3091508"/>
            <a:ext cx="776174" cy="523220"/>
          </a:xfrm>
          <a:prstGeom prst="rect">
            <a:avLst/>
          </a:prstGeom>
          <a:noFill/>
        </p:spPr>
        <p:txBody>
          <a:bodyPr wrap="none" rtlCol="0">
            <a:spAutoFit/>
          </a:bodyPr>
          <a:lstStyle/>
          <a:p>
            <a:pPr algn="ctr"/>
            <a:r>
              <a:rPr lang="en-US" sz="2800" dirty="0" err="1">
                <a:latin typeface="Consolas" panose="020B0609020204030204" pitchFamily="49" charset="0"/>
              </a:rPr>
              <a:t>arr</a:t>
            </a:r>
            <a:endParaRPr lang="en-US" sz="2800" dirty="0">
              <a:latin typeface="Consolas" panose="020B0609020204030204" pitchFamily="49" charset="0"/>
            </a:endParaRPr>
          </a:p>
        </p:txBody>
      </p:sp>
      <p:sp>
        <p:nvSpPr>
          <p:cNvPr id="13" name="Arrow: Bent 12">
            <a:extLst>
              <a:ext uri="{FF2B5EF4-FFF2-40B4-BE49-F238E27FC236}">
                <a16:creationId xmlns:a16="http://schemas.microsoft.com/office/drawing/2014/main" id="{C985CD91-EFA3-42EE-9505-7009712CCFCD}"/>
              </a:ext>
            </a:extLst>
          </p:cNvPr>
          <p:cNvSpPr/>
          <p:nvPr/>
        </p:nvSpPr>
        <p:spPr>
          <a:xfrm rot="10800000" flipH="1">
            <a:off x="1571949" y="3981022"/>
            <a:ext cx="2108199" cy="1179821"/>
          </a:xfrm>
          <a:prstGeom prst="bentArrow">
            <a:avLst>
              <a:gd name="adj1" fmla="val 13955"/>
              <a:gd name="adj2" fmla="val 19303"/>
              <a:gd name="adj3" fmla="val 33917"/>
              <a:gd name="adj4" fmla="val 4247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ectangle: Rounded Corners 18">
            <a:extLst>
              <a:ext uri="{FF2B5EF4-FFF2-40B4-BE49-F238E27FC236}">
                <a16:creationId xmlns:a16="http://schemas.microsoft.com/office/drawing/2014/main" id="{F1B25D1D-9DD8-41F2-9220-38CF6C9D1B9D}"/>
              </a:ext>
            </a:extLst>
          </p:cNvPr>
          <p:cNvSpPr/>
          <p:nvPr/>
        </p:nvSpPr>
        <p:spPr>
          <a:xfrm>
            <a:off x="1277835" y="3614728"/>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1246F6DA-902A-4F34-8BEA-0D6E75E3DC32}"/>
              </a:ext>
            </a:extLst>
          </p:cNvPr>
          <p:cNvSpPr/>
          <p:nvPr/>
        </p:nvSpPr>
        <p:spPr>
          <a:xfrm>
            <a:off x="1453477" y="3802361"/>
            <a:ext cx="423636" cy="40567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C8BF8002-5078-40C6-86B5-92A822B068A7}"/>
              </a:ext>
            </a:extLst>
          </p:cNvPr>
          <p:cNvSpPr txBox="1"/>
          <p:nvPr/>
        </p:nvSpPr>
        <p:spPr>
          <a:xfrm>
            <a:off x="3495911" y="5972743"/>
            <a:ext cx="5866927" cy="584775"/>
          </a:xfrm>
          <a:prstGeom prst="rect">
            <a:avLst/>
          </a:prstGeom>
          <a:noFill/>
        </p:spPr>
        <p:txBody>
          <a:bodyPr wrap="none" rtlCol="0">
            <a:spAutoFit/>
          </a:bodyPr>
          <a:lstStyle/>
          <a:p>
            <a:r>
              <a:rPr lang="en-US" sz="3200" i="1" dirty="0"/>
              <a:t>We call this “</a:t>
            </a:r>
            <a:r>
              <a:rPr lang="en-US" sz="3200" b="1" i="1" dirty="0"/>
              <a:t>contiguous</a:t>
            </a:r>
            <a:r>
              <a:rPr lang="en-US" sz="3200" i="1" dirty="0"/>
              <a:t>” memory</a:t>
            </a:r>
          </a:p>
        </p:txBody>
      </p:sp>
      <p:graphicFrame>
        <p:nvGraphicFramePr>
          <p:cNvPr id="18" name="Table 4">
            <a:extLst>
              <a:ext uri="{FF2B5EF4-FFF2-40B4-BE49-F238E27FC236}">
                <a16:creationId xmlns:a16="http://schemas.microsoft.com/office/drawing/2014/main" id="{52748D12-2635-45C9-BD85-89C2C3E4AC85}"/>
              </a:ext>
            </a:extLst>
          </p:cNvPr>
          <p:cNvGraphicFramePr>
            <a:graphicFrameLocks noGrp="1"/>
          </p:cNvGraphicFramePr>
          <p:nvPr>
            <p:extLst>
              <p:ext uri="{D42A27DB-BD31-4B8C-83A1-F6EECF244321}">
                <p14:modId xmlns:p14="http://schemas.microsoft.com/office/powerpoint/2010/main" val="3285756376"/>
              </p:ext>
            </p:extLst>
          </p:nvPr>
        </p:nvGraphicFramePr>
        <p:xfrm>
          <a:off x="3050434" y="3016784"/>
          <a:ext cx="8128000" cy="2595880"/>
        </p:xfrm>
        <a:graphic>
          <a:graphicData uri="http://schemas.openxmlformats.org/drawingml/2006/table">
            <a:tbl>
              <a:tblPr firstRow="1" bandRow="1">
                <a:tableStyleId>{2D5ABB26-0587-4C30-8999-92F81FD0307C}</a:tableStyleId>
              </a:tblPr>
              <a:tblGrid>
                <a:gridCol w="812800">
                  <a:extLst>
                    <a:ext uri="{9D8B030D-6E8A-4147-A177-3AD203B41FA5}">
                      <a16:colId xmlns:a16="http://schemas.microsoft.com/office/drawing/2014/main" val="4108463447"/>
                    </a:ext>
                  </a:extLst>
                </a:gridCol>
                <a:gridCol w="812800">
                  <a:extLst>
                    <a:ext uri="{9D8B030D-6E8A-4147-A177-3AD203B41FA5}">
                      <a16:colId xmlns:a16="http://schemas.microsoft.com/office/drawing/2014/main" val="970217337"/>
                    </a:ext>
                  </a:extLst>
                </a:gridCol>
                <a:gridCol w="812800">
                  <a:extLst>
                    <a:ext uri="{9D8B030D-6E8A-4147-A177-3AD203B41FA5}">
                      <a16:colId xmlns:a16="http://schemas.microsoft.com/office/drawing/2014/main" val="1583631127"/>
                    </a:ext>
                  </a:extLst>
                </a:gridCol>
                <a:gridCol w="812800">
                  <a:extLst>
                    <a:ext uri="{9D8B030D-6E8A-4147-A177-3AD203B41FA5}">
                      <a16:colId xmlns:a16="http://schemas.microsoft.com/office/drawing/2014/main" val="732866057"/>
                    </a:ext>
                  </a:extLst>
                </a:gridCol>
                <a:gridCol w="812800">
                  <a:extLst>
                    <a:ext uri="{9D8B030D-6E8A-4147-A177-3AD203B41FA5}">
                      <a16:colId xmlns:a16="http://schemas.microsoft.com/office/drawing/2014/main" val="698010077"/>
                    </a:ext>
                  </a:extLst>
                </a:gridCol>
                <a:gridCol w="812800">
                  <a:extLst>
                    <a:ext uri="{9D8B030D-6E8A-4147-A177-3AD203B41FA5}">
                      <a16:colId xmlns:a16="http://schemas.microsoft.com/office/drawing/2014/main" val="2213141739"/>
                    </a:ext>
                  </a:extLst>
                </a:gridCol>
                <a:gridCol w="812800">
                  <a:extLst>
                    <a:ext uri="{9D8B030D-6E8A-4147-A177-3AD203B41FA5}">
                      <a16:colId xmlns:a16="http://schemas.microsoft.com/office/drawing/2014/main" val="935971130"/>
                    </a:ext>
                  </a:extLst>
                </a:gridCol>
                <a:gridCol w="812800">
                  <a:extLst>
                    <a:ext uri="{9D8B030D-6E8A-4147-A177-3AD203B41FA5}">
                      <a16:colId xmlns:a16="http://schemas.microsoft.com/office/drawing/2014/main" val="1670699838"/>
                    </a:ext>
                  </a:extLst>
                </a:gridCol>
                <a:gridCol w="812800">
                  <a:extLst>
                    <a:ext uri="{9D8B030D-6E8A-4147-A177-3AD203B41FA5}">
                      <a16:colId xmlns:a16="http://schemas.microsoft.com/office/drawing/2014/main" val="583128012"/>
                    </a:ext>
                  </a:extLst>
                </a:gridCol>
                <a:gridCol w="812800">
                  <a:extLst>
                    <a:ext uri="{9D8B030D-6E8A-4147-A177-3AD203B41FA5}">
                      <a16:colId xmlns:a16="http://schemas.microsoft.com/office/drawing/2014/main" val="2201102198"/>
                    </a:ext>
                  </a:extLst>
                </a:gridCol>
              </a:tblGrid>
              <a:tr h="370840">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9488831"/>
                  </a:ext>
                </a:extLst>
              </a:tr>
              <a:tr h="370840">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7596919"/>
                  </a:ext>
                </a:extLst>
              </a:tr>
              <a:tr h="370840">
                <a:tc>
                  <a:txBody>
                    <a:bodyPr/>
                    <a:lstStyle/>
                    <a:p>
                      <a:pPr algn="ctr"/>
                      <a:r>
                        <a:rPr lang="en-US" sz="1200" dirty="0">
                          <a:latin typeface="Consolas" panose="020B0609020204030204" pitchFamily="49"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8768523"/>
                  </a:ext>
                </a:extLst>
              </a:tr>
              <a:tr h="370840">
                <a:tc>
                  <a:txBody>
                    <a:bodyPr/>
                    <a:lstStyle/>
                    <a:p>
                      <a:pPr algn="ctr"/>
                      <a:r>
                        <a:rPr lang="en-US" sz="1200" dirty="0">
                          <a:latin typeface="Consolas" panose="020B0609020204030204" pitchFamily="49"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7630922"/>
                  </a:ext>
                </a:extLst>
              </a:tr>
              <a:tr h="370840">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6651325"/>
                  </a:ext>
                </a:extLst>
              </a:tr>
              <a:tr h="370840">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200" dirty="0">
                          <a:latin typeface="Consolas" panose="020B0609020204030204" pitchFamily="49"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200" dirty="0">
                          <a:latin typeface="Consolas" panose="020B0609020204030204" pitchFamily="49"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200" dirty="0">
                          <a:latin typeface="Consolas" panose="020B0609020204030204" pitchFamily="49"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200" dirty="0">
                          <a:latin typeface="Consolas" panose="020B0609020204030204" pitchFamily="49"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200" dirty="0">
                          <a:latin typeface="Consolas" panose="020B0609020204030204" pitchFamily="49"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200" dirty="0">
                          <a:latin typeface="Consolas" panose="020B0609020204030204" pitchFamily="49"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4080067"/>
                  </a:ext>
                </a:extLst>
              </a:tr>
              <a:tr h="370840">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010858"/>
                  </a:ext>
                </a:extLst>
              </a:tr>
            </a:tbl>
          </a:graphicData>
        </a:graphic>
      </p:graphicFrame>
    </p:spTree>
    <p:extLst>
      <p:ext uri="{BB962C8B-B14F-4D97-AF65-F5344CB8AC3E}">
        <p14:creationId xmlns:p14="http://schemas.microsoft.com/office/powerpoint/2010/main" val="375299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err="1">
                <a:latin typeface="Consolas" panose="020B0609020204030204" pitchFamily="49" charset="0"/>
              </a:rPr>
              <a:t>ListNode</a:t>
            </a:r>
            <a:endParaRPr lang="en-US" dirty="0">
              <a:latin typeface="Consolas" panose="020B0609020204030204" pitchFamily="49" charset="0"/>
            </a:endParaRP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199" y="1371600"/>
            <a:ext cx="10515601" cy="5486400"/>
          </a:xfrm>
        </p:spPr>
        <p:txBody>
          <a:bodyPr>
            <a:normAutofit/>
          </a:bodyPr>
          <a:lstStyle/>
          <a:p>
            <a:r>
              <a:rPr lang="en-US" dirty="0">
                <a:latin typeface="Calibri" panose="020F0502020204030204" pitchFamily="34" charset="0"/>
              </a:rPr>
              <a:t>Java class representing a “</a:t>
            </a:r>
            <a:r>
              <a:rPr lang="en-US" b="1" dirty="0">
                <a:latin typeface="Calibri" panose="020F0502020204030204" pitchFamily="34" charset="0"/>
              </a:rPr>
              <a:t>node</a:t>
            </a:r>
            <a:r>
              <a:rPr lang="en-US" dirty="0">
                <a:latin typeface="Calibri" panose="020F0502020204030204" pitchFamily="34" charset="0"/>
              </a:rPr>
              <a:t>”</a:t>
            </a:r>
          </a:p>
          <a:p>
            <a:r>
              <a:rPr lang="en-US" dirty="0">
                <a:latin typeface="Calibri" panose="020F0502020204030204" pitchFamily="34" charset="0"/>
              </a:rPr>
              <a:t>Two fields to store discussed state:</a:t>
            </a:r>
          </a:p>
          <a:p>
            <a:pPr lvl="1"/>
            <a:r>
              <a:rPr lang="en-US" dirty="0"/>
              <a:t>Fields are public?! We’ll come back to this</a:t>
            </a:r>
          </a:p>
          <a:p>
            <a:pPr lvl="1"/>
            <a:endParaRPr lang="en-US" dirty="0">
              <a:latin typeface="Consolas" panose="020B0609020204030204" pitchFamily="49" charset="0"/>
            </a:endParaRPr>
          </a:p>
          <a:p>
            <a:r>
              <a:rPr lang="en-US" dirty="0"/>
              <a:t>Why can </a:t>
            </a:r>
            <a:r>
              <a:rPr lang="en-US" dirty="0" err="1">
                <a:latin typeface="Consolas" panose="020B0609020204030204" pitchFamily="49" charset="0"/>
              </a:rPr>
              <a:t>ListNode</a:t>
            </a:r>
            <a:r>
              <a:rPr lang="en-US" dirty="0"/>
              <a:t> be a field in the </a:t>
            </a:r>
            <a:r>
              <a:rPr lang="en-US" dirty="0" err="1">
                <a:latin typeface="Consolas" panose="020B0609020204030204" pitchFamily="49" charset="0"/>
              </a:rPr>
              <a:t>ListNode</a:t>
            </a:r>
            <a:r>
              <a:rPr lang="en-US" dirty="0"/>
              <a:t> class?</a:t>
            </a:r>
          </a:p>
          <a:p>
            <a:endParaRPr lang="en-US" dirty="0"/>
          </a:p>
        </p:txBody>
      </p:sp>
      <p:sp>
        <p:nvSpPr>
          <p:cNvPr id="4" name="TextBox 3">
            <a:extLst>
              <a:ext uri="{FF2B5EF4-FFF2-40B4-BE49-F238E27FC236}">
                <a16:creationId xmlns:a16="http://schemas.microsoft.com/office/drawing/2014/main" id="{A58A17DA-DE4C-427A-B524-BE3547514971}"/>
              </a:ext>
            </a:extLst>
          </p:cNvPr>
          <p:cNvSpPr txBox="1"/>
          <p:nvPr/>
        </p:nvSpPr>
        <p:spPr>
          <a:xfrm>
            <a:off x="3178374" y="4196443"/>
            <a:ext cx="5835252" cy="2339102"/>
          </a:xfrm>
          <a:prstGeom prst="rect">
            <a:avLst/>
          </a:prstGeom>
          <a:noFill/>
        </p:spPr>
        <p:txBody>
          <a:bodyPr wrap="none" rtlCol="0">
            <a:spAutoFit/>
          </a:bodyPr>
          <a:lstStyle/>
          <a:p>
            <a:pPr marL="0" indent="0">
              <a:buNone/>
            </a:pPr>
            <a:r>
              <a:rPr lang="en-US" sz="3200" dirty="0">
                <a:latin typeface="Consolas" panose="020B0609020204030204" pitchFamily="49" charset="0"/>
              </a:rPr>
              <a:t>public class </a:t>
            </a:r>
            <a:r>
              <a:rPr lang="en-US" sz="3200" dirty="0" err="1">
                <a:latin typeface="Consolas" panose="020B0609020204030204" pitchFamily="49" charset="0"/>
              </a:rPr>
              <a:t>ListNode</a:t>
            </a:r>
            <a:r>
              <a:rPr lang="en-US" sz="3200" dirty="0">
                <a:latin typeface="Consolas" panose="020B0609020204030204" pitchFamily="49" charset="0"/>
              </a:rPr>
              <a:t> {</a:t>
            </a:r>
          </a:p>
          <a:p>
            <a:pPr marL="0" indent="0">
              <a:buNone/>
            </a:pPr>
            <a:r>
              <a:rPr lang="en-US" sz="3200" dirty="0">
                <a:latin typeface="Consolas" panose="020B0609020204030204" pitchFamily="49" charset="0"/>
              </a:rPr>
              <a:t>    public int data;</a:t>
            </a:r>
          </a:p>
          <a:p>
            <a:pPr marL="0" indent="0">
              <a:buNone/>
            </a:pPr>
            <a:r>
              <a:rPr lang="en-US" sz="3200" dirty="0">
                <a:latin typeface="Consolas" panose="020B0609020204030204" pitchFamily="49" charset="0"/>
              </a:rPr>
              <a:t>    public </a:t>
            </a:r>
            <a:r>
              <a:rPr lang="en-US" sz="3200" dirty="0" err="1">
                <a:latin typeface="Consolas" panose="020B0609020204030204" pitchFamily="49" charset="0"/>
              </a:rPr>
              <a:t>ListNode</a:t>
            </a:r>
            <a:r>
              <a:rPr lang="en-US" sz="3200" dirty="0">
                <a:latin typeface="Consolas" panose="020B0609020204030204" pitchFamily="49" charset="0"/>
              </a:rPr>
              <a:t> next;</a:t>
            </a:r>
          </a:p>
          <a:p>
            <a:pPr marL="0" indent="0">
              <a:buNone/>
            </a:pPr>
            <a:r>
              <a:rPr lang="en-US" sz="3200" dirty="0">
                <a:latin typeface="Consolas" panose="020B0609020204030204" pitchFamily="49" charset="0"/>
              </a:rPr>
              <a:t>}</a:t>
            </a:r>
          </a:p>
          <a:p>
            <a:endParaRPr lang="en-US" dirty="0"/>
          </a:p>
        </p:txBody>
      </p:sp>
    </p:spTree>
    <p:extLst>
      <p:ext uri="{BB962C8B-B14F-4D97-AF65-F5344CB8AC3E}">
        <p14:creationId xmlns:p14="http://schemas.microsoft.com/office/powerpoint/2010/main" val="360164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Contiguous vs. Non-contiguous: </a:t>
            </a:r>
            <a:r>
              <a:rPr lang="en-US" dirty="0" err="1"/>
              <a:t>ListNode</a:t>
            </a:r>
            <a:r>
              <a:rPr lang="en-US" dirty="0"/>
              <a:t> (1)</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5486400"/>
          </a:xfrm>
        </p:spPr>
        <p:txBody>
          <a:bodyPr>
            <a:normAutofit/>
          </a:bodyPr>
          <a:lstStyle/>
          <a:p>
            <a:r>
              <a:rPr lang="en-US" dirty="0">
                <a:latin typeface="Calibri" panose="020F0502020204030204" pitchFamily="34" charset="0"/>
              </a:rPr>
              <a:t>Computer memory = one really, </a:t>
            </a:r>
            <a:r>
              <a:rPr lang="en-US" i="1" dirty="0">
                <a:latin typeface="Calibri" panose="020F0502020204030204" pitchFamily="34" charset="0"/>
              </a:rPr>
              <a:t>really </a:t>
            </a:r>
            <a:r>
              <a:rPr lang="en-US" dirty="0">
                <a:latin typeface="Calibri" panose="020F0502020204030204" pitchFamily="34" charset="0"/>
              </a:rPr>
              <a:t>big array.</a:t>
            </a:r>
          </a:p>
          <a:p>
            <a:pPr lvl="1"/>
            <a:r>
              <a:rPr lang="en-US" dirty="0" err="1">
                <a:latin typeface="Consolas" panose="020B0609020204030204" pitchFamily="49" charset="0"/>
              </a:rPr>
              <a:t>ListNode</a:t>
            </a:r>
            <a:r>
              <a:rPr lang="en-US" dirty="0">
                <a:latin typeface="Consolas" panose="020B0609020204030204" pitchFamily="49" charset="0"/>
              </a:rPr>
              <a:t> list = new </a:t>
            </a:r>
            <a:r>
              <a:rPr lang="en-US" dirty="0" err="1">
                <a:latin typeface="Consolas" panose="020B0609020204030204" pitchFamily="49" charset="0"/>
              </a:rPr>
              <a:t>ListNode</a:t>
            </a:r>
            <a:r>
              <a:rPr lang="en-US" dirty="0">
                <a:latin typeface="Consolas" panose="020B0609020204030204" pitchFamily="49" charset="0"/>
              </a:rPr>
              <a:t>(1, new </a:t>
            </a:r>
            <a:r>
              <a:rPr lang="en-US" dirty="0" err="1">
                <a:latin typeface="Consolas" panose="020B0609020204030204" pitchFamily="49" charset="0"/>
              </a:rPr>
              <a:t>ListNode</a:t>
            </a:r>
            <a:r>
              <a:rPr lang="en-US" dirty="0">
                <a:latin typeface="Consolas" panose="020B0609020204030204" pitchFamily="49" charset="0"/>
              </a:rPr>
              <a:t>(2));</a:t>
            </a:r>
          </a:p>
          <a:p>
            <a:pPr marL="0" indent="0">
              <a:buNone/>
            </a:pPr>
            <a:endParaRPr lang="en-US" dirty="0">
              <a:latin typeface="Calibri" panose="020F0502020204030204" pitchFamily="34" charset="0"/>
            </a:endParaRPr>
          </a:p>
        </p:txBody>
      </p:sp>
      <p:sp>
        <p:nvSpPr>
          <p:cNvPr id="10" name="TextBox 9">
            <a:extLst>
              <a:ext uri="{FF2B5EF4-FFF2-40B4-BE49-F238E27FC236}">
                <a16:creationId xmlns:a16="http://schemas.microsoft.com/office/drawing/2014/main" id="{AEC7957E-B085-41C5-A836-37E04FFF8018}"/>
              </a:ext>
            </a:extLst>
          </p:cNvPr>
          <p:cNvSpPr txBox="1"/>
          <p:nvPr/>
        </p:nvSpPr>
        <p:spPr>
          <a:xfrm>
            <a:off x="9711744" y="2355208"/>
            <a:ext cx="1642056" cy="523220"/>
          </a:xfrm>
          <a:prstGeom prst="rect">
            <a:avLst/>
          </a:prstGeom>
          <a:noFill/>
        </p:spPr>
        <p:txBody>
          <a:bodyPr wrap="square" rtlCol="0">
            <a:spAutoFit/>
          </a:bodyPr>
          <a:lstStyle/>
          <a:p>
            <a:pPr algn="r"/>
            <a:r>
              <a:rPr lang="en-US" sz="2800" i="1" dirty="0"/>
              <a:t>Memory</a:t>
            </a:r>
          </a:p>
        </p:txBody>
      </p:sp>
      <p:sp>
        <p:nvSpPr>
          <p:cNvPr id="12" name="TextBox 11">
            <a:extLst>
              <a:ext uri="{FF2B5EF4-FFF2-40B4-BE49-F238E27FC236}">
                <a16:creationId xmlns:a16="http://schemas.microsoft.com/office/drawing/2014/main" id="{398AE56A-0F55-49E5-BCBD-FB15847B6021}"/>
              </a:ext>
            </a:extLst>
          </p:cNvPr>
          <p:cNvSpPr txBox="1"/>
          <p:nvPr/>
        </p:nvSpPr>
        <p:spPr>
          <a:xfrm>
            <a:off x="894867" y="3277673"/>
            <a:ext cx="973344" cy="523220"/>
          </a:xfrm>
          <a:prstGeom prst="rect">
            <a:avLst/>
          </a:prstGeom>
          <a:noFill/>
        </p:spPr>
        <p:txBody>
          <a:bodyPr wrap="none" rtlCol="0">
            <a:spAutoFit/>
          </a:bodyPr>
          <a:lstStyle/>
          <a:p>
            <a:pPr algn="ctr"/>
            <a:r>
              <a:rPr lang="en-US" sz="2800" dirty="0">
                <a:latin typeface="Consolas" panose="020B0609020204030204" pitchFamily="49" charset="0"/>
              </a:rPr>
              <a:t>list</a:t>
            </a:r>
          </a:p>
        </p:txBody>
      </p:sp>
      <p:sp>
        <p:nvSpPr>
          <p:cNvPr id="19" name="Rectangle: Rounded Corners 18">
            <a:extLst>
              <a:ext uri="{FF2B5EF4-FFF2-40B4-BE49-F238E27FC236}">
                <a16:creationId xmlns:a16="http://schemas.microsoft.com/office/drawing/2014/main" id="{848EA76A-B828-42AF-AE92-03EDBF354497}"/>
              </a:ext>
            </a:extLst>
          </p:cNvPr>
          <p:cNvSpPr/>
          <p:nvPr/>
        </p:nvSpPr>
        <p:spPr>
          <a:xfrm>
            <a:off x="988586" y="380089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4">
            <a:extLst>
              <a:ext uri="{FF2B5EF4-FFF2-40B4-BE49-F238E27FC236}">
                <a16:creationId xmlns:a16="http://schemas.microsoft.com/office/drawing/2014/main" id="{70653A71-ACB0-47DC-A3B9-A0DD34F455EF}"/>
              </a:ext>
            </a:extLst>
          </p:cNvPr>
          <p:cNvGraphicFramePr>
            <a:graphicFrameLocks noGrp="1"/>
          </p:cNvGraphicFramePr>
          <p:nvPr>
            <p:extLst>
              <p:ext uri="{D42A27DB-BD31-4B8C-83A1-F6EECF244321}">
                <p14:modId xmlns:p14="http://schemas.microsoft.com/office/powerpoint/2010/main" val="3306766886"/>
              </p:ext>
            </p:extLst>
          </p:nvPr>
        </p:nvGraphicFramePr>
        <p:xfrm>
          <a:off x="3050434" y="3016784"/>
          <a:ext cx="8128000" cy="2595880"/>
        </p:xfrm>
        <a:graphic>
          <a:graphicData uri="http://schemas.openxmlformats.org/drawingml/2006/table">
            <a:tbl>
              <a:tblPr firstRow="1" bandRow="1">
                <a:tableStyleId>{2D5ABB26-0587-4C30-8999-92F81FD0307C}</a:tableStyleId>
              </a:tblPr>
              <a:tblGrid>
                <a:gridCol w="812800">
                  <a:extLst>
                    <a:ext uri="{9D8B030D-6E8A-4147-A177-3AD203B41FA5}">
                      <a16:colId xmlns:a16="http://schemas.microsoft.com/office/drawing/2014/main" val="4108463447"/>
                    </a:ext>
                  </a:extLst>
                </a:gridCol>
                <a:gridCol w="812800">
                  <a:extLst>
                    <a:ext uri="{9D8B030D-6E8A-4147-A177-3AD203B41FA5}">
                      <a16:colId xmlns:a16="http://schemas.microsoft.com/office/drawing/2014/main" val="970217337"/>
                    </a:ext>
                  </a:extLst>
                </a:gridCol>
                <a:gridCol w="812800">
                  <a:extLst>
                    <a:ext uri="{9D8B030D-6E8A-4147-A177-3AD203B41FA5}">
                      <a16:colId xmlns:a16="http://schemas.microsoft.com/office/drawing/2014/main" val="1583631127"/>
                    </a:ext>
                  </a:extLst>
                </a:gridCol>
                <a:gridCol w="812800">
                  <a:extLst>
                    <a:ext uri="{9D8B030D-6E8A-4147-A177-3AD203B41FA5}">
                      <a16:colId xmlns:a16="http://schemas.microsoft.com/office/drawing/2014/main" val="732866057"/>
                    </a:ext>
                  </a:extLst>
                </a:gridCol>
                <a:gridCol w="812800">
                  <a:extLst>
                    <a:ext uri="{9D8B030D-6E8A-4147-A177-3AD203B41FA5}">
                      <a16:colId xmlns:a16="http://schemas.microsoft.com/office/drawing/2014/main" val="698010077"/>
                    </a:ext>
                  </a:extLst>
                </a:gridCol>
                <a:gridCol w="812800">
                  <a:extLst>
                    <a:ext uri="{9D8B030D-6E8A-4147-A177-3AD203B41FA5}">
                      <a16:colId xmlns:a16="http://schemas.microsoft.com/office/drawing/2014/main" val="2213141739"/>
                    </a:ext>
                  </a:extLst>
                </a:gridCol>
                <a:gridCol w="812800">
                  <a:extLst>
                    <a:ext uri="{9D8B030D-6E8A-4147-A177-3AD203B41FA5}">
                      <a16:colId xmlns:a16="http://schemas.microsoft.com/office/drawing/2014/main" val="935971130"/>
                    </a:ext>
                  </a:extLst>
                </a:gridCol>
                <a:gridCol w="812800">
                  <a:extLst>
                    <a:ext uri="{9D8B030D-6E8A-4147-A177-3AD203B41FA5}">
                      <a16:colId xmlns:a16="http://schemas.microsoft.com/office/drawing/2014/main" val="1670699838"/>
                    </a:ext>
                  </a:extLst>
                </a:gridCol>
                <a:gridCol w="812800">
                  <a:extLst>
                    <a:ext uri="{9D8B030D-6E8A-4147-A177-3AD203B41FA5}">
                      <a16:colId xmlns:a16="http://schemas.microsoft.com/office/drawing/2014/main" val="583128012"/>
                    </a:ext>
                  </a:extLst>
                </a:gridCol>
                <a:gridCol w="812800">
                  <a:extLst>
                    <a:ext uri="{9D8B030D-6E8A-4147-A177-3AD203B41FA5}">
                      <a16:colId xmlns:a16="http://schemas.microsoft.com/office/drawing/2014/main" val="2201102198"/>
                    </a:ext>
                  </a:extLst>
                </a:gridCol>
              </a:tblGrid>
              <a:tr h="370840">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9488831"/>
                  </a:ext>
                </a:extLst>
              </a:tr>
              <a:tr h="370840">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7596919"/>
                  </a:ext>
                </a:extLst>
              </a:tr>
              <a:tr h="370840">
                <a:tc>
                  <a:txBody>
                    <a:bodyPr/>
                    <a:lstStyle/>
                    <a:p>
                      <a:pPr algn="ctr"/>
                      <a:r>
                        <a:rPr lang="en-US" sz="1200" dirty="0">
                          <a:latin typeface="Consolas" panose="020B0609020204030204" pitchFamily="49"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8768523"/>
                  </a:ext>
                </a:extLst>
              </a:tr>
              <a:tr h="370840">
                <a:tc>
                  <a:txBody>
                    <a:bodyPr/>
                    <a:lstStyle/>
                    <a:p>
                      <a:pPr algn="ctr"/>
                      <a:r>
                        <a:rPr lang="en-US" sz="1200" dirty="0">
                          <a:latin typeface="Consolas" panose="020B0609020204030204" pitchFamily="49"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7630922"/>
                  </a:ext>
                </a:extLst>
              </a:tr>
              <a:tr h="370840">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6651325"/>
                  </a:ext>
                </a:extLst>
              </a:tr>
              <a:tr h="370840">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4080067"/>
                  </a:ext>
                </a:extLst>
              </a:tr>
              <a:tr h="370840">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010858"/>
                  </a:ext>
                </a:extLst>
              </a:tr>
            </a:tbl>
          </a:graphicData>
        </a:graphic>
      </p:graphicFrame>
    </p:spTree>
    <p:extLst>
      <p:ext uri="{BB962C8B-B14F-4D97-AF65-F5344CB8AC3E}">
        <p14:creationId xmlns:p14="http://schemas.microsoft.com/office/powerpoint/2010/main" val="1820684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normAutofit/>
          </a:bodyPr>
          <a:lstStyle/>
          <a:p>
            <a:r>
              <a:rPr lang="en-US" dirty="0"/>
              <a:t>Contiguous vs. Non-contiguous: </a:t>
            </a:r>
            <a:r>
              <a:rPr lang="en-US" dirty="0" err="1"/>
              <a:t>ListNode</a:t>
            </a:r>
            <a:r>
              <a:rPr lang="en-US" dirty="0"/>
              <a:t> (2)</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5486400"/>
          </a:xfrm>
        </p:spPr>
        <p:txBody>
          <a:bodyPr>
            <a:normAutofit/>
          </a:bodyPr>
          <a:lstStyle/>
          <a:p>
            <a:r>
              <a:rPr lang="en-US" dirty="0">
                <a:latin typeface="Calibri" panose="020F0502020204030204" pitchFamily="34" charset="0"/>
              </a:rPr>
              <a:t>Computer memory = one really, </a:t>
            </a:r>
            <a:r>
              <a:rPr lang="en-US" i="1" dirty="0">
                <a:latin typeface="Calibri" panose="020F0502020204030204" pitchFamily="34" charset="0"/>
              </a:rPr>
              <a:t>really </a:t>
            </a:r>
            <a:r>
              <a:rPr lang="en-US" dirty="0">
                <a:latin typeface="Calibri" panose="020F0502020204030204" pitchFamily="34" charset="0"/>
              </a:rPr>
              <a:t>big array.</a:t>
            </a:r>
          </a:p>
          <a:p>
            <a:pPr marL="0" indent="0">
              <a:buNone/>
            </a:pPr>
            <a:r>
              <a:rPr lang="en-US" dirty="0" err="1">
                <a:latin typeface="Consolas" panose="020B0609020204030204" pitchFamily="49" charset="0"/>
              </a:rPr>
              <a:t>ListNode</a:t>
            </a:r>
            <a:r>
              <a:rPr lang="en-US" dirty="0">
                <a:latin typeface="Consolas" panose="020B0609020204030204" pitchFamily="49" charset="0"/>
              </a:rPr>
              <a:t> list = </a:t>
            </a:r>
            <a:r>
              <a:rPr lang="en-US" dirty="0">
                <a:highlight>
                  <a:srgbClr val="FFF2CC"/>
                </a:highlight>
                <a:latin typeface="Consolas" panose="020B0609020204030204" pitchFamily="49" charset="0"/>
              </a:rPr>
              <a:t>new </a:t>
            </a:r>
            <a:r>
              <a:rPr lang="en-US" dirty="0" err="1">
                <a:highlight>
                  <a:srgbClr val="FFF2CC"/>
                </a:highlight>
                <a:latin typeface="Consolas" panose="020B0609020204030204" pitchFamily="49" charset="0"/>
              </a:rPr>
              <a:t>ListNode</a:t>
            </a:r>
            <a:r>
              <a:rPr lang="en-US" dirty="0">
                <a:highlight>
                  <a:srgbClr val="FFF2CC"/>
                </a:highlight>
                <a:latin typeface="Consolas" panose="020B0609020204030204" pitchFamily="49" charset="0"/>
              </a:rPr>
              <a:t>(1,</a:t>
            </a:r>
            <a:r>
              <a:rPr lang="en-US" dirty="0">
                <a:latin typeface="Consolas" panose="020B0609020204030204" pitchFamily="49" charset="0"/>
              </a:rPr>
              <a:t> new </a:t>
            </a:r>
            <a:r>
              <a:rPr lang="en-US" dirty="0" err="1">
                <a:latin typeface="Consolas" panose="020B0609020204030204" pitchFamily="49" charset="0"/>
              </a:rPr>
              <a:t>ListNode</a:t>
            </a:r>
            <a:r>
              <a:rPr lang="en-US" dirty="0">
                <a:latin typeface="Consolas" panose="020B0609020204030204" pitchFamily="49" charset="0"/>
              </a:rPr>
              <a:t>(2));</a:t>
            </a:r>
          </a:p>
          <a:p>
            <a:pPr marL="0" indent="0">
              <a:buNone/>
            </a:pPr>
            <a:endParaRPr lang="en-US" dirty="0">
              <a:latin typeface="Calibri" panose="020F0502020204030204" pitchFamily="34" charset="0"/>
            </a:endParaRPr>
          </a:p>
        </p:txBody>
      </p:sp>
      <p:sp>
        <p:nvSpPr>
          <p:cNvPr id="10" name="TextBox 9">
            <a:extLst>
              <a:ext uri="{FF2B5EF4-FFF2-40B4-BE49-F238E27FC236}">
                <a16:creationId xmlns:a16="http://schemas.microsoft.com/office/drawing/2014/main" id="{AEC7957E-B085-41C5-A836-37E04FFF8018}"/>
              </a:ext>
            </a:extLst>
          </p:cNvPr>
          <p:cNvSpPr txBox="1"/>
          <p:nvPr/>
        </p:nvSpPr>
        <p:spPr>
          <a:xfrm>
            <a:off x="9711744" y="2355208"/>
            <a:ext cx="1642056" cy="523220"/>
          </a:xfrm>
          <a:prstGeom prst="rect">
            <a:avLst/>
          </a:prstGeom>
          <a:noFill/>
        </p:spPr>
        <p:txBody>
          <a:bodyPr wrap="square" rtlCol="0">
            <a:spAutoFit/>
          </a:bodyPr>
          <a:lstStyle/>
          <a:p>
            <a:pPr algn="r"/>
            <a:r>
              <a:rPr lang="en-US" sz="2800" i="1" dirty="0"/>
              <a:t>Memory</a:t>
            </a:r>
          </a:p>
        </p:txBody>
      </p:sp>
      <p:sp>
        <p:nvSpPr>
          <p:cNvPr id="12" name="TextBox 11">
            <a:extLst>
              <a:ext uri="{FF2B5EF4-FFF2-40B4-BE49-F238E27FC236}">
                <a16:creationId xmlns:a16="http://schemas.microsoft.com/office/drawing/2014/main" id="{398AE56A-0F55-49E5-BCBD-FB15847B6021}"/>
              </a:ext>
            </a:extLst>
          </p:cNvPr>
          <p:cNvSpPr txBox="1"/>
          <p:nvPr/>
        </p:nvSpPr>
        <p:spPr>
          <a:xfrm>
            <a:off x="894867" y="3277673"/>
            <a:ext cx="973344" cy="523220"/>
          </a:xfrm>
          <a:prstGeom prst="rect">
            <a:avLst/>
          </a:prstGeom>
          <a:noFill/>
        </p:spPr>
        <p:txBody>
          <a:bodyPr wrap="none" rtlCol="0">
            <a:spAutoFit/>
          </a:bodyPr>
          <a:lstStyle/>
          <a:p>
            <a:pPr algn="ctr"/>
            <a:r>
              <a:rPr lang="en-US" sz="2800" dirty="0">
                <a:latin typeface="Consolas" panose="020B0609020204030204" pitchFamily="49" charset="0"/>
              </a:rPr>
              <a:t>list</a:t>
            </a:r>
          </a:p>
        </p:txBody>
      </p:sp>
      <p:sp>
        <p:nvSpPr>
          <p:cNvPr id="19" name="Rectangle: Rounded Corners 18">
            <a:extLst>
              <a:ext uri="{FF2B5EF4-FFF2-40B4-BE49-F238E27FC236}">
                <a16:creationId xmlns:a16="http://schemas.microsoft.com/office/drawing/2014/main" id="{848EA76A-B828-42AF-AE92-03EDBF354497}"/>
              </a:ext>
            </a:extLst>
          </p:cNvPr>
          <p:cNvSpPr/>
          <p:nvPr/>
        </p:nvSpPr>
        <p:spPr>
          <a:xfrm>
            <a:off x="988586" y="380089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Table 4">
            <a:extLst>
              <a:ext uri="{FF2B5EF4-FFF2-40B4-BE49-F238E27FC236}">
                <a16:creationId xmlns:a16="http://schemas.microsoft.com/office/drawing/2014/main" id="{F2C165B6-D9B5-4D76-B6F0-608909D1BACB}"/>
              </a:ext>
            </a:extLst>
          </p:cNvPr>
          <p:cNvGraphicFramePr>
            <a:graphicFrameLocks noGrp="1"/>
          </p:cNvGraphicFramePr>
          <p:nvPr>
            <p:extLst>
              <p:ext uri="{D42A27DB-BD31-4B8C-83A1-F6EECF244321}">
                <p14:modId xmlns:p14="http://schemas.microsoft.com/office/powerpoint/2010/main" val="4156220512"/>
              </p:ext>
            </p:extLst>
          </p:nvPr>
        </p:nvGraphicFramePr>
        <p:xfrm>
          <a:off x="3050434" y="3016784"/>
          <a:ext cx="8128000" cy="2595880"/>
        </p:xfrm>
        <a:graphic>
          <a:graphicData uri="http://schemas.openxmlformats.org/drawingml/2006/table">
            <a:tbl>
              <a:tblPr firstRow="1" bandRow="1">
                <a:tableStyleId>{2D5ABB26-0587-4C30-8999-92F81FD0307C}</a:tableStyleId>
              </a:tblPr>
              <a:tblGrid>
                <a:gridCol w="812800">
                  <a:extLst>
                    <a:ext uri="{9D8B030D-6E8A-4147-A177-3AD203B41FA5}">
                      <a16:colId xmlns:a16="http://schemas.microsoft.com/office/drawing/2014/main" val="4108463447"/>
                    </a:ext>
                  </a:extLst>
                </a:gridCol>
                <a:gridCol w="812800">
                  <a:extLst>
                    <a:ext uri="{9D8B030D-6E8A-4147-A177-3AD203B41FA5}">
                      <a16:colId xmlns:a16="http://schemas.microsoft.com/office/drawing/2014/main" val="970217337"/>
                    </a:ext>
                  </a:extLst>
                </a:gridCol>
                <a:gridCol w="812800">
                  <a:extLst>
                    <a:ext uri="{9D8B030D-6E8A-4147-A177-3AD203B41FA5}">
                      <a16:colId xmlns:a16="http://schemas.microsoft.com/office/drawing/2014/main" val="1583631127"/>
                    </a:ext>
                  </a:extLst>
                </a:gridCol>
                <a:gridCol w="812800">
                  <a:extLst>
                    <a:ext uri="{9D8B030D-6E8A-4147-A177-3AD203B41FA5}">
                      <a16:colId xmlns:a16="http://schemas.microsoft.com/office/drawing/2014/main" val="732866057"/>
                    </a:ext>
                  </a:extLst>
                </a:gridCol>
                <a:gridCol w="812800">
                  <a:extLst>
                    <a:ext uri="{9D8B030D-6E8A-4147-A177-3AD203B41FA5}">
                      <a16:colId xmlns:a16="http://schemas.microsoft.com/office/drawing/2014/main" val="698010077"/>
                    </a:ext>
                  </a:extLst>
                </a:gridCol>
                <a:gridCol w="812800">
                  <a:extLst>
                    <a:ext uri="{9D8B030D-6E8A-4147-A177-3AD203B41FA5}">
                      <a16:colId xmlns:a16="http://schemas.microsoft.com/office/drawing/2014/main" val="2213141739"/>
                    </a:ext>
                  </a:extLst>
                </a:gridCol>
                <a:gridCol w="812800">
                  <a:extLst>
                    <a:ext uri="{9D8B030D-6E8A-4147-A177-3AD203B41FA5}">
                      <a16:colId xmlns:a16="http://schemas.microsoft.com/office/drawing/2014/main" val="935971130"/>
                    </a:ext>
                  </a:extLst>
                </a:gridCol>
                <a:gridCol w="812800">
                  <a:extLst>
                    <a:ext uri="{9D8B030D-6E8A-4147-A177-3AD203B41FA5}">
                      <a16:colId xmlns:a16="http://schemas.microsoft.com/office/drawing/2014/main" val="1670699838"/>
                    </a:ext>
                  </a:extLst>
                </a:gridCol>
                <a:gridCol w="812800">
                  <a:extLst>
                    <a:ext uri="{9D8B030D-6E8A-4147-A177-3AD203B41FA5}">
                      <a16:colId xmlns:a16="http://schemas.microsoft.com/office/drawing/2014/main" val="583128012"/>
                    </a:ext>
                  </a:extLst>
                </a:gridCol>
                <a:gridCol w="812800">
                  <a:extLst>
                    <a:ext uri="{9D8B030D-6E8A-4147-A177-3AD203B41FA5}">
                      <a16:colId xmlns:a16="http://schemas.microsoft.com/office/drawing/2014/main" val="2201102198"/>
                    </a:ext>
                  </a:extLst>
                </a:gridCol>
              </a:tblGrid>
              <a:tr h="370840">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9488831"/>
                  </a:ext>
                </a:extLst>
              </a:tr>
              <a:tr h="370840">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highlight>
                            <a:srgbClr val="FFF2CC"/>
                          </a:highlight>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en-US" sz="1200" dirty="0">
                        <a:highlight>
                          <a:srgbClr val="FFF2CC"/>
                        </a:highlight>
                        <a:latin typeface="Consolas" panose="020B0609020204030204"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7596919"/>
                  </a:ext>
                </a:extLst>
              </a:tr>
              <a:tr h="370840">
                <a:tc>
                  <a:txBody>
                    <a:bodyPr/>
                    <a:lstStyle/>
                    <a:p>
                      <a:pPr algn="ctr"/>
                      <a:r>
                        <a:rPr lang="en-US" sz="1200" dirty="0">
                          <a:latin typeface="Consolas" panose="020B0609020204030204" pitchFamily="49"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8768523"/>
                  </a:ext>
                </a:extLst>
              </a:tr>
              <a:tr h="370840">
                <a:tc>
                  <a:txBody>
                    <a:bodyPr/>
                    <a:lstStyle/>
                    <a:p>
                      <a:pPr algn="ctr"/>
                      <a:r>
                        <a:rPr lang="en-US" sz="1200" dirty="0">
                          <a:latin typeface="Consolas" panose="020B0609020204030204" pitchFamily="49"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7630922"/>
                  </a:ext>
                </a:extLst>
              </a:tr>
              <a:tr h="370840">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6651325"/>
                  </a:ext>
                </a:extLst>
              </a:tr>
              <a:tr h="370840">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4080067"/>
                  </a:ext>
                </a:extLst>
              </a:tr>
              <a:tr h="370840">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010858"/>
                  </a:ext>
                </a:extLst>
              </a:tr>
            </a:tbl>
          </a:graphicData>
        </a:graphic>
      </p:graphicFrame>
      <p:sp>
        <p:nvSpPr>
          <p:cNvPr id="16" name="Arrow: Bent 15">
            <a:extLst>
              <a:ext uri="{FF2B5EF4-FFF2-40B4-BE49-F238E27FC236}">
                <a16:creationId xmlns:a16="http://schemas.microsoft.com/office/drawing/2014/main" id="{F28BE632-733E-42BC-9B21-B0EC1396DEC3}"/>
              </a:ext>
            </a:extLst>
          </p:cNvPr>
          <p:cNvSpPr/>
          <p:nvPr/>
        </p:nvSpPr>
        <p:spPr>
          <a:xfrm rot="5400000" flipH="1">
            <a:off x="2604027" y="2436010"/>
            <a:ext cx="553845" cy="3075474"/>
          </a:xfrm>
          <a:prstGeom prst="bentArrow">
            <a:avLst>
              <a:gd name="adj1" fmla="val 18272"/>
              <a:gd name="adj2" fmla="val 29449"/>
              <a:gd name="adj3" fmla="val 49486"/>
              <a:gd name="adj4" fmla="val 4247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ectangle: Rounded Corners 16">
            <a:extLst>
              <a:ext uri="{FF2B5EF4-FFF2-40B4-BE49-F238E27FC236}">
                <a16:creationId xmlns:a16="http://schemas.microsoft.com/office/drawing/2014/main" id="{6522A92F-5E55-465F-9565-263FF4F8C51B}"/>
              </a:ext>
            </a:extLst>
          </p:cNvPr>
          <p:cNvSpPr/>
          <p:nvPr/>
        </p:nvSpPr>
        <p:spPr>
          <a:xfrm>
            <a:off x="1164228" y="3988526"/>
            <a:ext cx="348267" cy="40567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33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Contiguous vs. Non-contiguous: </a:t>
            </a:r>
            <a:r>
              <a:rPr lang="en-US" dirty="0" err="1"/>
              <a:t>ListNode</a:t>
            </a:r>
            <a:r>
              <a:rPr lang="en-US" dirty="0"/>
              <a:t> (3)</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5486400"/>
          </a:xfrm>
        </p:spPr>
        <p:txBody>
          <a:bodyPr>
            <a:normAutofit/>
          </a:bodyPr>
          <a:lstStyle/>
          <a:p>
            <a:r>
              <a:rPr lang="en-US" dirty="0">
                <a:latin typeface="Calibri" panose="020F0502020204030204" pitchFamily="34" charset="0"/>
              </a:rPr>
              <a:t>Computer memory = one really, </a:t>
            </a:r>
            <a:r>
              <a:rPr lang="en-US" i="1" dirty="0">
                <a:latin typeface="Calibri" panose="020F0502020204030204" pitchFamily="34" charset="0"/>
              </a:rPr>
              <a:t>really </a:t>
            </a:r>
            <a:r>
              <a:rPr lang="en-US" dirty="0">
                <a:latin typeface="Calibri" panose="020F0502020204030204" pitchFamily="34" charset="0"/>
              </a:rPr>
              <a:t>big array.</a:t>
            </a:r>
          </a:p>
          <a:p>
            <a:pPr marL="0" indent="0">
              <a:buNone/>
            </a:pPr>
            <a:r>
              <a:rPr lang="en-US" dirty="0" err="1">
                <a:latin typeface="Consolas" panose="020B0609020204030204" pitchFamily="49" charset="0"/>
              </a:rPr>
              <a:t>ListNode</a:t>
            </a:r>
            <a:r>
              <a:rPr lang="en-US" dirty="0">
                <a:latin typeface="Consolas" panose="020B0609020204030204" pitchFamily="49" charset="0"/>
              </a:rPr>
              <a:t> list = </a:t>
            </a:r>
            <a:r>
              <a:rPr lang="en-US" dirty="0">
                <a:highlight>
                  <a:srgbClr val="FFF2CC"/>
                </a:highlight>
                <a:latin typeface="Consolas" panose="020B0609020204030204" pitchFamily="49" charset="0"/>
              </a:rPr>
              <a:t>new </a:t>
            </a:r>
            <a:r>
              <a:rPr lang="en-US" dirty="0" err="1">
                <a:highlight>
                  <a:srgbClr val="FFF2CC"/>
                </a:highlight>
                <a:latin typeface="Consolas" panose="020B0609020204030204" pitchFamily="49" charset="0"/>
              </a:rPr>
              <a:t>ListNode</a:t>
            </a:r>
            <a:r>
              <a:rPr lang="en-US" dirty="0">
                <a:highlight>
                  <a:srgbClr val="FFF2CC"/>
                </a:highlight>
                <a:latin typeface="Consolas" panose="020B0609020204030204" pitchFamily="49" charset="0"/>
              </a:rPr>
              <a:t>(1,</a:t>
            </a:r>
            <a:r>
              <a:rPr lang="en-US" dirty="0">
                <a:latin typeface="Consolas" panose="020B0609020204030204" pitchFamily="49" charset="0"/>
              </a:rPr>
              <a:t> </a:t>
            </a:r>
            <a:r>
              <a:rPr lang="en-US" dirty="0">
                <a:highlight>
                  <a:srgbClr val="CEC7EA"/>
                </a:highlight>
                <a:latin typeface="Consolas" panose="020B0609020204030204" pitchFamily="49" charset="0"/>
              </a:rPr>
              <a:t>new </a:t>
            </a:r>
            <a:r>
              <a:rPr lang="en-US" dirty="0" err="1">
                <a:highlight>
                  <a:srgbClr val="CEC7EA"/>
                </a:highlight>
                <a:latin typeface="Consolas" panose="020B0609020204030204" pitchFamily="49" charset="0"/>
              </a:rPr>
              <a:t>ListNode</a:t>
            </a:r>
            <a:r>
              <a:rPr lang="en-US" dirty="0">
                <a:highlight>
                  <a:srgbClr val="CEC7EA"/>
                </a:highlight>
                <a:latin typeface="Consolas" panose="020B0609020204030204" pitchFamily="49" charset="0"/>
              </a:rPr>
              <a:t>(2)</a:t>
            </a:r>
            <a:r>
              <a:rPr lang="en-US" dirty="0">
                <a:latin typeface="Consolas" panose="020B0609020204030204" pitchFamily="49" charset="0"/>
              </a:rPr>
              <a:t>);</a:t>
            </a:r>
          </a:p>
          <a:p>
            <a:pPr marL="0" indent="0">
              <a:buNone/>
            </a:pPr>
            <a:endParaRPr lang="en-US" dirty="0">
              <a:latin typeface="Calibri" panose="020F0502020204030204" pitchFamily="34" charset="0"/>
            </a:endParaRPr>
          </a:p>
        </p:txBody>
      </p:sp>
      <p:sp>
        <p:nvSpPr>
          <p:cNvPr id="10" name="TextBox 9">
            <a:extLst>
              <a:ext uri="{FF2B5EF4-FFF2-40B4-BE49-F238E27FC236}">
                <a16:creationId xmlns:a16="http://schemas.microsoft.com/office/drawing/2014/main" id="{AEC7957E-B085-41C5-A836-37E04FFF8018}"/>
              </a:ext>
            </a:extLst>
          </p:cNvPr>
          <p:cNvSpPr txBox="1"/>
          <p:nvPr/>
        </p:nvSpPr>
        <p:spPr>
          <a:xfrm>
            <a:off x="9711744" y="2355208"/>
            <a:ext cx="1642056" cy="523220"/>
          </a:xfrm>
          <a:prstGeom prst="rect">
            <a:avLst/>
          </a:prstGeom>
          <a:noFill/>
        </p:spPr>
        <p:txBody>
          <a:bodyPr wrap="square" rtlCol="0">
            <a:spAutoFit/>
          </a:bodyPr>
          <a:lstStyle/>
          <a:p>
            <a:pPr algn="r"/>
            <a:r>
              <a:rPr lang="en-US" sz="2800" i="1" dirty="0"/>
              <a:t>Memory</a:t>
            </a:r>
          </a:p>
        </p:txBody>
      </p:sp>
      <p:sp>
        <p:nvSpPr>
          <p:cNvPr id="12" name="TextBox 11">
            <a:extLst>
              <a:ext uri="{FF2B5EF4-FFF2-40B4-BE49-F238E27FC236}">
                <a16:creationId xmlns:a16="http://schemas.microsoft.com/office/drawing/2014/main" id="{398AE56A-0F55-49E5-BCBD-FB15847B6021}"/>
              </a:ext>
            </a:extLst>
          </p:cNvPr>
          <p:cNvSpPr txBox="1"/>
          <p:nvPr/>
        </p:nvSpPr>
        <p:spPr>
          <a:xfrm>
            <a:off x="894867" y="3277673"/>
            <a:ext cx="973344" cy="523220"/>
          </a:xfrm>
          <a:prstGeom prst="rect">
            <a:avLst/>
          </a:prstGeom>
          <a:noFill/>
        </p:spPr>
        <p:txBody>
          <a:bodyPr wrap="none" rtlCol="0">
            <a:spAutoFit/>
          </a:bodyPr>
          <a:lstStyle/>
          <a:p>
            <a:pPr algn="ctr"/>
            <a:r>
              <a:rPr lang="en-US" sz="2800" dirty="0">
                <a:latin typeface="Consolas" panose="020B0609020204030204" pitchFamily="49" charset="0"/>
              </a:rPr>
              <a:t>list</a:t>
            </a:r>
          </a:p>
        </p:txBody>
      </p:sp>
      <p:sp>
        <p:nvSpPr>
          <p:cNvPr id="19" name="Rectangle: Rounded Corners 18">
            <a:extLst>
              <a:ext uri="{FF2B5EF4-FFF2-40B4-BE49-F238E27FC236}">
                <a16:creationId xmlns:a16="http://schemas.microsoft.com/office/drawing/2014/main" id="{848EA76A-B828-42AF-AE92-03EDBF354497}"/>
              </a:ext>
            </a:extLst>
          </p:cNvPr>
          <p:cNvSpPr/>
          <p:nvPr/>
        </p:nvSpPr>
        <p:spPr>
          <a:xfrm>
            <a:off x="988586" y="380089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Table 4">
            <a:extLst>
              <a:ext uri="{FF2B5EF4-FFF2-40B4-BE49-F238E27FC236}">
                <a16:creationId xmlns:a16="http://schemas.microsoft.com/office/drawing/2014/main" id="{F2C165B6-D9B5-4D76-B6F0-608909D1BACB}"/>
              </a:ext>
            </a:extLst>
          </p:cNvPr>
          <p:cNvGraphicFramePr>
            <a:graphicFrameLocks noGrp="1"/>
          </p:cNvGraphicFramePr>
          <p:nvPr>
            <p:extLst>
              <p:ext uri="{D42A27DB-BD31-4B8C-83A1-F6EECF244321}">
                <p14:modId xmlns:p14="http://schemas.microsoft.com/office/powerpoint/2010/main" val="688891256"/>
              </p:ext>
            </p:extLst>
          </p:nvPr>
        </p:nvGraphicFramePr>
        <p:xfrm>
          <a:off x="3050434" y="3016784"/>
          <a:ext cx="8128000" cy="2595880"/>
        </p:xfrm>
        <a:graphic>
          <a:graphicData uri="http://schemas.openxmlformats.org/drawingml/2006/table">
            <a:tbl>
              <a:tblPr firstRow="1" bandRow="1">
                <a:tableStyleId>{2D5ABB26-0587-4C30-8999-92F81FD0307C}</a:tableStyleId>
              </a:tblPr>
              <a:tblGrid>
                <a:gridCol w="812800">
                  <a:extLst>
                    <a:ext uri="{9D8B030D-6E8A-4147-A177-3AD203B41FA5}">
                      <a16:colId xmlns:a16="http://schemas.microsoft.com/office/drawing/2014/main" val="4108463447"/>
                    </a:ext>
                  </a:extLst>
                </a:gridCol>
                <a:gridCol w="812800">
                  <a:extLst>
                    <a:ext uri="{9D8B030D-6E8A-4147-A177-3AD203B41FA5}">
                      <a16:colId xmlns:a16="http://schemas.microsoft.com/office/drawing/2014/main" val="970217337"/>
                    </a:ext>
                  </a:extLst>
                </a:gridCol>
                <a:gridCol w="812800">
                  <a:extLst>
                    <a:ext uri="{9D8B030D-6E8A-4147-A177-3AD203B41FA5}">
                      <a16:colId xmlns:a16="http://schemas.microsoft.com/office/drawing/2014/main" val="1583631127"/>
                    </a:ext>
                  </a:extLst>
                </a:gridCol>
                <a:gridCol w="812800">
                  <a:extLst>
                    <a:ext uri="{9D8B030D-6E8A-4147-A177-3AD203B41FA5}">
                      <a16:colId xmlns:a16="http://schemas.microsoft.com/office/drawing/2014/main" val="732866057"/>
                    </a:ext>
                  </a:extLst>
                </a:gridCol>
                <a:gridCol w="812800">
                  <a:extLst>
                    <a:ext uri="{9D8B030D-6E8A-4147-A177-3AD203B41FA5}">
                      <a16:colId xmlns:a16="http://schemas.microsoft.com/office/drawing/2014/main" val="698010077"/>
                    </a:ext>
                  </a:extLst>
                </a:gridCol>
                <a:gridCol w="812800">
                  <a:extLst>
                    <a:ext uri="{9D8B030D-6E8A-4147-A177-3AD203B41FA5}">
                      <a16:colId xmlns:a16="http://schemas.microsoft.com/office/drawing/2014/main" val="2213141739"/>
                    </a:ext>
                  </a:extLst>
                </a:gridCol>
                <a:gridCol w="812800">
                  <a:extLst>
                    <a:ext uri="{9D8B030D-6E8A-4147-A177-3AD203B41FA5}">
                      <a16:colId xmlns:a16="http://schemas.microsoft.com/office/drawing/2014/main" val="935971130"/>
                    </a:ext>
                  </a:extLst>
                </a:gridCol>
                <a:gridCol w="812800">
                  <a:extLst>
                    <a:ext uri="{9D8B030D-6E8A-4147-A177-3AD203B41FA5}">
                      <a16:colId xmlns:a16="http://schemas.microsoft.com/office/drawing/2014/main" val="1670699838"/>
                    </a:ext>
                  </a:extLst>
                </a:gridCol>
                <a:gridCol w="812800">
                  <a:extLst>
                    <a:ext uri="{9D8B030D-6E8A-4147-A177-3AD203B41FA5}">
                      <a16:colId xmlns:a16="http://schemas.microsoft.com/office/drawing/2014/main" val="583128012"/>
                    </a:ext>
                  </a:extLst>
                </a:gridCol>
                <a:gridCol w="812800">
                  <a:extLst>
                    <a:ext uri="{9D8B030D-6E8A-4147-A177-3AD203B41FA5}">
                      <a16:colId xmlns:a16="http://schemas.microsoft.com/office/drawing/2014/main" val="2201102198"/>
                    </a:ext>
                  </a:extLst>
                </a:gridCol>
              </a:tblGrid>
              <a:tr h="370840">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9488831"/>
                  </a:ext>
                </a:extLst>
              </a:tr>
              <a:tr h="370840">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highlight>
                            <a:srgbClr val="FFF2CC"/>
                          </a:highlight>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en-US" sz="1200" dirty="0">
                        <a:highlight>
                          <a:srgbClr val="FFF2CC"/>
                        </a:highlight>
                        <a:latin typeface="Consolas" panose="020B0609020204030204"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7596919"/>
                  </a:ext>
                </a:extLst>
              </a:tr>
              <a:tr h="370840">
                <a:tc>
                  <a:txBody>
                    <a:bodyPr/>
                    <a:lstStyle/>
                    <a:p>
                      <a:pPr algn="ctr"/>
                      <a:r>
                        <a:rPr lang="en-US" sz="1200" dirty="0">
                          <a:latin typeface="Consolas" panose="020B0609020204030204" pitchFamily="49"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8768523"/>
                  </a:ext>
                </a:extLst>
              </a:tr>
              <a:tr h="370840">
                <a:tc>
                  <a:txBody>
                    <a:bodyPr/>
                    <a:lstStyle/>
                    <a:p>
                      <a:pPr algn="ctr"/>
                      <a:r>
                        <a:rPr lang="en-US" sz="1200" dirty="0">
                          <a:latin typeface="Consolas" panose="020B0609020204030204" pitchFamily="49"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7630922"/>
                  </a:ext>
                </a:extLst>
              </a:tr>
              <a:tr h="370840">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200" dirty="0">
                          <a:latin typeface="Consolas" panose="020B0609020204030204" pitchFamily="49" charset="0"/>
                        </a:rPr>
                        <a:t>null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6651325"/>
                  </a:ext>
                </a:extLst>
              </a:tr>
              <a:tr h="370840">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4080067"/>
                  </a:ext>
                </a:extLst>
              </a:tr>
              <a:tr h="370840">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010858"/>
                  </a:ext>
                </a:extLst>
              </a:tr>
            </a:tbl>
          </a:graphicData>
        </a:graphic>
      </p:graphicFrame>
      <p:sp>
        <p:nvSpPr>
          <p:cNvPr id="16" name="Arrow: Bent 15">
            <a:extLst>
              <a:ext uri="{FF2B5EF4-FFF2-40B4-BE49-F238E27FC236}">
                <a16:creationId xmlns:a16="http://schemas.microsoft.com/office/drawing/2014/main" id="{F28BE632-733E-42BC-9B21-B0EC1396DEC3}"/>
              </a:ext>
            </a:extLst>
          </p:cNvPr>
          <p:cNvSpPr/>
          <p:nvPr/>
        </p:nvSpPr>
        <p:spPr>
          <a:xfrm rot="5400000" flipH="1">
            <a:off x="2604027" y="2436010"/>
            <a:ext cx="553845" cy="3075474"/>
          </a:xfrm>
          <a:prstGeom prst="bentArrow">
            <a:avLst>
              <a:gd name="adj1" fmla="val 18272"/>
              <a:gd name="adj2" fmla="val 29449"/>
              <a:gd name="adj3" fmla="val 49486"/>
              <a:gd name="adj4" fmla="val 4247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ectangle: Rounded Corners 16">
            <a:extLst>
              <a:ext uri="{FF2B5EF4-FFF2-40B4-BE49-F238E27FC236}">
                <a16:creationId xmlns:a16="http://schemas.microsoft.com/office/drawing/2014/main" id="{6522A92F-5E55-465F-9565-263FF4F8C51B}"/>
              </a:ext>
            </a:extLst>
          </p:cNvPr>
          <p:cNvSpPr/>
          <p:nvPr/>
        </p:nvSpPr>
        <p:spPr>
          <a:xfrm>
            <a:off x="1164228" y="3988526"/>
            <a:ext cx="348267" cy="40567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6697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Contiguous vs. Non-contiguous: </a:t>
            </a:r>
            <a:r>
              <a:rPr lang="en-US" dirty="0" err="1"/>
              <a:t>ListNode</a:t>
            </a:r>
            <a:r>
              <a:rPr lang="en-US" dirty="0"/>
              <a:t> (4)</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5486400"/>
          </a:xfrm>
        </p:spPr>
        <p:txBody>
          <a:bodyPr>
            <a:normAutofit/>
          </a:bodyPr>
          <a:lstStyle/>
          <a:p>
            <a:r>
              <a:rPr lang="en-US" dirty="0">
                <a:latin typeface="Calibri" panose="020F0502020204030204" pitchFamily="34" charset="0"/>
              </a:rPr>
              <a:t>Computer memory = one really, </a:t>
            </a:r>
            <a:r>
              <a:rPr lang="en-US" i="1" dirty="0">
                <a:latin typeface="Calibri" panose="020F0502020204030204" pitchFamily="34" charset="0"/>
              </a:rPr>
              <a:t>really </a:t>
            </a:r>
            <a:r>
              <a:rPr lang="en-US" dirty="0">
                <a:latin typeface="Calibri" panose="020F0502020204030204" pitchFamily="34" charset="0"/>
              </a:rPr>
              <a:t>big array.</a:t>
            </a:r>
          </a:p>
          <a:p>
            <a:pPr marL="0" indent="0">
              <a:buNone/>
            </a:pPr>
            <a:r>
              <a:rPr lang="en-US" dirty="0" err="1">
                <a:latin typeface="Consolas" panose="020B0609020204030204" pitchFamily="49" charset="0"/>
              </a:rPr>
              <a:t>ListNode</a:t>
            </a:r>
            <a:r>
              <a:rPr lang="en-US" dirty="0">
                <a:latin typeface="Consolas" panose="020B0609020204030204" pitchFamily="49" charset="0"/>
              </a:rPr>
              <a:t> list = </a:t>
            </a:r>
            <a:r>
              <a:rPr lang="en-US" dirty="0">
                <a:highlight>
                  <a:srgbClr val="FFF2CC"/>
                </a:highlight>
                <a:latin typeface="Consolas" panose="020B0609020204030204" pitchFamily="49" charset="0"/>
              </a:rPr>
              <a:t>new </a:t>
            </a:r>
            <a:r>
              <a:rPr lang="en-US" dirty="0" err="1">
                <a:highlight>
                  <a:srgbClr val="FFF2CC"/>
                </a:highlight>
                <a:latin typeface="Consolas" panose="020B0609020204030204" pitchFamily="49" charset="0"/>
              </a:rPr>
              <a:t>ListNode</a:t>
            </a:r>
            <a:r>
              <a:rPr lang="en-US" dirty="0">
                <a:highlight>
                  <a:srgbClr val="FFF2CC"/>
                </a:highlight>
                <a:latin typeface="Consolas" panose="020B0609020204030204" pitchFamily="49" charset="0"/>
              </a:rPr>
              <a:t>(1,</a:t>
            </a:r>
            <a:r>
              <a:rPr lang="en-US" dirty="0">
                <a:latin typeface="Consolas" panose="020B0609020204030204" pitchFamily="49" charset="0"/>
              </a:rPr>
              <a:t> </a:t>
            </a:r>
            <a:r>
              <a:rPr lang="en-US" dirty="0">
                <a:highlight>
                  <a:srgbClr val="CEC7EA"/>
                </a:highlight>
                <a:latin typeface="Consolas" panose="020B0609020204030204" pitchFamily="49" charset="0"/>
              </a:rPr>
              <a:t>new </a:t>
            </a:r>
            <a:r>
              <a:rPr lang="en-US" dirty="0" err="1">
                <a:highlight>
                  <a:srgbClr val="CEC7EA"/>
                </a:highlight>
                <a:latin typeface="Consolas" panose="020B0609020204030204" pitchFamily="49" charset="0"/>
              </a:rPr>
              <a:t>ListNode</a:t>
            </a:r>
            <a:r>
              <a:rPr lang="en-US" dirty="0">
                <a:highlight>
                  <a:srgbClr val="CEC7EA"/>
                </a:highlight>
                <a:latin typeface="Consolas" panose="020B0609020204030204" pitchFamily="49" charset="0"/>
              </a:rPr>
              <a:t>(2)</a:t>
            </a:r>
            <a:r>
              <a:rPr lang="en-US" dirty="0">
                <a:latin typeface="Consolas" panose="020B0609020204030204" pitchFamily="49" charset="0"/>
              </a:rPr>
              <a:t>);</a:t>
            </a:r>
          </a:p>
          <a:p>
            <a:pPr marL="0" indent="0">
              <a:buNone/>
            </a:pPr>
            <a:endParaRPr lang="en-US" dirty="0">
              <a:latin typeface="Calibri" panose="020F0502020204030204" pitchFamily="34" charset="0"/>
            </a:endParaRPr>
          </a:p>
        </p:txBody>
      </p:sp>
      <p:sp>
        <p:nvSpPr>
          <p:cNvPr id="10" name="TextBox 9">
            <a:extLst>
              <a:ext uri="{FF2B5EF4-FFF2-40B4-BE49-F238E27FC236}">
                <a16:creationId xmlns:a16="http://schemas.microsoft.com/office/drawing/2014/main" id="{AEC7957E-B085-41C5-A836-37E04FFF8018}"/>
              </a:ext>
            </a:extLst>
          </p:cNvPr>
          <p:cNvSpPr txBox="1"/>
          <p:nvPr/>
        </p:nvSpPr>
        <p:spPr>
          <a:xfrm>
            <a:off x="9711744" y="2355208"/>
            <a:ext cx="1642056" cy="523220"/>
          </a:xfrm>
          <a:prstGeom prst="rect">
            <a:avLst/>
          </a:prstGeom>
          <a:noFill/>
        </p:spPr>
        <p:txBody>
          <a:bodyPr wrap="square" rtlCol="0">
            <a:spAutoFit/>
          </a:bodyPr>
          <a:lstStyle/>
          <a:p>
            <a:pPr algn="r"/>
            <a:r>
              <a:rPr lang="en-US" sz="2800" i="1" dirty="0"/>
              <a:t>Memory</a:t>
            </a:r>
          </a:p>
        </p:txBody>
      </p:sp>
      <p:sp>
        <p:nvSpPr>
          <p:cNvPr id="12" name="TextBox 11">
            <a:extLst>
              <a:ext uri="{FF2B5EF4-FFF2-40B4-BE49-F238E27FC236}">
                <a16:creationId xmlns:a16="http://schemas.microsoft.com/office/drawing/2014/main" id="{398AE56A-0F55-49E5-BCBD-FB15847B6021}"/>
              </a:ext>
            </a:extLst>
          </p:cNvPr>
          <p:cNvSpPr txBox="1"/>
          <p:nvPr/>
        </p:nvSpPr>
        <p:spPr>
          <a:xfrm>
            <a:off x="894867" y="3277673"/>
            <a:ext cx="973344" cy="523220"/>
          </a:xfrm>
          <a:prstGeom prst="rect">
            <a:avLst/>
          </a:prstGeom>
          <a:noFill/>
        </p:spPr>
        <p:txBody>
          <a:bodyPr wrap="none" rtlCol="0">
            <a:spAutoFit/>
          </a:bodyPr>
          <a:lstStyle/>
          <a:p>
            <a:pPr algn="ctr"/>
            <a:r>
              <a:rPr lang="en-US" sz="2800" dirty="0">
                <a:latin typeface="Consolas" panose="020B0609020204030204" pitchFamily="49" charset="0"/>
              </a:rPr>
              <a:t>list</a:t>
            </a:r>
          </a:p>
        </p:txBody>
      </p:sp>
      <p:sp>
        <p:nvSpPr>
          <p:cNvPr id="19" name="Rectangle: Rounded Corners 18">
            <a:extLst>
              <a:ext uri="{FF2B5EF4-FFF2-40B4-BE49-F238E27FC236}">
                <a16:creationId xmlns:a16="http://schemas.microsoft.com/office/drawing/2014/main" id="{848EA76A-B828-42AF-AE92-03EDBF354497}"/>
              </a:ext>
            </a:extLst>
          </p:cNvPr>
          <p:cNvSpPr/>
          <p:nvPr/>
        </p:nvSpPr>
        <p:spPr>
          <a:xfrm>
            <a:off x="988586" y="380089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Table 4">
            <a:extLst>
              <a:ext uri="{FF2B5EF4-FFF2-40B4-BE49-F238E27FC236}">
                <a16:creationId xmlns:a16="http://schemas.microsoft.com/office/drawing/2014/main" id="{F2C165B6-D9B5-4D76-B6F0-608909D1BACB}"/>
              </a:ext>
            </a:extLst>
          </p:cNvPr>
          <p:cNvGraphicFramePr>
            <a:graphicFrameLocks noGrp="1"/>
          </p:cNvGraphicFramePr>
          <p:nvPr/>
        </p:nvGraphicFramePr>
        <p:xfrm>
          <a:off x="3050434" y="3016784"/>
          <a:ext cx="8128000" cy="2595880"/>
        </p:xfrm>
        <a:graphic>
          <a:graphicData uri="http://schemas.openxmlformats.org/drawingml/2006/table">
            <a:tbl>
              <a:tblPr firstRow="1" bandRow="1">
                <a:tableStyleId>{2D5ABB26-0587-4C30-8999-92F81FD0307C}</a:tableStyleId>
              </a:tblPr>
              <a:tblGrid>
                <a:gridCol w="812800">
                  <a:extLst>
                    <a:ext uri="{9D8B030D-6E8A-4147-A177-3AD203B41FA5}">
                      <a16:colId xmlns:a16="http://schemas.microsoft.com/office/drawing/2014/main" val="4108463447"/>
                    </a:ext>
                  </a:extLst>
                </a:gridCol>
                <a:gridCol w="812800">
                  <a:extLst>
                    <a:ext uri="{9D8B030D-6E8A-4147-A177-3AD203B41FA5}">
                      <a16:colId xmlns:a16="http://schemas.microsoft.com/office/drawing/2014/main" val="970217337"/>
                    </a:ext>
                  </a:extLst>
                </a:gridCol>
                <a:gridCol w="812800">
                  <a:extLst>
                    <a:ext uri="{9D8B030D-6E8A-4147-A177-3AD203B41FA5}">
                      <a16:colId xmlns:a16="http://schemas.microsoft.com/office/drawing/2014/main" val="1583631127"/>
                    </a:ext>
                  </a:extLst>
                </a:gridCol>
                <a:gridCol w="812800">
                  <a:extLst>
                    <a:ext uri="{9D8B030D-6E8A-4147-A177-3AD203B41FA5}">
                      <a16:colId xmlns:a16="http://schemas.microsoft.com/office/drawing/2014/main" val="732866057"/>
                    </a:ext>
                  </a:extLst>
                </a:gridCol>
                <a:gridCol w="812800">
                  <a:extLst>
                    <a:ext uri="{9D8B030D-6E8A-4147-A177-3AD203B41FA5}">
                      <a16:colId xmlns:a16="http://schemas.microsoft.com/office/drawing/2014/main" val="698010077"/>
                    </a:ext>
                  </a:extLst>
                </a:gridCol>
                <a:gridCol w="812800">
                  <a:extLst>
                    <a:ext uri="{9D8B030D-6E8A-4147-A177-3AD203B41FA5}">
                      <a16:colId xmlns:a16="http://schemas.microsoft.com/office/drawing/2014/main" val="2213141739"/>
                    </a:ext>
                  </a:extLst>
                </a:gridCol>
                <a:gridCol w="812800">
                  <a:extLst>
                    <a:ext uri="{9D8B030D-6E8A-4147-A177-3AD203B41FA5}">
                      <a16:colId xmlns:a16="http://schemas.microsoft.com/office/drawing/2014/main" val="935971130"/>
                    </a:ext>
                  </a:extLst>
                </a:gridCol>
                <a:gridCol w="812800">
                  <a:extLst>
                    <a:ext uri="{9D8B030D-6E8A-4147-A177-3AD203B41FA5}">
                      <a16:colId xmlns:a16="http://schemas.microsoft.com/office/drawing/2014/main" val="1670699838"/>
                    </a:ext>
                  </a:extLst>
                </a:gridCol>
                <a:gridCol w="812800">
                  <a:extLst>
                    <a:ext uri="{9D8B030D-6E8A-4147-A177-3AD203B41FA5}">
                      <a16:colId xmlns:a16="http://schemas.microsoft.com/office/drawing/2014/main" val="583128012"/>
                    </a:ext>
                  </a:extLst>
                </a:gridCol>
                <a:gridCol w="812800">
                  <a:extLst>
                    <a:ext uri="{9D8B030D-6E8A-4147-A177-3AD203B41FA5}">
                      <a16:colId xmlns:a16="http://schemas.microsoft.com/office/drawing/2014/main" val="2201102198"/>
                    </a:ext>
                  </a:extLst>
                </a:gridCol>
              </a:tblGrid>
              <a:tr h="370840">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9488831"/>
                  </a:ext>
                </a:extLst>
              </a:tr>
              <a:tr h="370840">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highlight>
                            <a:srgbClr val="FFF2CC"/>
                          </a:highlight>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en-US" sz="1200" dirty="0">
                        <a:highlight>
                          <a:srgbClr val="FFF2CC"/>
                        </a:highlight>
                        <a:latin typeface="Consolas" panose="020B0609020204030204"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7596919"/>
                  </a:ext>
                </a:extLst>
              </a:tr>
              <a:tr h="370840">
                <a:tc>
                  <a:txBody>
                    <a:bodyPr/>
                    <a:lstStyle/>
                    <a:p>
                      <a:pPr algn="ctr"/>
                      <a:r>
                        <a:rPr lang="en-US" sz="1200" dirty="0">
                          <a:latin typeface="Consolas" panose="020B0609020204030204" pitchFamily="49"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8768523"/>
                  </a:ext>
                </a:extLst>
              </a:tr>
              <a:tr h="370840">
                <a:tc>
                  <a:txBody>
                    <a:bodyPr/>
                    <a:lstStyle/>
                    <a:p>
                      <a:pPr algn="ctr"/>
                      <a:r>
                        <a:rPr lang="en-US" sz="1200" dirty="0">
                          <a:latin typeface="Consolas" panose="020B0609020204030204" pitchFamily="49"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7630922"/>
                  </a:ext>
                </a:extLst>
              </a:tr>
              <a:tr h="370840">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200" dirty="0">
                          <a:latin typeface="Consolas" panose="020B0609020204030204" pitchFamily="49" charset="0"/>
                        </a:rPr>
                        <a:t>null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6651325"/>
                  </a:ext>
                </a:extLst>
              </a:tr>
              <a:tr h="370840">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4080067"/>
                  </a:ext>
                </a:extLst>
              </a:tr>
              <a:tr h="370840">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010858"/>
                  </a:ext>
                </a:extLst>
              </a:tr>
            </a:tbl>
          </a:graphicData>
        </a:graphic>
      </p:graphicFrame>
      <p:sp>
        <p:nvSpPr>
          <p:cNvPr id="16" name="Arrow: Bent 15">
            <a:extLst>
              <a:ext uri="{FF2B5EF4-FFF2-40B4-BE49-F238E27FC236}">
                <a16:creationId xmlns:a16="http://schemas.microsoft.com/office/drawing/2014/main" id="{F28BE632-733E-42BC-9B21-B0EC1396DEC3}"/>
              </a:ext>
            </a:extLst>
          </p:cNvPr>
          <p:cNvSpPr/>
          <p:nvPr/>
        </p:nvSpPr>
        <p:spPr>
          <a:xfrm rot="5400000" flipH="1">
            <a:off x="2604027" y="2436010"/>
            <a:ext cx="553845" cy="3075474"/>
          </a:xfrm>
          <a:prstGeom prst="bentArrow">
            <a:avLst>
              <a:gd name="adj1" fmla="val 18272"/>
              <a:gd name="adj2" fmla="val 29449"/>
              <a:gd name="adj3" fmla="val 49486"/>
              <a:gd name="adj4" fmla="val 4247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ectangle: Rounded Corners 16">
            <a:extLst>
              <a:ext uri="{FF2B5EF4-FFF2-40B4-BE49-F238E27FC236}">
                <a16:creationId xmlns:a16="http://schemas.microsoft.com/office/drawing/2014/main" id="{6522A92F-5E55-465F-9565-263FF4F8C51B}"/>
              </a:ext>
            </a:extLst>
          </p:cNvPr>
          <p:cNvSpPr/>
          <p:nvPr/>
        </p:nvSpPr>
        <p:spPr>
          <a:xfrm>
            <a:off x="1164228" y="3988526"/>
            <a:ext cx="348267" cy="40567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Bent 10">
            <a:extLst>
              <a:ext uri="{FF2B5EF4-FFF2-40B4-BE49-F238E27FC236}">
                <a16:creationId xmlns:a16="http://schemas.microsoft.com/office/drawing/2014/main" id="{C5D66292-8530-4E62-BF0B-9E1E355E107B}"/>
              </a:ext>
            </a:extLst>
          </p:cNvPr>
          <p:cNvSpPr/>
          <p:nvPr/>
        </p:nvSpPr>
        <p:spPr>
          <a:xfrm rot="10800000" flipH="1">
            <a:off x="4996403" y="3603887"/>
            <a:ext cx="3025130" cy="1192605"/>
          </a:xfrm>
          <a:prstGeom prst="bentArrow">
            <a:avLst>
              <a:gd name="adj1" fmla="val 7627"/>
              <a:gd name="adj2" fmla="val 9136"/>
              <a:gd name="adj3" fmla="val 19232"/>
              <a:gd name="adj4" fmla="val 4247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ectangle: Rounded Corners 12">
            <a:extLst>
              <a:ext uri="{FF2B5EF4-FFF2-40B4-BE49-F238E27FC236}">
                <a16:creationId xmlns:a16="http://schemas.microsoft.com/office/drawing/2014/main" id="{FD615615-092E-443D-8AE8-B7C1C92F2913}"/>
              </a:ext>
            </a:extLst>
          </p:cNvPr>
          <p:cNvSpPr/>
          <p:nvPr/>
        </p:nvSpPr>
        <p:spPr>
          <a:xfrm>
            <a:off x="4867032" y="3484811"/>
            <a:ext cx="367809" cy="17586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7247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b="1" dirty="0">
                <a:solidFill>
                  <a:schemeClr val="accent5"/>
                </a:solidFill>
              </a:rPr>
              <a:t>Announcements</a:t>
            </a:r>
          </a:p>
          <a:p>
            <a:pPr>
              <a:spcAft>
                <a:spcPts val="1200"/>
              </a:spcAft>
            </a:pPr>
            <a:r>
              <a:rPr lang="en-US" dirty="0">
                <a:solidFill>
                  <a:schemeClr val="tx1">
                    <a:lumMod val="85000"/>
                    <a:lumOff val="15000"/>
                  </a:schemeClr>
                </a:solidFill>
              </a:rPr>
              <a:t>Reference Semantics Review</a:t>
            </a:r>
          </a:p>
          <a:p>
            <a:pPr>
              <a:spcAft>
                <a:spcPts val="1200"/>
              </a:spcAft>
            </a:pPr>
            <a:r>
              <a:rPr lang="en-US" dirty="0">
                <a:solidFill>
                  <a:schemeClr val="tx1">
                    <a:lumMod val="85000"/>
                    <a:lumOff val="15000"/>
                  </a:schemeClr>
                </a:solidFill>
              </a:rPr>
              <a:t>Contiguous / Non-Contiguous Memory Review</a:t>
            </a:r>
          </a:p>
          <a:p>
            <a:pPr>
              <a:spcAft>
                <a:spcPts val="1200"/>
              </a:spcAft>
            </a:pPr>
            <a:r>
              <a:rPr lang="en-US" dirty="0" err="1">
                <a:solidFill>
                  <a:schemeClr val="tx1">
                    <a:lumMod val="85000"/>
                    <a:lumOff val="15000"/>
                  </a:schemeClr>
                </a:solidFill>
              </a:rPr>
              <a:t>ListNode</a:t>
            </a:r>
            <a:r>
              <a:rPr lang="en-US" dirty="0">
                <a:solidFill>
                  <a:schemeClr val="tx1">
                    <a:lumMod val="85000"/>
                    <a:lumOff val="15000"/>
                  </a:schemeClr>
                </a:solidFill>
              </a:rPr>
              <a:t> Practice</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3669274" y="1441485"/>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7454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Contiguous vs. Non-contiguous: Summary</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5486400"/>
          </a:xfrm>
        </p:spPr>
        <p:txBody>
          <a:bodyPr>
            <a:normAutofit/>
          </a:bodyPr>
          <a:lstStyle/>
          <a:p>
            <a:r>
              <a:rPr lang="en-US" dirty="0">
                <a:latin typeface="Calibri" panose="020F0502020204030204" pitchFamily="34" charset="0"/>
              </a:rPr>
              <a:t>Computer memory = one really, </a:t>
            </a:r>
            <a:r>
              <a:rPr lang="en-US" i="1" dirty="0">
                <a:latin typeface="Calibri" panose="020F0502020204030204" pitchFamily="34" charset="0"/>
              </a:rPr>
              <a:t>really </a:t>
            </a:r>
            <a:r>
              <a:rPr lang="en-US" dirty="0">
                <a:latin typeface="Calibri" panose="020F0502020204030204" pitchFamily="34" charset="0"/>
              </a:rPr>
              <a:t>big array.</a:t>
            </a:r>
          </a:p>
          <a:p>
            <a:endParaRPr lang="en-US" dirty="0">
              <a:latin typeface="Calibri" panose="020F0502020204030204" pitchFamily="34" charset="0"/>
            </a:endParaRPr>
          </a:p>
          <a:p>
            <a:r>
              <a:rPr lang="en-US" dirty="0">
                <a:latin typeface="Calibri" panose="020F0502020204030204" pitchFamily="34" charset="0"/>
              </a:rPr>
              <a:t>Contiguous memory = impossible to resize directly</a:t>
            </a:r>
          </a:p>
          <a:p>
            <a:pPr lvl="1"/>
            <a:r>
              <a:rPr lang="en-US" dirty="0">
                <a:latin typeface="Calibri" panose="020F0502020204030204" pitchFamily="34" charset="0"/>
              </a:rPr>
              <a:t>Surrounding stuff in memory (we can’t just overwrite)</a:t>
            </a:r>
          </a:p>
          <a:p>
            <a:pPr lvl="1"/>
            <a:r>
              <a:rPr lang="en-US" dirty="0">
                <a:latin typeface="Calibri" panose="020F0502020204030204" pitchFamily="34" charset="0"/>
              </a:rPr>
              <a:t>Best we can manage is get more space and copy</a:t>
            </a:r>
          </a:p>
          <a:p>
            <a:r>
              <a:rPr lang="en-US" dirty="0">
                <a:latin typeface="Calibri" panose="020F0502020204030204" pitchFamily="34" charset="0"/>
              </a:rPr>
              <a:t>Non-contiguous memory = easy to resize</a:t>
            </a:r>
          </a:p>
          <a:p>
            <a:pPr lvl="1"/>
            <a:r>
              <a:rPr lang="en-US" dirty="0">
                <a:latin typeface="Calibri" panose="020F0502020204030204" pitchFamily="34" charset="0"/>
              </a:rPr>
              <a:t>Just get some more memory and link it to the rest</a:t>
            </a:r>
          </a:p>
        </p:txBody>
      </p:sp>
    </p:spTree>
    <p:extLst>
      <p:ext uri="{BB962C8B-B14F-4D97-AF65-F5344CB8AC3E}">
        <p14:creationId xmlns:p14="http://schemas.microsoft.com/office/powerpoint/2010/main" val="1968889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a:t>
            </a:r>
          </a:p>
          <a:p>
            <a:pPr>
              <a:spcAft>
                <a:spcPts val="1200"/>
              </a:spcAft>
            </a:pPr>
            <a:r>
              <a:rPr lang="en-US" dirty="0">
                <a:solidFill>
                  <a:schemeClr val="tx1">
                    <a:lumMod val="85000"/>
                    <a:lumOff val="15000"/>
                  </a:schemeClr>
                </a:solidFill>
              </a:rPr>
              <a:t>Reference Semantics Review</a:t>
            </a:r>
          </a:p>
          <a:p>
            <a:pPr>
              <a:spcAft>
                <a:spcPts val="1200"/>
              </a:spcAft>
            </a:pPr>
            <a:r>
              <a:rPr lang="en-US" dirty="0">
                <a:solidFill>
                  <a:schemeClr val="tx1">
                    <a:lumMod val="85000"/>
                    <a:lumOff val="15000"/>
                  </a:schemeClr>
                </a:solidFill>
              </a:rPr>
              <a:t>Contiguous / Non-Contiguous Memory Review</a:t>
            </a:r>
          </a:p>
          <a:p>
            <a:pPr>
              <a:spcAft>
                <a:spcPts val="1200"/>
              </a:spcAft>
            </a:pPr>
            <a:r>
              <a:rPr lang="en-US" b="1" dirty="0" err="1">
                <a:solidFill>
                  <a:schemeClr val="accent5"/>
                </a:solidFill>
              </a:rPr>
              <a:t>ListNode</a:t>
            </a:r>
            <a:r>
              <a:rPr lang="en-US" b="1" dirty="0">
                <a:solidFill>
                  <a:schemeClr val="accent5"/>
                </a:solidFill>
              </a:rPr>
              <a:t> Practice</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3970424" y="3429000"/>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1065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Linked Nodes</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5486400"/>
          </a:xfrm>
        </p:spPr>
        <p:txBody>
          <a:bodyPr>
            <a:normAutofit/>
          </a:bodyPr>
          <a:lstStyle/>
          <a:p>
            <a:r>
              <a:rPr lang="en-US" dirty="0">
                <a:latin typeface="Calibri" panose="020F0502020204030204" pitchFamily="34" charset="0"/>
              </a:rPr>
              <a:t>We want to chain together </a:t>
            </a:r>
            <a:r>
              <a:rPr lang="en-US" dirty="0" err="1">
                <a:latin typeface="Consolas" panose="020B0609020204030204" pitchFamily="49" charset="0"/>
              </a:rPr>
              <a:t>ints</a:t>
            </a:r>
            <a:r>
              <a:rPr lang="en-US" dirty="0">
                <a:latin typeface="Calibri" panose="020F0502020204030204" pitchFamily="34" charset="0"/>
              </a:rPr>
              <a:t> “</a:t>
            </a:r>
            <a:r>
              <a:rPr lang="en-US" b="1" dirty="0">
                <a:latin typeface="Calibri" panose="020F0502020204030204" pitchFamily="34" charset="0"/>
              </a:rPr>
              <a:t>non-contiguously</a:t>
            </a:r>
            <a:r>
              <a:rPr lang="en-US" dirty="0">
                <a:latin typeface="Calibri" panose="020F0502020204030204" pitchFamily="34" charset="0"/>
              </a:rPr>
              <a:t>”</a:t>
            </a:r>
          </a:p>
          <a:p>
            <a:pPr marL="0" indent="0">
              <a:buNone/>
            </a:pPr>
            <a:endParaRPr lang="en-US" dirty="0">
              <a:latin typeface="Calibri" panose="020F0502020204030204" pitchFamily="34" charset="0"/>
            </a:endParaRPr>
          </a:p>
          <a:p>
            <a:r>
              <a:rPr lang="en-US" dirty="0">
                <a:latin typeface="Calibri" panose="020F0502020204030204" pitchFamily="34" charset="0"/>
              </a:rPr>
              <a:t>Accomplish this with nodes we link together</a:t>
            </a:r>
          </a:p>
          <a:p>
            <a:pPr lvl="1"/>
            <a:r>
              <a:rPr lang="en-US" dirty="0">
                <a:latin typeface="Calibri" panose="020F0502020204030204" pitchFamily="34" charset="0"/>
              </a:rPr>
              <a:t>Each node stores an </a:t>
            </a:r>
            <a:r>
              <a:rPr lang="en-US" dirty="0">
                <a:latin typeface="Consolas" panose="020B0609020204030204" pitchFamily="49" charset="0"/>
              </a:rPr>
              <a:t>int</a:t>
            </a:r>
            <a:r>
              <a:rPr lang="en-US" dirty="0">
                <a:latin typeface="Calibri" panose="020F0502020204030204" pitchFamily="34" charset="0"/>
              </a:rPr>
              <a:t> (</a:t>
            </a:r>
            <a:r>
              <a:rPr lang="en-US" i="1" dirty="0">
                <a:latin typeface="Calibri" panose="020F0502020204030204" pitchFamily="34" charset="0"/>
              </a:rPr>
              <a:t>data</a:t>
            </a:r>
            <a:r>
              <a:rPr lang="en-US" dirty="0">
                <a:latin typeface="Calibri" panose="020F0502020204030204" pitchFamily="34" charset="0"/>
              </a:rPr>
              <a:t>) and an reference to the next node (</a:t>
            </a:r>
            <a:r>
              <a:rPr lang="en-US" i="1" dirty="0">
                <a:latin typeface="Calibri" panose="020F0502020204030204" pitchFamily="34" charset="0"/>
              </a:rPr>
              <a:t>next</a:t>
            </a:r>
            <a:r>
              <a:rPr lang="en-US" dirty="0">
                <a:latin typeface="Calibri" panose="020F0502020204030204" pitchFamily="34" charset="0"/>
              </a:rPr>
              <a:t>)</a:t>
            </a:r>
          </a:p>
          <a:p>
            <a:endParaRPr lang="en-US" dirty="0">
              <a:latin typeface="Calibri" panose="020F0502020204030204" pitchFamily="34" charset="0"/>
            </a:endParaRPr>
          </a:p>
        </p:txBody>
      </p:sp>
      <p:pic>
        <p:nvPicPr>
          <p:cNvPr id="2050" name="Picture 2" descr="5 boxes in a row that have arrows from one box to the next from left to right. Each arrow starts in the left box and connects to the left edge of the right box. The arrows represent &quot;links&quot; between each element of the list (made by all the boxes together). Each box contains a number, specifically in the order 10, 23, 42, -4, 12.">
            <a:extLst>
              <a:ext uri="{FF2B5EF4-FFF2-40B4-BE49-F238E27FC236}">
                <a16:creationId xmlns:a16="http://schemas.microsoft.com/office/drawing/2014/main" id="{15DAE3D7-9D28-4619-8CFE-32E2751E57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465" y="4689022"/>
            <a:ext cx="10773070" cy="136887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70F16D6-91E7-4A26-A6A2-C8F11AA207D9}"/>
              </a:ext>
            </a:extLst>
          </p:cNvPr>
          <p:cNvSpPr txBox="1"/>
          <p:nvPr/>
        </p:nvSpPr>
        <p:spPr>
          <a:xfrm>
            <a:off x="956455" y="4125874"/>
            <a:ext cx="759119" cy="461665"/>
          </a:xfrm>
          <a:prstGeom prst="rect">
            <a:avLst/>
          </a:prstGeom>
          <a:noFill/>
        </p:spPr>
        <p:txBody>
          <a:bodyPr wrap="none" rtlCol="0">
            <a:spAutoFit/>
          </a:bodyPr>
          <a:lstStyle/>
          <a:p>
            <a:r>
              <a:rPr lang="en-US" sz="2400" i="1" dirty="0"/>
              <a:t>data</a:t>
            </a:r>
          </a:p>
        </p:txBody>
      </p:sp>
      <p:sp>
        <p:nvSpPr>
          <p:cNvPr id="8" name="TextBox 7">
            <a:extLst>
              <a:ext uri="{FF2B5EF4-FFF2-40B4-BE49-F238E27FC236}">
                <a16:creationId xmlns:a16="http://schemas.microsoft.com/office/drawing/2014/main" id="{9AD82A0C-2B71-42C1-8C0F-535491B9677B}"/>
              </a:ext>
            </a:extLst>
          </p:cNvPr>
          <p:cNvSpPr txBox="1"/>
          <p:nvPr/>
        </p:nvSpPr>
        <p:spPr>
          <a:xfrm>
            <a:off x="1844309" y="4128595"/>
            <a:ext cx="721095" cy="461665"/>
          </a:xfrm>
          <a:prstGeom prst="rect">
            <a:avLst/>
          </a:prstGeom>
          <a:noFill/>
        </p:spPr>
        <p:txBody>
          <a:bodyPr wrap="none" rtlCol="0">
            <a:spAutoFit/>
          </a:bodyPr>
          <a:lstStyle/>
          <a:p>
            <a:r>
              <a:rPr lang="en-US" sz="2400" i="1" dirty="0"/>
              <a:t>next</a:t>
            </a:r>
          </a:p>
        </p:txBody>
      </p:sp>
      <p:sp>
        <p:nvSpPr>
          <p:cNvPr id="6" name="Left Brace 5">
            <a:extLst>
              <a:ext uri="{FF2B5EF4-FFF2-40B4-BE49-F238E27FC236}">
                <a16:creationId xmlns:a16="http://schemas.microsoft.com/office/drawing/2014/main" id="{94A1E9FB-B5C3-483E-B6D5-E40CFB6FAC69}"/>
              </a:ext>
            </a:extLst>
          </p:cNvPr>
          <p:cNvSpPr/>
          <p:nvPr/>
        </p:nvSpPr>
        <p:spPr>
          <a:xfrm rot="16200000">
            <a:off x="1510392" y="5078185"/>
            <a:ext cx="236765" cy="1722663"/>
          </a:xfrm>
          <a:prstGeom prst="leftBrace">
            <a:avLst>
              <a:gd name="adj1" fmla="val 132471"/>
              <a:gd name="adj2" fmla="val 48625"/>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9DB61FC8-E588-499A-8D37-3A318F93CB6A}"/>
              </a:ext>
            </a:extLst>
          </p:cNvPr>
          <p:cNvSpPr txBox="1"/>
          <p:nvPr/>
        </p:nvSpPr>
        <p:spPr>
          <a:xfrm>
            <a:off x="1195400" y="6170602"/>
            <a:ext cx="808235" cy="461665"/>
          </a:xfrm>
          <a:prstGeom prst="rect">
            <a:avLst/>
          </a:prstGeom>
          <a:noFill/>
        </p:spPr>
        <p:txBody>
          <a:bodyPr wrap="none" rtlCol="0">
            <a:spAutoFit/>
          </a:bodyPr>
          <a:lstStyle/>
          <a:p>
            <a:r>
              <a:rPr lang="en-US" sz="2400" i="1" dirty="0"/>
              <a:t>node</a:t>
            </a:r>
          </a:p>
        </p:txBody>
      </p:sp>
      <p:sp>
        <p:nvSpPr>
          <p:cNvPr id="11" name="Left Brace 10">
            <a:extLst>
              <a:ext uri="{FF2B5EF4-FFF2-40B4-BE49-F238E27FC236}">
                <a16:creationId xmlns:a16="http://schemas.microsoft.com/office/drawing/2014/main" id="{D5EEA914-11FD-402D-AAFB-3933C6CB75F1}"/>
              </a:ext>
            </a:extLst>
          </p:cNvPr>
          <p:cNvSpPr/>
          <p:nvPr/>
        </p:nvSpPr>
        <p:spPr>
          <a:xfrm rot="5400000">
            <a:off x="1201427" y="4241265"/>
            <a:ext cx="236765" cy="1132279"/>
          </a:xfrm>
          <a:prstGeom prst="leftBrace">
            <a:avLst>
              <a:gd name="adj1" fmla="val 132471"/>
              <a:gd name="adj2" fmla="val 48625"/>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Left Brace 11">
            <a:extLst>
              <a:ext uri="{FF2B5EF4-FFF2-40B4-BE49-F238E27FC236}">
                <a16:creationId xmlns:a16="http://schemas.microsoft.com/office/drawing/2014/main" id="{2F156BFC-45F0-44BE-B86B-5219DED7F307}"/>
              </a:ext>
            </a:extLst>
          </p:cNvPr>
          <p:cNvSpPr/>
          <p:nvPr/>
        </p:nvSpPr>
        <p:spPr>
          <a:xfrm rot="5400000">
            <a:off x="2063612" y="4499294"/>
            <a:ext cx="248829" cy="604158"/>
          </a:xfrm>
          <a:prstGeom prst="leftBrace">
            <a:avLst>
              <a:gd name="adj1" fmla="val 132471"/>
              <a:gd name="adj2" fmla="val 48625"/>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1511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6" grpId="0" animBg="1"/>
      <p:bldP spid="10" grpId="0"/>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18857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latin typeface="+mn-lt"/>
              </a:rPr>
              <a:t>Iterating over </a:t>
            </a:r>
            <a:r>
              <a:rPr lang="en-US" dirty="0" err="1">
                <a:latin typeface="Consolas" panose="020B0609020204030204" pitchFamily="49" charset="0"/>
              </a:rPr>
              <a:t>ListNodes</a:t>
            </a:r>
            <a:endParaRPr lang="en-US" dirty="0">
              <a:latin typeface="Consolas" panose="020B0609020204030204" pitchFamily="49" charset="0"/>
            </a:endParaRP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199" y="1371600"/>
            <a:ext cx="10515601" cy="5486400"/>
          </a:xfrm>
        </p:spPr>
        <p:txBody>
          <a:bodyPr>
            <a:normAutofit/>
          </a:bodyPr>
          <a:lstStyle/>
          <a:p>
            <a:r>
              <a:rPr lang="en-US" dirty="0"/>
              <a:t>General pattern iteration code will follow:</a:t>
            </a:r>
          </a:p>
        </p:txBody>
      </p:sp>
      <p:sp>
        <p:nvSpPr>
          <p:cNvPr id="4" name="TextBox 3">
            <a:extLst>
              <a:ext uri="{FF2B5EF4-FFF2-40B4-BE49-F238E27FC236}">
                <a16:creationId xmlns:a16="http://schemas.microsoft.com/office/drawing/2014/main" id="{A58A17DA-DE4C-427A-B524-BE3547514971}"/>
              </a:ext>
            </a:extLst>
          </p:cNvPr>
          <p:cNvSpPr txBox="1"/>
          <p:nvPr/>
        </p:nvSpPr>
        <p:spPr>
          <a:xfrm>
            <a:off x="3517408" y="2439412"/>
            <a:ext cx="5157181" cy="3046988"/>
          </a:xfrm>
          <a:prstGeom prst="rect">
            <a:avLst/>
          </a:prstGeom>
          <a:noFill/>
        </p:spPr>
        <p:txBody>
          <a:bodyPr wrap="none" rtlCol="0">
            <a:spAutoFit/>
          </a:bodyPr>
          <a:lstStyle/>
          <a:p>
            <a:r>
              <a:rPr lang="en-US" sz="3200" dirty="0" err="1">
                <a:latin typeface="Consolas" panose="020B0609020204030204" pitchFamily="49" charset="0"/>
              </a:rPr>
              <a:t>ListNode</a:t>
            </a:r>
            <a:r>
              <a:rPr lang="en-US" sz="3200" dirty="0">
                <a:latin typeface="Consolas" panose="020B0609020204030204" pitchFamily="49" charset="0"/>
              </a:rPr>
              <a:t> </a:t>
            </a:r>
            <a:r>
              <a:rPr lang="en-US" sz="3200" dirty="0" err="1">
                <a:latin typeface="Consolas" panose="020B0609020204030204" pitchFamily="49" charset="0"/>
              </a:rPr>
              <a:t>curr</a:t>
            </a:r>
            <a:r>
              <a:rPr lang="en-US" sz="3200" dirty="0">
                <a:latin typeface="Consolas" panose="020B0609020204030204" pitchFamily="49" charset="0"/>
              </a:rPr>
              <a:t> = front;</a:t>
            </a:r>
          </a:p>
          <a:p>
            <a:r>
              <a:rPr lang="en-US" sz="3200" dirty="0">
                <a:latin typeface="Consolas" panose="020B0609020204030204" pitchFamily="49" charset="0"/>
              </a:rPr>
              <a:t>while (</a:t>
            </a:r>
            <a:r>
              <a:rPr lang="en-US" sz="3200" dirty="0" err="1">
                <a:latin typeface="Consolas" panose="020B0609020204030204" pitchFamily="49" charset="0"/>
              </a:rPr>
              <a:t>curr</a:t>
            </a:r>
            <a:r>
              <a:rPr lang="en-US" sz="3200" dirty="0">
                <a:latin typeface="Consolas" panose="020B0609020204030204" pitchFamily="49" charset="0"/>
              </a:rPr>
              <a:t> != null) {</a:t>
            </a:r>
          </a:p>
          <a:p>
            <a:r>
              <a:rPr lang="en-US" sz="3200" dirty="0">
                <a:latin typeface="Consolas" panose="020B0609020204030204" pitchFamily="49" charset="0"/>
              </a:rPr>
              <a:t>    // Do something</a:t>
            </a:r>
          </a:p>
          <a:p>
            <a:r>
              <a:rPr lang="en-US" sz="3200" dirty="0">
                <a:latin typeface="Consolas" panose="020B0609020204030204" pitchFamily="49" charset="0"/>
              </a:rPr>
              <a:t>    </a:t>
            </a:r>
          </a:p>
          <a:p>
            <a:r>
              <a:rPr lang="en-US" sz="3200" dirty="0">
                <a:latin typeface="Consolas" panose="020B0609020204030204" pitchFamily="49" charset="0"/>
              </a:rPr>
              <a:t>    </a:t>
            </a:r>
            <a:r>
              <a:rPr lang="en-US" sz="3200" dirty="0" err="1">
                <a:latin typeface="Consolas" panose="020B0609020204030204" pitchFamily="49" charset="0"/>
              </a:rPr>
              <a:t>curr</a:t>
            </a:r>
            <a:r>
              <a:rPr lang="en-US" sz="3200" dirty="0">
                <a:latin typeface="Consolas" panose="020B0609020204030204" pitchFamily="49" charset="0"/>
              </a:rPr>
              <a:t> = </a:t>
            </a:r>
            <a:r>
              <a:rPr lang="en-US" sz="3200" dirty="0" err="1">
                <a:latin typeface="Consolas" panose="020B0609020204030204" pitchFamily="49" charset="0"/>
              </a:rPr>
              <a:t>curr.next</a:t>
            </a:r>
            <a:r>
              <a:rPr lang="en-US" sz="3200" dirty="0">
                <a:latin typeface="Consolas" panose="020B0609020204030204" pitchFamily="49" charset="0"/>
              </a:rPr>
              <a:t>;</a:t>
            </a:r>
          </a:p>
          <a:p>
            <a:r>
              <a:rPr lang="en-US" sz="3200" dirty="0">
                <a:latin typeface="Consolas" panose="020B0609020204030204" pitchFamily="49" charset="0"/>
              </a:rPr>
              <a:t>}</a:t>
            </a:r>
          </a:p>
        </p:txBody>
      </p:sp>
    </p:spTree>
    <p:extLst>
      <p:ext uri="{BB962C8B-B14F-4D97-AF65-F5344CB8AC3E}">
        <p14:creationId xmlns:p14="http://schemas.microsoft.com/office/powerpoint/2010/main" val="845692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B4D22-2D4C-4789-9B03-8A7FDCAC1D9E}"/>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7FF1C577-68D8-4BC7-B753-009897A9FD5B}"/>
              </a:ext>
            </a:extLst>
          </p:cNvPr>
          <p:cNvSpPr>
            <a:spLocks noGrp="1"/>
          </p:cNvSpPr>
          <p:nvPr>
            <p:ph idx="1"/>
          </p:nvPr>
        </p:nvSpPr>
        <p:spPr/>
        <p:txBody>
          <a:bodyPr>
            <a:normAutofit/>
          </a:bodyPr>
          <a:lstStyle/>
          <a:p>
            <a:r>
              <a:rPr lang="en-US" dirty="0"/>
              <a:t>Creative Project 0 feedback is out!</a:t>
            </a:r>
          </a:p>
          <a:p>
            <a:r>
              <a:rPr lang="en-US" dirty="0"/>
              <a:t>Resubmission Cycle 0 opens today, closes on Fri (Oct 10)</a:t>
            </a:r>
          </a:p>
          <a:p>
            <a:pPr lvl="1"/>
            <a:r>
              <a:rPr lang="en-US" dirty="0"/>
              <a:t>Normally resubmissions will be open Mon – Fri each week</a:t>
            </a:r>
          </a:p>
          <a:p>
            <a:r>
              <a:rPr lang="en-US" dirty="0"/>
              <a:t>Programming Assignment 0 due tonight, Oct 8 at 11:59pm!</a:t>
            </a:r>
          </a:p>
          <a:p>
            <a:pPr lvl="1"/>
            <a:r>
              <a:rPr lang="en-US" dirty="0"/>
              <a:t>See generic </a:t>
            </a:r>
            <a:r>
              <a:rPr lang="en-US" dirty="0">
                <a:hlinkClick r:id="rId2"/>
              </a:rPr>
              <a:t>Programming Assignment rubric</a:t>
            </a:r>
            <a:r>
              <a:rPr lang="en-US" dirty="0"/>
              <a:t> posted on website </a:t>
            </a:r>
          </a:p>
          <a:p>
            <a:r>
              <a:rPr lang="en-US" dirty="0"/>
              <a:t>Creative Project 1 will be released tomorrow, Thurs Oct 9</a:t>
            </a:r>
          </a:p>
          <a:p>
            <a:pPr lvl="1"/>
            <a:r>
              <a:rPr lang="en-US" dirty="0"/>
              <a:t>Focused on design and implementation of data structures</a:t>
            </a:r>
          </a:p>
          <a:p>
            <a:r>
              <a:rPr lang="en-US" dirty="0"/>
              <a:t>Quiz 0 next week (Tues, Oct 14)</a:t>
            </a:r>
          </a:p>
          <a:p>
            <a:pPr lvl="1"/>
            <a:r>
              <a:rPr lang="en-US" dirty="0"/>
              <a:t>See Quiz Logistics announcement on Ed</a:t>
            </a:r>
          </a:p>
          <a:p>
            <a:pPr lvl="1"/>
            <a:r>
              <a:rPr lang="en-US" dirty="0"/>
              <a:t>Practice quiz available (practice solutions Friday)</a:t>
            </a:r>
          </a:p>
        </p:txBody>
      </p:sp>
    </p:spTree>
    <p:extLst>
      <p:ext uri="{BB962C8B-B14F-4D97-AF65-F5344CB8AC3E}">
        <p14:creationId xmlns:p14="http://schemas.microsoft.com/office/powerpoint/2010/main" val="4289735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a:t>
            </a:r>
          </a:p>
          <a:p>
            <a:pPr>
              <a:spcAft>
                <a:spcPts val="1200"/>
              </a:spcAft>
            </a:pPr>
            <a:r>
              <a:rPr lang="en-US" b="1" dirty="0">
                <a:solidFill>
                  <a:schemeClr val="accent5"/>
                </a:solidFill>
              </a:rPr>
              <a:t>Reference Semantics Review</a:t>
            </a:r>
          </a:p>
          <a:p>
            <a:pPr>
              <a:spcAft>
                <a:spcPts val="1200"/>
              </a:spcAft>
            </a:pPr>
            <a:r>
              <a:rPr lang="en-US" dirty="0">
                <a:solidFill>
                  <a:schemeClr val="tx1">
                    <a:lumMod val="85000"/>
                    <a:lumOff val="15000"/>
                  </a:schemeClr>
                </a:solidFill>
              </a:rPr>
              <a:t>Contiguous / Non-Contiguous Memory Review</a:t>
            </a:r>
          </a:p>
          <a:p>
            <a:pPr>
              <a:spcAft>
                <a:spcPts val="1200"/>
              </a:spcAft>
            </a:pPr>
            <a:r>
              <a:rPr lang="en-US" dirty="0" err="1">
                <a:solidFill>
                  <a:schemeClr val="tx1">
                    <a:lumMod val="85000"/>
                    <a:lumOff val="15000"/>
                  </a:schemeClr>
                </a:solidFill>
              </a:rPr>
              <a:t>ListNode</a:t>
            </a:r>
            <a:r>
              <a:rPr lang="en-US" dirty="0">
                <a:solidFill>
                  <a:schemeClr val="tx1">
                    <a:lumMod val="85000"/>
                    <a:lumOff val="15000"/>
                  </a:schemeClr>
                </a:solidFill>
              </a:rPr>
              <a:t> Practice</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5519976" y="2114965"/>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3566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Reference Semantics</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5486400"/>
          </a:xfrm>
        </p:spPr>
        <p:txBody>
          <a:bodyPr>
            <a:normAutofit/>
          </a:bodyPr>
          <a:lstStyle/>
          <a:p>
            <a:r>
              <a:rPr lang="en-US" sz="2800" dirty="0">
                <a:latin typeface="Calibri" panose="020F0502020204030204" pitchFamily="34" charset="0"/>
              </a:rPr>
              <a:t>In Java, variables are treated two different ways:</a:t>
            </a: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sz="1200" dirty="0">
              <a:latin typeface="Calibri" panose="020F0502020204030204" pitchFamily="34" charset="0"/>
            </a:endParaRPr>
          </a:p>
          <a:p>
            <a:r>
              <a:rPr lang="en-US" dirty="0">
                <a:latin typeface="Calibri" panose="020F0502020204030204" pitchFamily="34" charset="0"/>
              </a:rPr>
              <a:t>We often draw “</a:t>
            </a:r>
            <a:r>
              <a:rPr lang="en-US" b="1" dirty="0">
                <a:latin typeface="Calibri" panose="020F0502020204030204" pitchFamily="34" charset="0"/>
              </a:rPr>
              <a:t>reference diagrams</a:t>
            </a:r>
            <a:r>
              <a:rPr lang="en-US" dirty="0">
                <a:latin typeface="Calibri" panose="020F0502020204030204" pitchFamily="34" charset="0"/>
              </a:rPr>
              <a:t>” to keep track of everything</a:t>
            </a:r>
          </a:p>
          <a:p>
            <a:endParaRPr lang="en-US" dirty="0">
              <a:latin typeface="Calibri" panose="020F0502020204030204" pitchFamily="34" charset="0"/>
            </a:endParaRPr>
          </a:p>
        </p:txBody>
      </p:sp>
      <p:graphicFrame>
        <p:nvGraphicFramePr>
          <p:cNvPr id="4" name="Table 4">
            <a:extLst>
              <a:ext uri="{FF2B5EF4-FFF2-40B4-BE49-F238E27FC236}">
                <a16:creationId xmlns:a16="http://schemas.microsoft.com/office/drawing/2014/main" id="{D959B2A0-E853-40DC-A891-AB222BED755C}"/>
              </a:ext>
            </a:extLst>
          </p:cNvPr>
          <p:cNvGraphicFramePr>
            <a:graphicFrameLocks noGrp="1"/>
          </p:cNvGraphicFramePr>
          <p:nvPr>
            <p:extLst>
              <p:ext uri="{D42A27DB-BD31-4B8C-83A1-F6EECF244321}">
                <p14:modId xmlns:p14="http://schemas.microsoft.com/office/powerpoint/2010/main" val="2518586049"/>
              </p:ext>
            </p:extLst>
          </p:nvPr>
        </p:nvGraphicFramePr>
        <p:xfrm>
          <a:off x="838200" y="1874520"/>
          <a:ext cx="10515600" cy="3108960"/>
        </p:xfrm>
        <a:graphic>
          <a:graphicData uri="http://schemas.openxmlformats.org/drawingml/2006/table">
            <a:tbl>
              <a:tblPr firstRow="1" bandRow="1">
                <a:tableStyleId>{5C22544A-7EE6-4342-B048-85BDC9FD1C3A}</a:tableStyleId>
              </a:tblPr>
              <a:tblGrid>
                <a:gridCol w="5456464">
                  <a:extLst>
                    <a:ext uri="{9D8B030D-6E8A-4147-A177-3AD203B41FA5}">
                      <a16:colId xmlns:a16="http://schemas.microsoft.com/office/drawing/2014/main" val="2272639258"/>
                    </a:ext>
                  </a:extLst>
                </a:gridCol>
                <a:gridCol w="5059136">
                  <a:extLst>
                    <a:ext uri="{9D8B030D-6E8A-4147-A177-3AD203B41FA5}">
                      <a16:colId xmlns:a16="http://schemas.microsoft.com/office/drawing/2014/main" val="763701457"/>
                    </a:ext>
                  </a:extLst>
                </a:gridCol>
              </a:tblGrid>
              <a:tr h="300870">
                <a:tc>
                  <a:txBody>
                    <a:bodyPr/>
                    <a:lstStyle/>
                    <a:p>
                      <a:pPr algn="ctr"/>
                      <a:r>
                        <a:rPr lang="en-US" sz="2400" dirty="0"/>
                        <a:t>Value Semantics</a:t>
                      </a:r>
                    </a:p>
                  </a:txBody>
                  <a:tcPr/>
                </a:tc>
                <a:tc>
                  <a:txBody>
                    <a:bodyPr/>
                    <a:lstStyle/>
                    <a:p>
                      <a:pPr algn="ctr"/>
                      <a:r>
                        <a:rPr lang="en-US" sz="2400" dirty="0"/>
                        <a:t>Reference Semantics</a:t>
                      </a:r>
                    </a:p>
                  </a:txBody>
                  <a:tcPr/>
                </a:tc>
                <a:extLst>
                  <a:ext uri="{0D108BD9-81ED-4DB2-BD59-A6C34878D82A}">
                    <a16:rowId xmlns:a16="http://schemas.microsoft.com/office/drawing/2014/main" val="1702044077"/>
                  </a:ext>
                </a:extLst>
              </a:tr>
              <a:tr h="300870">
                <a:tc>
                  <a:txBody>
                    <a:bodyPr/>
                    <a:lstStyle/>
                    <a:p>
                      <a:pPr algn="ctr"/>
                      <a:r>
                        <a:rPr lang="en-US" sz="1800" dirty="0"/>
                        <a:t>Primitive types (</a:t>
                      </a:r>
                      <a:r>
                        <a:rPr lang="en-US" sz="1800" dirty="0">
                          <a:latin typeface="Consolas" panose="020B0609020204030204" pitchFamily="49" charset="0"/>
                        </a:rPr>
                        <a:t>int, double, </a:t>
                      </a:r>
                      <a:r>
                        <a:rPr lang="en-US" sz="1800" dirty="0" err="1">
                          <a:latin typeface="Consolas" panose="020B0609020204030204" pitchFamily="49" charset="0"/>
                        </a:rPr>
                        <a:t>boolean</a:t>
                      </a:r>
                      <a:r>
                        <a:rPr lang="en-US" sz="1800" dirty="0"/>
                        <a:t>) + </a:t>
                      </a:r>
                      <a:r>
                        <a:rPr lang="en-US" sz="1800" dirty="0">
                          <a:latin typeface="Consolas" panose="020B0609020204030204" pitchFamily="49" charset="0"/>
                        </a:rPr>
                        <a:t>Strings</a:t>
                      </a:r>
                    </a:p>
                  </a:txBody>
                  <a:tcPr/>
                </a:tc>
                <a:tc>
                  <a:txBody>
                    <a:bodyPr/>
                    <a:lstStyle/>
                    <a:p>
                      <a:pPr algn="ctr"/>
                      <a:r>
                        <a:rPr lang="en-US" sz="1800" dirty="0"/>
                        <a:t>Object types (</a:t>
                      </a:r>
                      <a:r>
                        <a:rPr lang="en-US" sz="1800" dirty="0">
                          <a:latin typeface="Consolas" panose="020B0609020204030204" pitchFamily="49" charset="0"/>
                        </a:rPr>
                        <a:t>int[], Scanner, </a:t>
                      </a:r>
                      <a:r>
                        <a:rPr lang="en-US" sz="1800" dirty="0" err="1">
                          <a:latin typeface="Consolas" panose="020B0609020204030204" pitchFamily="49" charset="0"/>
                        </a:rPr>
                        <a:t>ArrayList</a:t>
                      </a:r>
                      <a:r>
                        <a:rPr lang="en-US" sz="1800" dirty="0"/>
                        <a:t>)</a:t>
                      </a:r>
                    </a:p>
                  </a:txBody>
                  <a:tcPr/>
                </a:tc>
                <a:extLst>
                  <a:ext uri="{0D108BD9-81ED-4DB2-BD59-A6C34878D82A}">
                    <a16:rowId xmlns:a16="http://schemas.microsoft.com/office/drawing/2014/main" val="164975300"/>
                  </a:ext>
                </a:extLst>
              </a:tr>
              <a:tr h="300870">
                <a:tc>
                  <a:txBody>
                    <a:bodyPr/>
                    <a:lstStyle/>
                    <a:p>
                      <a:pPr algn="ctr"/>
                      <a:r>
                        <a:rPr lang="en-US" sz="1800" dirty="0">
                          <a:latin typeface="+mn-lt"/>
                        </a:rPr>
                        <a:t>Values stored locally</a:t>
                      </a:r>
                    </a:p>
                  </a:txBody>
                  <a:tcPr/>
                </a:tc>
                <a:tc>
                  <a:txBody>
                    <a:bodyPr/>
                    <a:lstStyle/>
                    <a:p>
                      <a:pPr algn="ctr"/>
                      <a:r>
                        <a:rPr lang="en-US" sz="1800" dirty="0"/>
                        <a:t>Values stored in memory, reference stored locally</a:t>
                      </a:r>
                    </a:p>
                  </a:txBody>
                  <a:tcPr/>
                </a:tc>
                <a:extLst>
                  <a:ext uri="{0D108BD9-81ED-4DB2-BD59-A6C34878D82A}">
                    <a16:rowId xmlns:a16="http://schemas.microsoft.com/office/drawing/2014/main" val="503890144"/>
                  </a:ext>
                </a:extLst>
              </a:tr>
              <a:tr h="300870">
                <a:tc>
                  <a:txBody>
                    <a:bodyPr/>
                    <a:lstStyle/>
                    <a:p>
                      <a:pPr algn="ctr"/>
                      <a:r>
                        <a:rPr lang="en-US" sz="1800" dirty="0">
                          <a:latin typeface="+mn-lt"/>
                        </a:rPr>
                        <a:t>Initialization copies value (many copies of value)</a:t>
                      </a:r>
                    </a:p>
                  </a:txBody>
                  <a:tcPr/>
                </a:tc>
                <a:tc>
                  <a:txBody>
                    <a:bodyPr/>
                    <a:lstStyle/>
                    <a:p>
                      <a:pPr algn="ctr"/>
                      <a:r>
                        <a:rPr lang="en-US" sz="1800" dirty="0">
                          <a:latin typeface="+mn-lt"/>
                        </a:rPr>
                        <a:t>Initialization copies reference (only one value)</a:t>
                      </a:r>
                    </a:p>
                  </a:txBody>
                  <a:tcPr/>
                </a:tc>
                <a:extLst>
                  <a:ext uri="{0D108BD9-81ED-4DB2-BD59-A6C34878D82A}">
                    <a16:rowId xmlns:a16="http://schemas.microsoft.com/office/drawing/2014/main" val="507148395"/>
                  </a:ext>
                </a:extLst>
              </a:tr>
              <a:tr h="300870">
                <a:tc>
                  <a:txBody>
                    <a:bodyPr/>
                    <a:lstStyle/>
                    <a:p>
                      <a:pPr algn="l"/>
                      <a:endParaRPr lang="en-US" sz="1800" dirty="0">
                        <a:latin typeface="Consolas" panose="020B0609020204030204" pitchFamily="49" charset="0"/>
                      </a:endParaRPr>
                    </a:p>
                  </a:txBody>
                  <a:tcPr>
                    <a:solidFill>
                      <a:schemeClr val="bg1"/>
                    </a:solidFill>
                  </a:tcPr>
                </a:tc>
                <a:tc>
                  <a:txBody>
                    <a:bodyPr/>
                    <a:lstStyle/>
                    <a:p>
                      <a:pPr algn="l"/>
                      <a:endParaRPr lang="en-US" sz="1800" dirty="0">
                        <a:latin typeface="Consolas" panose="020B0609020204030204" pitchFamily="49" charset="0"/>
                      </a:endParaRPr>
                    </a:p>
                  </a:txBody>
                  <a:tcPr>
                    <a:solidFill>
                      <a:schemeClr val="bg1"/>
                    </a:solidFill>
                  </a:tcPr>
                </a:tc>
                <a:extLst>
                  <a:ext uri="{0D108BD9-81ED-4DB2-BD59-A6C34878D82A}">
                    <a16:rowId xmlns:a16="http://schemas.microsoft.com/office/drawing/2014/main" val="3355497724"/>
                  </a:ext>
                </a:extLst>
              </a:tr>
              <a:tr h="300870">
                <a:tc>
                  <a:txBody>
                    <a:bodyPr/>
                    <a:lstStyle/>
                    <a:p>
                      <a:pPr algn="l"/>
                      <a:r>
                        <a:rPr lang="en-US" sz="1800" dirty="0">
                          <a:latin typeface="Consolas" panose="020B0609020204030204" pitchFamily="49" charset="0"/>
                        </a:rPr>
                        <a:t>int x = 10;</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     // x remains unchanged</a:t>
                      </a:r>
                    </a:p>
                  </a:txBody>
                  <a:tcPr/>
                </a:tc>
                <a:tc>
                  <a:txBody>
                    <a:bodyPr/>
                    <a:lstStyle/>
                    <a:p>
                      <a:pPr algn="l"/>
                      <a:r>
                        <a:rPr lang="en-US" sz="1800" dirty="0">
                          <a:latin typeface="Consolas" panose="020B0609020204030204" pitchFamily="49" charset="0"/>
                        </a:rPr>
                        <a:t>int[] x = new int[5];</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y[0]++;    // x[0] changed</a:t>
                      </a:r>
                    </a:p>
                  </a:txBody>
                  <a:tcPr/>
                </a:tc>
                <a:extLst>
                  <a:ext uri="{0D108BD9-81ED-4DB2-BD59-A6C34878D82A}">
                    <a16:rowId xmlns:a16="http://schemas.microsoft.com/office/drawing/2014/main" val="769609941"/>
                  </a:ext>
                </a:extLst>
              </a:tr>
            </a:tbl>
          </a:graphicData>
        </a:graphic>
      </p:graphicFrame>
      <p:sp>
        <p:nvSpPr>
          <p:cNvPr id="5" name="TextBox 4">
            <a:extLst>
              <a:ext uri="{FF2B5EF4-FFF2-40B4-BE49-F238E27FC236}">
                <a16:creationId xmlns:a16="http://schemas.microsoft.com/office/drawing/2014/main" id="{A4753431-CA65-4088-963C-66CAF7DBA8B1}"/>
              </a:ext>
            </a:extLst>
          </p:cNvPr>
          <p:cNvSpPr txBox="1"/>
          <p:nvPr/>
        </p:nvSpPr>
        <p:spPr>
          <a:xfrm>
            <a:off x="3944718" y="5935347"/>
            <a:ext cx="381835" cy="523220"/>
          </a:xfrm>
          <a:prstGeom prst="rect">
            <a:avLst/>
          </a:prstGeom>
          <a:noFill/>
        </p:spPr>
        <p:txBody>
          <a:bodyPr wrap="none" rtlCol="0">
            <a:spAutoFit/>
          </a:bodyPr>
          <a:lstStyle/>
          <a:p>
            <a:pPr algn="ctr"/>
            <a:r>
              <a:rPr lang="en-US" sz="2800" dirty="0">
                <a:latin typeface="Consolas" panose="020B0609020204030204" pitchFamily="49" charset="0"/>
              </a:rPr>
              <a:t>x</a:t>
            </a:r>
          </a:p>
        </p:txBody>
      </p:sp>
      <p:sp>
        <p:nvSpPr>
          <p:cNvPr id="6" name="Rectangle: Rounded Corners 5">
            <a:extLst>
              <a:ext uri="{FF2B5EF4-FFF2-40B4-BE49-F238E27FC236}">
                <a16:creationId xmlns:a16="http://schemas.microsoft.com/office/drawing/2014/main" id="{9EE78B97-1CEB-48C4-A11C-BB1291978F12}"/>
              </a:ext>
            </a:extLst>
          </p:cNvPr>
          <p:cNvSpPr/>
          <p:nvPr/>
        </p:nvSpPr>
        <p:spPr>
          <a:xfrm>
            <a:off x="4401258" y="5818177"/>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nsolas" panose="020B0609020204030204" pitchFamily="49" charset="0"/>
              </a:rPr>
              <a:t>10</a:t>
            </a:r>
          </a:p>
        </p:txBody>
      </p:sp>
      <p:sp>
        <p:nvSpPr>
          <p:cNvPr id="7" name="TextBox 6">
            <a:extLst>
              <a:ext uri="{FF2B5EF4-FFF2-40B4-BE49-F238E27FC236}">
                <a16:creationId xmlns:a16="http://schemas.microsoft.com/office/drawing/2014/main" id="{46913084-E8D2-4EA3-A8DF-2BC5444EA0F2}"/>
              </a:ext>
            </a:extLst>
          </p:cNvPr>
          <p:cNvSpPr txBox="1"/>
          <p:nvPr/>
        </p:nvSpPr>
        <p:spPr>
          <a:xfrm>
            <a:off x="6115746" y="5935347"/>
            <a:ext cx="381836" cy="523220"/>
          </a:xfrm>
          <a:prstGeom prst="rect">
            <a:avLst/>
          </a:prstGeom>
          <a:noFill/>
        </p:spPr>
        <p:txBody>
          <a:bodyPr wrap="none" rtlCol="0">
            <a:spAutoFit/>
          </a:bodyPr>
          <a:lstStyle/>
          <a:p>
            <a:pPr algn="ctr"/>
            <a:r>
              <a:rPr lang="en-US" sz="2800" dirty="0">
                <a:latin typeface="Consolas" panose="020B0609020204030204" pitchFamily="49" charset="0"/>
              </a:rPr>
              <a:t>y</a:t>
            </a:r>
          </a:p>
        </p:txBody>
      </p:sp>
      <p:sp>
        <p:nvSpPr>
          <p:cNvPr id="8" name="Rectangle: Rounded Corners 7">
            <a:extLst>
              <a:ext uri="{FF2B5EF4-FFF2-40B4-BE49-F238E27FC236}">
                <a16:creationId xmlns:a16="http://schemas.microsoft.com/office/drawing/2014/main" id="{5D385CF8-AFD3-4F49-A45E-65D1C50C37D3}"/>
              </a:ext>
            </a:extLst>
          </p:cNvPr>
          <p:cNvSpPr/>
          <p:nvPr/>
        </p:nvSpPr>
        <p:spPr>
          <a:xfrm>
            <a:off x="6572286" y="5818177"/>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Consolas" panose="020B0609020204030204" pitchFamily="49" charset="0"/>
            </a:endParaRPr>
          </a:p>
        </p:txBody>
      </p:sp>
    </p:spTree>
    <p:extLst>
      <p:ext uri="{BB962C8B-B14F-4D97-AF65-F5344CB8AC3E}">
        <p14:creationId xmlns:p14="http://schemas.microsoft.com/office/powerpoint/2010/main" val="1901681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Reference Semantics</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4367893"/>
          </a:xfrm>
        </p:spPr>
        <p:txBody>
          <a:bodyPr>
            <a:normAutofit/>
          </a:bodyPr>
          <a:lstStyle/>
          <a:p>
            <a:r>
              <a:rPr lang="en-US" sz="2800" dirty="0">
                <a:latin typeface="Calibri" panose="020F0502020204030204" pitchFamily="34" charset="0"/>
              </a:rPr>
              <a:t>In Java, variables are treated two different ways:</a:t>
            </a: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sz="1200" dirty="0">
              <a:latin typeface="Calibri" panose="020F0502020204030204" pitchFamily="34" charset="0"/>
            </a:endParaRPr>
          </a:p>
          <a:p>
            <a:r>
              <a:rPr lang="en-US" dirty="0">
                <a:latin typeface="Calibri" panose="020F0502020204030204" pitchFamily="34" charset="0"/>
              </a:rPr>
              <a:t>We often draw “</a:t>
            </a:r>
            <a:r>
              <a:rPr lang="en-US" b="1" dirty="0">
                <a:latin typeface="Calibri" panose="020F0502020204030204" pitchFamily="34" charset="0"/>
              </a:rPr>
              <a:t>reference diagrams</a:t>
            </a:r>
            <a:r>
              <a:rPr lang="en-US" dirty="0">
                <a:latin typeface="Calibri" panose="020F0502020204030204" pitchFamily="34" charset="0"/>
              </a:rPr>
              <a:t>” to keep track of everything</a:t>
            </a:r>
          </a:p>
          <a:p>
            <a:endParaRPr lang="en-US" dirty="0">
              <a:latin typeface="Calibri" panose="020F0502020204030204" pitchFamily="34" charset="0"/>
            </a:endParaRPr>
          </a:p>
        </p:txBody>
      </p:sp>
      <p:graphicFrame>
        <p:nvGraphicFramePr>
          <p:cNvPr id="4" name="Table 4">
            <a:extLst>
              <a:ext uri="{FF2B5EF4-FFF2-40B4-BE49-F238E27FC236}">
                <a16:creationId xmlns:a16="http://schemas.microsoft.com/office/drawing/2014/main" id="{D959B2A0-E853-40DC-A891-AB222BED755C}"/>
              </a:ext>
            </a:extLst>
          </p:cNvPr>
          <p:cNvGraphicFramePr>
            <a:graphicFrameLocks noGrp="1"/>
          </p:cNvGraphicFramePr>
          <p:nvPr>
            <p:extLst>
              <p:ext uri="{D42A27DB-BD31-4B8C-83A1-F6EECF244321}">
                <p14:modId xmlns:p14="http://schemas.microsoft.com/office/powerpoint/2010/main" val="1954589196"/>
              </p:ext>
            </p:extLst>
          </p:nvPr>
        </p:nvGraphicFramePr>
        <p:xfrm>
          <a:off x="838200" y="1874520"/>
          <a:ext cx="10515600" cy="3108960"/>
        </p:xfrm>
        <a:graphic>
          <a:graphicData uri="http://schemas.openxmlformats.org/drawingml/2006/table">
            <a:tbl>
              <a:tblPr firstRow="1" bandRow="1">
                <a:tableStyleId>{5C22544A-7EE6-4342-B048-85BDC9FD1C3A}</a:tableStyleId>
              </a:tblPr>
              <a:tblGrid>
                <a:gridCol w="5456464">
                  <a:extLst>
                    <a:ext uri="{9D8B030D-6E8A-4147-A177-3AD203B41FA5}">
                      <a16:colId xmlns:a16="http://schemas.microsoft.com/office/drawing/2014/main" val="2272639258"/>
                    </a:ext>
                  </a:extLst>
                </a:gridCol>
                <a:gridCol w="5059136">
                  <a:extLst>
                    <a:ext uri="{9D8B030D-6E8A-4147-A177-3AD203B41FA5}">
                      <a16:colId xmlns:a16="http://schemas.microsoft.com/office/drawing/2014/main" val="763701457"/>
                    </a:ext>
                  </a:extLst>
                </a:gridCol>
              </a:tblGrid>
              <a:tr h="300870">
                <a:tc>
                  <a:txBody>
                    <a:bodyPr/>
                    <a:lstStyle/>
                    <a:p>
                      <a:pPr algn="ctr"/>
                      <a:r>
                        <a:rPr lang="en-US" sz="2400" dirty="0"/>
                        <a:t>Value Semantics</a:t>
                      </a:r>
                    </a:p>
                  </a:txBody>
                  <a:tcPr/>
                </a:tc>
                <a:tc>
                  <a:txBody>
                    <a:bodyPr/>
                    <a:lstStyle/>
                    <a:p>
                      <a:pPr algn="ctr"/>
                      <a:r>
                        <a:rPr lang="en-US" sz="2400" dirty="0"/>
                        <a:t>Reference Semantics</a:t>
                      </a:r>
                    </a:p>
                  </a:txBody>
                  <a:tcPr/>
                </a:tc>
                <a:extLst>
                  <a:ext uri="{0D108BD9-81ED-4DB2-BD59-A6C34878D82A}">
                    <a16:rowId xmlns:a16="http://schemas.microsoft.com/office/drawing/2014/main" val="1702044077"/>
                  </a:ext>
                </a:extLst>
              </a:tr>
              <a:tr h="300870">
                <a:tc>
                  <a:txBody>
                    <a:bodyPr/>
                    <a:lstStyle/>
                    <a:p>
                      <a:pPr algn="ctr"/>
                      <a:r>
                        <a:rPr lang="en-US" sz="1800" dirty="0"/>
                        <a:t>Primitive types (</a:t>
                      </a:r>
                      <a:r>
                        <a:rPr lang="en-US" sz="1800" dirty="0">
                          <a:latin typeface="Consolas" panose="020B0609020204030204" pitchFamily="49" charset="0"/>
                        </a:rPr>
                        <a:t>int, double, </a:t>
                      </a:r>
                      <a:r>
                        <a:rPr lang="en-US" sz="1800" dirty="0" err="1">
                          <a:latin typeface="Consolas" panose="020B0609020204030204" pitchFamily="49" charset="0"/>
                        </a:rPr>
                        <a:t>boolean</a:t>
                      </a:r>
                      <a:r>
                        <a:rPr lang="en-US" sz="1800" dirty="0"/>
                        <a:t>) + </a:t>
                      </a:r>
                      <a:r>
                        <a:rPr lang="en-US" sz="1800" dirty="0">
                          <a:latin typeface="Consolas" panose="020B0609020204030204" pitchFamily="49" charset="0"/>
                        </a:rPr>
                        <a:t>Strings</a:t>
                      </a:r>
                    </a:p>
                  </a:txBody>
                  <a:tcPr/>
                </a:tc>
                <a:tc>
                  <a:txBody>
                    <a:bodyPr/>
                    <a:lstStyle/>
                    <a:p>
                      <a:pPr algn="ctr"/>
                      <a:r>
                        <a:rPr lang="en-US" sz="1800" dirty="0"/>
                        <a:t>Object types (</a:t>
                      </a:r>
                      <a:r>
                        <a:rPr lang="en-US" sz="1800" dirty="0">
                          <a:latin typeface="Consolas" panose="020B0609020204030204" pitchFamily="49" charset="0"/>
                        </a:rPr>
                        <a:t>int[], Scanner, </a:t>
                      </a:r>
                      <a:r>
                        <a:rPr lang="en-US" sz="1800" dirty="0" err="1">
                          <a:latin typeface="Consolas" panose="020B0609020204030204" pitchFamily="49" charset="0"/>
                        </a:rPr>
                        <a:t>ArrayList</a:t>
                      </a:r>
                      <a:r>
                        <a:rPr lang="en-US" sz="1800" dirty="0"/>
                        <a:t>)</a:t>
                      </a:r>
                    </a:p>
                  </a:txBody>
                  <a:tcPr/>
                </a:tc>
                <a:extLst>
                  <a:ext uri="{0D108BD9-81ED-4DB2-BD59-A6C34878D82A}">
                    <a16:rowId xmlns:a16="http://schemas.microsoft.com/office/drawing/2014/main" val="164975300"/>
                  </a:ext>
                </a:extLst>
              </a:tr>
              <a:tr h="300870">
                <a:tc>
                  <a:txBody>
                    <a:bodyPr/>
                    <a:lstStyle/>
                    <a:p>
                      <a:pPr algn="ctr"/>
                      <a:r>
                        <a:rPr lang="en-US" sz="1800" dirty="0">
                          <a:latin typeface="+mn-lt"/>
                        </a:rPr>
                        <a:t>Values stored locally</a:t>
                      </a:r>
                    </a:p>
                  </a:txBody>
                  <a:tcPr/>
                </a:tc>
                <a:tc>
                  <a:txBody>
                    <a:bodyPr/>
                    <a:lstStyle/>
                    <a:p>
                      <a:pPr algn="ctr"/>
                      <a:r>
                        <a:rPr lang="en-US" sz="1800" dirty="0"/>
                        <a:t>Values stored in memory, reference stored locally</a:t>
                      </a:r>
                    </a:p>
                  </a:txBody>
                  <a:tcPr/>
                </a:tc>
                <a:extLst>
                  <a:ext uri="{0D108BD9-81ED-4DB2-BD59-A6C34878D82A}">
                    <a16:rowId xmlns:a16="http://schemas.microsoft.com/office/drawing/2014/main" val="503890144"/>
                  </a:ext>
                </a:extLst>
              </a:tr>
              <a:tr h="300870">
                <a:tc>
                  <a:txBody>
                    <a:bodyPr/>
                    <a:lstStyle/>
                    <a:p>
                      <a:pPr algn="ctr"/>
                      <a:r>
                        <a:rPr lang="en-US" sz="1800" dirty="0">
                          <a:latin typeface="+mn-lt"/>
                        </a:rPr>
                        <a:t>Initialization copies value (many copies of value)</a:t>
                      </a:r>
                    </a:p>
                  </a:txBody>
                  <a:tcPr/>
                </a:tc>
                <a:tc>
                  <a:txBody>
                    <a:bodyPr/>
                    <a:lstStyle/>
                    <a:p>
                      <a:pPr algn="ctr"/>
                      <a:r>
                        <a:rPr lang="en-US" sz="1800" dirty="0">
                          <a:latin typeface="+mn-lt"/>
                        </a:rPr>
                        <a:t>Initialization copies reference (only one value)</a:t>
                      </a:r>
                    </a:p>
                  </a:txBody>
                  <a:tcPr/>
                </a:tc>
                <a:extLst>
                  <a:ext uri="{0D108BD9-81ED-4DB2-BD59-A6C34878D82A}">
                    <a16:rowId xmlns:a16="http://schemas.microsoft.com/office/drawing/2014/main" val="507148395"/>
                  </a:ext>
                </a:extLst>
              </a:tr>
              <a:tr h="300870">
                <a:tc>
                  <a:txBody>
                    <a:bodyPr/>
                    <a:lstStyle/>
                    <a:p>
                      <a:pPr algn="l"/>
                      <a:endParaRPr lang="en-US" sz="1800" dirty="0">
                        <a:latin typeface="Consolas" panose="020B0609020204030204" pitchFamily="49" charset="0"/>
                      </a:endParaRPr>
                    </a:p>
                  </a:txBody>
                  <a:tcPr>
                    <a:solidFill>
                      <a:schemeClr val="bg1"/>
                    </a:solidFill>
                  </a:tcPr>
                </a:tc>
                <a:tc>
                  <a:txBody>
                    <a:bodyPr/>
                    <a:lstStyle/>
                    <a:p>
                      <a:pPr algn="l"/>
                      <a:endParaRPr lang="en-US" sz="1800" dirty="0">
                        <a:latin typeface="Consolas" panose="020B0609020204030204" pitchFamily="49" charset="0"/>
                      </a:endParaRPr>
                    </a:p>
                  </a:txBody>
                  <a:tcPr>
                    <a:solidFill>
                      <a:schemeClr val="bg1"/>
                    </a:solidFill>
                  </a:tcPr>
                </a:tc>
                <a:extLst>
                  <a:ext uri="{0D108BD9-81ED-4DB2-BD59-A6C34878D82A}">
                    <a16:rowId xmlns:a16="http://schemas.microsoft.com/office/drawing/2014/main" val="3355497724"/>
                  </a:ext>
                </a:extLst>
              </a:tr>
              <a:tr h="300870">
                <a:tc>
                  <a:txBody>
                    <a:bodyPr/>
                    <a:lstStyle/>
                    <a:p>
                      <a:pPr algn="l"/>
                      <a:r>
                        <a:rPr lang="en-US" sz="1800" dirty="0">
                          <a:latin typeface="Consolas" panose="020B0609020204030204" pitchFamily="49" charset="0"/>
                        </a:rPr>
                        <a:t>int x = 10;</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     // x remains unchanged</a:t>
                      </a:r>
                    </a:p>
                  </a:txBody>
                  <a:tcPr/>
                </a:tc>
                <a:tc>
                  <a:txBody>
                    <a:bodyPr/>
                    <a:lstStyle/>
                    <a:p>
                      <a:pPr algn="l"/>
                      <a:r>
                        <a:rPr lang="en-US" sz="1800" dirty="0">
                          <a:latin typeface="Consolas" panose="020B0609020204030204" pitchFamily="49" charset="0"/>
                        </a:rPr>
                        <a:t>int[] x = new int[5];</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y[0]++;    // x[0] changed</a:t>
                      </a:r>
                    </a:p>
                  </a:txBody>
                  <a:tcPr/>
                </a:tc>
                <a:extLst>
                  <a:ext uri="{0D108BD9-81ED-4DB2-BD59-A6C34878D82A}">
                    <a16:rowId xmlns:a16="http://schemas.microsoft.com/office/drawing/2014/main" val="769609941"/>
                  </a:ext>
                </a:extLst>
              </a:tr>
            </a:tbl>
          </a:graphicData>
        </a:graphic>
      </p:graphicFrame>
      <p:sp>
        <p:nvSpPr>
          <p:cNvPr id="5" name="TextBox 4">
            <a:extLst>
              <a:ext uri="{FF2B5EF4-FFF2-40B4-BE49-F238E27FC236}">
                <a16:creationId xmlns:a16="http://schemas.microsoft.com/office/drawing/2014/main" id="{A4753431-CA65-4088-963C-66CAF7DBA8B1}"/>
              </a:ext>
            </a:extLst>
          </p:cNvPr>
          <p:cNvSpPr txBox="1"/>
          <p:nvPr/>
        </p:nvSpPr>
        <p:spPr>
          <a:xfrm>
            <a:off x="3944718" y="5935347"/>
            <a:ext cx="381835" cy="523220"/>
          </a:xfrm>
          <a:prstGeom prst="rect">
            <a:avLst/>
          </a:prstGeom>
          <a:noFill/>
        </p:spPr>
        <p:txBody>
          <a:bodyPr wrap="none" rtlCol="0">
            <a:spAutoFit/>
          </a:bodyPr>
          <a:lstStyle/>
          <a:p>
            <a:pPr algn="ctr"/>
            <a:r>
              <a:rPr lang="en-US" sz="2800" dirty="0">
                <a:latin typeface="Consolas" panose="020B0609020204030204" pitchFamily="49" charset="0"/>
              </a:rPr>
              <a:t>x</a:t>
            </a:r>
          </a:p>
        </p:txBody>
      </p:sp>
      <p:sp>
        <p:nvSpPr>
          <p:cNvPr id="6" name="Rectangle: Rounded Corners 5">
            <a:extLst>
              <a:ext uri="{FF2B5EF4-FFF2-40B4-BE49-F238E27FC236}">
                <a16:creationId xmlns:a16="http://schemas.microsoft.com/office/drawing/2014/main" id="{9EE78B97-1CEB-48C4-A11C-BB1291978F12}"/>
              </a:ext>
            </a:extLst>
          </p:cNvPr>
          <p:cNvSpPr/>
          <p:nvPr/>
        </p:nvSpPr>
        <p:spPr>
          <a:xfrm>
            <a:off x="4401258" y="5818177"/>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nsolas" panose="020B0609020204030204" pitchFamily="49" charset="0"/>
              </a:rPr>
              <a:t>10</a:t>
            </a:r>
          </a:p>
        </p:txBody>
      </p:sp>
      <p:sp>
        <p:nvSpPr>
          <p:cNvPr id="7" name="TextBox 6">
            <a:extLst>
              <a:ext uri="{FF2B5EF4-FFF2-40B4-BE49-F238E27FC236}">
                <a16:creationId xmlns:a16="http://schemas.microsoft.com/office/drawing/2014/main" id="{46913084-E8D2-4EA3-A8DF-2BC5444EA0F2}"/>
              </a:ext>
            </a:extLst>
          </p:cNvPr>
          <p:cNvSpPr txBox="1"/>
          <p:nvPr/>
        </p:nvSpPr>
        <p:spPr>
          <a:xfrm>
            <a:off x="6115746" y="5935347"/>
            <a:ext cx="381836" cy="523220"/>
          </a:xfrm>
          <a:prstGeom prst="rect">
            <a:avLst/>
          </a:prstGeom>
          <a:noFill/>
        </p:spPr>
        <p:txBody>
          <a:bodyPr wrap="none" rtlCol="0">
            <a:spAutoFit/>
          </a:bodyPr>
          <a:lstStyle/>
          <a:p>
            <a:pPr algn="ctr"/>
            <a:r>
              <a:rPr lang="en-US" sz="2800" dirty="0">
                <a:latin typeface="Consolas" panose="020B0609020204030204" pitchFamily="49" charset="0"/>
              </a:rPr>
              <a:t>y</a:t>
            </a:r>
          </a:p>
        </p:txBody>
      </p:sp>
      <p:sp>
        <p:nvSpPr>
          <p:cNvPr id="8" name="Rectangle: Rounded Corners 7">
            <a:extLst>
              <a:ext uri="{FF2B5EF4-FFF2-40B4-BE49-F238E27FC236}">
                <a16:creationId xmlns:a16="http://schemas.microsoft.com/office/drawing/2014/main" id="{5D385CF8-AFD3-4F49-A45E-65D1C50C37D3}"/>
              </a:ext>
            </a:extLst>
          </p:cNvPr>
          <p:cNvSpPr/>
          <p:nvPr/>
        </p:nvSpPr>
        <p:spPr>
          <a:xfrm>
            <a:off x="6585917" y="5818177"/>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nsolas" panose="020B0609020204030204" pitchFamily="49" charset="0"/>
              </a:rPr>
              <a:t>10</a:t>
            </a:r>
          </a:p>
        </p:txBody>
      </p:sp>
    </p:spTree>
    <p:extLst>
      <p:ext uri="{BB962C8B-B14F-4D97-AF65-F5344CB8AC3E}">
        <p14:creationId xmlns:p14="http://schemas.microsoft.com/office/powerpoint/2010/main" val="4138683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Reference Semantics</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4367893"/>
          </a:xfrm>
        </p:spPr>
        <p:txBody>
          <a:bodyPr>
            <a:normAutofit/>
          </a:bodyPr>
          <a:lstStyle/>
          <a:p>
            <a:r>
              <a:rPr lang="en-US" sz="2800" dirty="0">
                <a:latin typeface="Calibri" panose="020F0502020204030204" pitchFamily="34" charset="0"/>
              </a:rPr>
              <a:t>In Java, variables are treated two different ways:</a:t>
            </a: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sz="1200" dirty="0">
              <a:latin typeface="Calibri" panose="020F0502020204030204" pitchFamily="34" charset="0"/>
            </a:endParaRPr>
          </a:p>
          <a:p>
            <a:r>
              <a:rPr lang="en-US" dirty="0">
                <a:latin typeface="Calibri" panose="020F0502020204030204" pitchFamily="34" charset="0"/>
              </a:rPr>
              <a:t>We often draw “</a:t>
            </a:r>
            <a:r>
              <a:rPr lang="en-US" b="1" dirty="0">
                <a:latin typeface="Calibri" panose="020F0502020204030204" pitchFamily="34" charset="0"/>
              </a:rPr>
              <a:t>reference diagrams</a:t>
            </a:r>
            <a:r>
              <a:rPr lang="en-US" dirty="0">
                <a:latin typeface="Calibri" panose="020F0502020204030204" pitchFamily="34" charset="0"/>
              </a:rPr>
              <a:t>” to keep track of everything</a:t>
            </a:r>
          </a:p>
          <a:p>
            <a:endParaRPr lang="en-US" dirty="0">
              <a:latin typeface="Calibri" panose="020F0502020204030204" pitchFamily="34" charset="0"/>
            </a:endParaRPr>
          </a:p>
        </p:txBody>
      </p:sp>
      <p:graphicFrame>
        <p:nvGraphicFramePr>
          <p:cNvPr id="4" name="Table 4">
            <a:extLst>
              <a:ext uri="{FF2B5EF4-FFF2-40B4-BE49-F238E27FC236}">
                <a16:creationId xmlns:a16="http://schemas.microsoft.com/office/drawing/2014/main" id="{D959B2A0-E853-40DC-A891-AB222BED755C}"/>
              </a:ext>
            </a:extLst>
          </p:cNvPr>
          <p:cNvGraphicFramePr>
            <a:graphicFrameLocks noGrp="1"/>
          </p:cNvGraphicFramePr>
          <p:nvPr>
            <p:extLst>
              <p:ext uri="{D42A27DB-BD31-4B8C-83A1-F6EECF244321}">
                <p14:modId xmlns:p14="http://schemas.microsoft.com/office/powerpoint/2010/main" val="2582900903"/>
              </p:ext>
            </p:extLst>
          </p:nvPr>
        </p:nvGraphicFramePr>
        <p:xfrm>
          <a:off x="838200" y="1874520"/>
          <a:ext cx="10515600" cy="3108960"/>
        </p:xfrm>
        <a:graphic>
          <a:graphicData uri="http://schemas.openxmlformats.org/drawingml/2006/table">
            <a:tbl>
              <a:tblPr firstRow="1" bandRow="1">
                <a:tableStyleId>{5C22544A-7EE6-4342-B048-85BDC9FD1C3A}</a:tableStyleId>
              </a:tblPr>
              <a:tblGrid>
                <a:gridCol w="5456464">
                  <a:extLst>
                    <a:ext uri="{9D8B030D-6E8A-4147-A177-3AD203B41FA5}">
                      <a16:colId xmlns:a16="http://schemas.microsoft.com/office/drawing/2014/main" val="2272639258"/>
                    </a:ext>
                  </a:extLst>
                </a:gridCol>
                <a:gridCol w="5059136">
                  <a:extLst>
                    <a:ext uri="{9D8B030D-6E8A-4147-A177-3AD203B41FA5}">
                      <a16:colId xmlns:a16="http://schemas.microsoft.com/office/drawing/2014/main" val="763701457"/>
                    </a:ext>
                  </a:extLst>
                </a:gridCol>
              </a:tblGrid>
              <a:tr h="300870">
                <a:tc>
                  <a:txBody>
                    <a:bodyPr/>
                    <a:lstStyle/>
                    <a:p>
                      <a:pPr algn="ctr"/>
                      <a:r>
                        <a:rPr lang="en-US" sz="2400" dirty="0"/>
                        <a:t>Value Semantics</a:t>
                      </a:r>
                    </a:p>
                  </a:txBody>
                  <a:tcPr/>
                </a:tc>
                <a:tc>
                  <a:txBody>
                    <a:bodyPr/>
                    <a:lstStyle/>
                    <a:p>
                      <a:pPr algn="ctr"/>
                      <a:r>
                        <a:rPr lang="en-US" sz="2400" dirty="0"/>
                        <a:t>Reference Semantics</a:t>
                      </a:r>
                    </a:p>
                  </a:txBody>
                  <a:tcPr/>
                </a:tc>
                <a:extLst>
                  <a:ext uri="{0D108BD9-81ED-4DB2-BD59-A6C34878D82A}">
                    <a16:rowId xmlns:a16="http://schemas.microsoft.com/office/drawing/2014/main" val="1702044077"/>
                  </a:ext>
                </a:extLst>
              </a:tr>
              <a:tr h="300870">
                <a:tc>
                  <a:txBody>
                    <a:bodyPr/>
                    <a:lstStyle/>
                    <a:p>
                      <a:pPr algn="ctr"/>
                      <a:r>
                        <a:rPr lang="en-US" sz="1800" dirty="0"/>
                        <a:t>Primitive types (</a:t>
                      </a:r>
                      <a:r>
                        <a:rPr lang="en-US" sz="1800" dirty="0">
                          <a:latin typeface="Consolas" panose="020B0609020204030204" pitchFamily="49" charset="0"/>
                        </a:rPr>
                        <a:t>int, double, </a:t>
                      </a:r>
                      <a:r>
                        <a:rPr lang="en-US" sz="1800" dirty="0" err="1">
                          <a:latin typeface="Consolas" panose="020B0609020204030204" pitchFamily="49" charset="0"/>
                        </a:rPr>
                        <a:t>boolean</a:t>
                      </a:r>
                      <a:r>
                        <a:rPr lang="en-US" sz="1800" dirty="0"/>
                        <a:t>) + </a:t>
                      </a:r>
                      <a:r>
                        <a:rPr lang="en-US" sz="1800" dirty="0">
                          <a:latin typeface="Consolas" panose="020B0609020204030204" pitchFamily="49" charset="0"/>
                        </a:rPr>
                        <a:t>Strings</a:t>
                      </a:r>
                    </a:p>
                  </a:txBody>
                  <a:tcPr/>
                </a:tc>
                <a:tc>
                  <a:txBody>
                    <a:bodyPr/>
                    <a:lstStyle/>
                    <a:p>
                      <a:pPr algn="ctr"/>
                      <a:r>
                        <a:rPr lang="en-US" sz="1800" dirty="0"/>
                        <a:t>Object types (</a:t>
                      </a:r>
                      <a:r>
                        <a:rPr lang="en-US" sz="1800" dirty="0">
                          <a:latin typeface="Consolas" panose="020B0609020204030204" pitchFamily="49" charset="0"/>
                        </a:rPr>
                        <a:t>int[], Scanner, </a:t>
                      </a:r>
                      <a:r>
                        <a:rPr lang="en-US" sz="1800" dirty="0" err="1">
                          <a:latin typeface="Consolas" panose="020B0609020204030204" pitchFamily="49" charset="0"/>
                        </a:rPr>
                        <a:t>ArrayList</a:t>
                      </a:r>
                      <a:r>
                        <a:rPr lang="en-US" sz="1800" dirty="0"/>
                        <a:t>)</a:t>
                      </a:r>
                    </a:p>
                  </a:txBody>
                  <a:tcPr/>
                </a:tc>
                <a:extLst>
                  <a:ext uri="{0D108BD9-81ED-4DB2-BD59-A6C34878D82A}">
                    <a16:rowId xmlns:a16="http://schemas.microsoft.com/office/drawing/2014/main" val="164975300"/>
                  </a:ext>
                </a:extLst>
              </a:tr>
              <a:tr h="300870">
                <a:tc>
                  <a:txBody>
                    <a:bodyPr/>
                    <a:lstStyle/>
                    <a:p>
                      <a:pPr algn="ctr"/>
                      <a:r>
                        <a:rPr lang="en-US" sz="1800" dirty="0">
                          <a:latin typeface="+mn-lt"/>
                        </a:rPr>
                        <a:t>Values stored locally</a:t>
                      </a:r>
                    </a:p>
                  </a:txBody>
                  <a:tcPr/>
                </a:tc>
                <a:tc>
                  <a:txBody>
                    <a:bodyPr/>
                    <a:lstStyle/>
                    <a:p>
                      <a:pPr algn="ctr"/>
                      <a:r>
                        <a:rPr lang="en-US" sz="1800" dirty="0"/>
                        <a:t>Values stored in memory, reference stored locally</a:t>
                      </a:r>
                    </a:p>
                  </a:txBody>
                  <a:tcPr/>
                </a:tc>
                <a:extLst>
                  <a:ext uri="{0D108BD9-81ED-4DB2-BD59-A6C34878D82A}">
                    <a16:rowId xmlns:a16="http://schemas.microsoft.com/office/drawing/2014/main" val="503890144"/>
                  </a:ext>
                </a:extLst>
              </a:tr>
              <a:tr h="300870">
                <a:tc>
                  <a:txBody>
                    <a:bodyPr/>
                    <a:lstStyle/>
                    <a:p>
                      <a:pPr algn="ctr"/>
                      <a:r>
                        <a:rPr lang="en-US" sz="1800" dirty="0">
                          <a:latin typeface="+mn-lt"/>
                        </a:rPr>
                        <a:t>Initialization copies value (many copies of value)</a:t>
                      </a:r>
                    </a:p>
                  </a:txBody>
                  <a:tcPr/>
                </a:tc>
                <a:tc>
                  <a:txBody>
                    <a:bodyPr/>
                    <a:lstStyle/>
                    <a:p>
                      <a:pPr algn="ctr"/>
                      <a:r>
                        <a:rPr lang="en-US" sz="1800" dirty="0">
                          <a:latin typeface="+mn-lt"/>
                        </a:rPr>
                        <a:t>Initialization copies reference (only one value)</a:t>
                      </a:r>
                    </a:p>
                  </a:txBody>
                  <a:tcPr/>
                </a:tc>
                <a:extLst>
                  <a:ext uri="{0D108BD9-81ED-4DB2-BD59-A6C34878D82A}">
                    <a16:rowId xmlns:a16="http://schemas.microsoft.com/office/drawing/2014/main" val="507148395"/>
                  </a:ext>
                </a:extLst>
              </a:tr>
              <a:tr h="300870">
                <a:tc>
                  <a:txBody>
                    <a:bodyPr/>
                    <a:lstStyle/>
                    <a:p>
                      <a:pPr algn="l"/>
                      <a:endParaRPr lang="en-US" sz="1800" dirty="0">
                        <a:latin typeface="Consolas" panose="020B0609020204030204" pitchFamily="49" charset="0"/>
                      </a:endParaRPr>
                    </a:p>
                  </a:txBody>
                  <a:tcPr>
                    <a:solidFill>
                      <a:schemeClr val="bg1"/>
                    </a:solidFill>
                  </a:tcPr>
                </a:tc>
                <a:tc>
                  <a:txBody>
                    <a:bodyPr/>
                    <a:lstStyle/>
                    <a:p>
                      <a:pPr algn="l"/>
                      <a:endParaRPr lang="en-US" sz="1800" dirty="0">
                        <a:latin typeface="Consolas" panose="020B0609020204030204" pitchFamily="49" charset="0"/>
                      </a:endParaRPr>
                    </a:p>
                  </a:txBody>
                  <a:tcPr>
                    <a:solidFill>
                      <a:schemeClr val="bg1"/>
                    </a:solidFill>
                  </a:tcPr>
                </a:tc>
                <a:extLst>
                  <a:ext uri="{0D108BD9-81ED-4DB2-BD59-A6C34878D82A}">
                    <a16:rowId xmlns:a16="http://schemas.microsoft.com/office/drawing/2014/main" val="3355497724"/>
                  </a:ext>
                </a:extLst>
              </a:tr>
              <a:tr h="300870">
                <a:tc>
                  <a:txBody>
                    <a:bodyPr/>
                    <a:lstStyle/>
                    <a:p>
                      <a:pPr algn="l"/>
                      <a:r>
                        <a:rPr lang="en-US" sz="1800" dirty="0">
                          <a:latin typeface="Consolas" panose="020B0609020204030204" pitchFamily="49" charset="0"/>
                        </a:rPr>
                        <a:t>int x = 10;</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     // x remains unchanged</a:t>
                      </a:r>
                    </a:p>
                  </a:txBody>
                  <a:tcPr/>
                </a:tc>
                <a:tc>
                  <a:txBody>
                    <a:bodyPr/>
                    <a:lstStyle/>
                    <a:p>
                      <a:pPr algn="l"/>
                      <a:r>
                        <a:rPr lang="en-US" sz="1800" dirty="0">
                          <a:latin typeface="Consolas" panose="020B0609020204030204" pitchFamily="49" charset="0"/>
                        </a:rPr>
                        <a:t>int[] x = new int[5];</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y[0]++;    // x[0] changed</a:t>
                      </a:r>
                    </a:p>
                  </a:txBody>
                  <a:tcPr/>
                </a:tc>
                <a:extLst>
                  <a:ext uri="{0D108BD9-81ED-4DB2-BD59-A6C34878D82A}">
                    <a16:rowId xmlns:a16="http://schemas.microsoft.com/office/drawing/2014/main" val="769609941"/>
                  </a:ext>
                </a:extLst>
              </a:tr>
            </a:tbl>
          </a:graphicData>
        </a:graphic>
      </p:graphicFrame>
      <p:sp>
        <p:nvSpPr>
          <p:cNvPr id="5" name="TextBox 4">
            <a:extLst>
              <a:ext uri="{FF2B5EF4-FFF2-40B4-BE49-F238E27FC236}">
                <a16:creationId xmlns:a16="http://schemas.microsoft.com/office/drawing/2014/main" id="{A4753431-CA65-4088-963C-66CAF7DBA8B1}"/>
              </a:ext>
            </a:extLst>
          </p:cNvPr>
          <p:cNvSpPr txBox="1"/>
          <p:nvPr/>
        </p:nvSpPr>
        <p:spPr>
          <a:xfrm>
            <a:off x="3944718" y="5935347"/>
            <a:ext cx="381835" cy="523220"/>
          </a:xfrm>
          <a:prstGeom prst="rect">
            <a:avLst/>
          </a:prstGeom>
          <a:noFill/>
        </p:spPr>
        <p:txBody>
          <a:bodyPr wrap="none" rtlCol="0">
            <a:spAutoFit/>
          </a:bodyPr>
          <a:lstStyle/>
          <a:p>
            <a:pPr algn="ctr"/>
            <a:r>
              <a:rPr lang="en-US" sz="2800" dirty="0">
                <a:latin typeface="Consolas" panose="020B0609020204030204" pitchFamily="49" charset="0"/>
              </a:rPr>
              <a:t>x</a:t>
            </a:r>
          </a:p>
        </p:txBody>
      </p:sp>
      <p:sp>
        <p:nvSpPr>
          <p:cNvPr id="6" name="Rectangle: Rounded Corners 5">
            <a:extLst>
              <a:ext uri="{FF2B5EF4-FFF2-40B4-BE49-F238E27FC236}">
                <a16:creationId xmlns:a16="http://schemas.microsoft.com/office/drawing/2014/main" id="{9EE78B97-1CEB-48C4-A11C-BB1291978F12}"/>
              </a:ext>
            </a:extLst>
          </p:cNvPr>
          <p:cNvSpPr/>
          <p:nvPr/>
        </p:nvSpPr>
        <p:spPr>
          <a:xfrm>
            <a:off x="4401258" y="5818177"/>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nsolas" panose="020B0609020204030204" pitchFamily="49" charset="0"/>
              </a:rPr>
              <a:t>10</a:t>
            </a:r>
          </a:p>
        </p:txBody>
      </p:sp>
      <p:sp>
        <p:nvSpPr>
          <p:cNvPr id="7" name="TextBox 6">
            <a:extLst>
              <a:ext uri="{FF2B5EF4-FFF2-40B4-BE49-F238E27FC236}">
                <a16:creationId xmlns:a16="http://schemas.microsoft.com/office/drawing/2014/main" id="{46913084-E8D2-4EA3-A8DF-2BC5444EA0F2}"/>
              </a:ext>
            </a:extLst>
          </p:cNvPr>
          <p:cNvSpPr txBox="1"/>
          <p:nvPr/>
        </p:nvSpPr>
        <p:spPr>
          <a:xfrm>
            <a:off x="6115746" y="5935347"/>
            <a:ext cx="381836" cy="523220"/>
          </a:xfrm>
          <a:prstGeom prst="rect">
            <a:avLst/>
          </a:prstGeom>
          <a:noFill/>
        </p:spPr>
        <p:txBody>
          <a:bodyPr wrap="none" rtlCol="0">
            <a:spAutoFit/>
          </a:bodyPr>
          <a:lstStyle/>
          <a:p>
            <a:pPr algn="ctr"/>
            <a:r>
              <a:rPr lang="en-US" sz="2800" dirty="0">
                <a:latin typeface="Consolas" panose="020B0609020204030204" pitchFamily="49" charset="0"/>
              </a:rPr>
              <a:t>y</a:t>
            </a:r>
          </a:p>
        </p:txBody>
      </p:sp>
      <p:sp>
        <p:nvSpPr>
          <p:cNvPr id="8" name="Rectangle: Rounded Corners 7">
            <a:extLst>
              <a:ext uri="{FF2B5EF4-FFF2-40B4-BE49-F238E27FC236}">
                <a16:creationId xmlns:a16="http://schemas.microsoft.com/office/drawing/2014/main" id="{5D385CF8-AFD3-4F49-A45E-65D1C50C37D3}"/>
              </a:ext>
            </a:extLst>
          </p:cNvPr>
          <p:cNvSpPr/>
          <p:nvPr/>
        </p:nvSpPr>
        <p:spPr>
          <a:xfrm>
            <a:off x="6585917" y="5818177"/>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nsolas" panose="020B0609020204030204" pitchFamily="49" charset="0"/>
              </a:rPr>
              <a:t>11</a:t>
            </a:r>
          </a:p>
        </p:txBody>
      </p:sp>
    </p:spTree>
    <p:extLst>
      <p:ext uri="{BB962C8B-B14F-4D97-AF65-F5344CB8AC3E}">
        <p14:creationId xmlns:p14="http://schemas.microsoft.com/office/powerpoint/2010/main" val="1474847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Reference Semantics</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4367893"/>
          </a:xfrm>
        </p:spPr>
        <p:txBody>
          <a:bodyPr>
            <a:normAutofit/>
          </a:bodyPr>
          <a:lstStyle/>
          <a:p>
            <a:r>
              <a:rPr lang="en-US" sz="2800" dirty="0">
                <a:latin typeface="Calibri" panose="020F0502020204030204" pitchFamily="34" charset="0"/>
              </a:rPr>
              <a:t>In Java, variables are treated two different ways:</a:t>
            </a: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sz="1200" dirty="0">
              <a:latin typeface="Calibri" panose="020F0502020204030204" pitchFamily="34" charset="0"/>
            </a:endParaRPr>
          </a:p>
          <a:p>
            <a:r>
              <a:rPr lang="en-US" dirty="0">
                <a:latin typeface="Calibri" panose="020F0502020204030204" pitchFamily="34" charset="0"/>
              </a:rPr>
              <a:t>We often draw “</a:t>
            </a:r>
            <a:r>
              <a:rPr lang="en-US" b="1" dirty="0">
                <a:latin typeface="Calibri" panose="020F0502020204030204" pitchFamily="34" charset="0"/>
              </a:rPr>
              <a:t>reference diagrams</a:t>
            </a:r>
            <a:r>
              <a:rPr lang="en-US" dirty="0">
                <a:latin typeface="Calibri" panose="020F0502020204030204" pitchFamily="34" charset="0"/>
              </a:rPr>
              <a:t>” to keep track of everything</a:t>
            </a:r>
          </a:p>
          <a:p>
            <a:endParaRPr lang="en-US" dirty="0">
              <a:latin typeface="Calibri" panose="020F0502020204030204" pitchFamily="34" charset="0"/>
            </a:endParaRPr>
          </a:p>
        </p:txBody>
      </p:sp>
      <p:graphicFrame>
        <p:nvGraphicFramePr>
          <p:cNvPr id="4" name="Table 4">
            <a:extLst>
              <a:ext uri="{FF2B5EF4-FFF2-40B4-BE49-F238E27FC236}">
                <a16:creationId xmlns:a16="http://schemas.microsoft.com/office/drawing/2014/main" id="{D959B2A0-E853-40DC-A891-AB222BED755C}"/>
              </a:ext>
            </a:extLst>
          </p:cNvPr>
          <p:cNvGraphicFramePr>
            <a:graphicFrameLocks noGrp="1"/>
          </p:cNvGraphicFramePr>
          <p:nvPr>
            <p:extLst>
              <p:ext uri="{D42A27DB-BD31-4B8C-83A1-F6EECF244321}">
                <p14:modId xmlns:p14="http://schemas.microsoft.com/office/powerpoint/2010/main" val="797840714"/>
              </p:ext>
            </p:extLst>
          </p:nvPr>
        </p:nvGraphicFramePr>
        <p:xfrm>
          <a:off x="838200" y="1874520"/>
          <a:ext cx="10515600" cy="3108960"/>
        </p:xfrm>
        <a:graphic>
          <a:graphicData uri="http://schemas.openxmlformats.org/drawingml/2006/table">
            <a:tbl>
              <a:tblPr firstRow="1" bandRow="1">
                <a:tableStyleId>{5C22544A-7EE6-4342-B048-85BDC9FD1C3A}</a:tableStyleId>
              </a:tblPr>
              <a:tblGrid>
                <a:gridCol w="5456464">
                  <a:extLst>
                    <a:ext uri="{9D8B030D-6E8A-4147-A177-3AD203B41FA5}">
                      <a16:colId xmlns:a16="http://schemas.microsoft.com/office/drawing/2014/main" val="2272639258"/>
                    </a:ext>
                  </a:extLst>
                </a:gridCol>
                <a:gridCol w="5059136">
                  <a:extLst>
                    <a:ext uri="{9D8B030D-6E8A-4147-A177-3AD203B41FA5}">
                      <a16:colId xmlns:a16="http://schemas.microsoft.com/office/drawing/2014/main" val="763701457"/>
                    </a:ext>
                  </a:extLst>
                </a:gridCol>
              </a:tblGrid>
              <a:tr h="300870">
                <a:tc>
                  <a:txBody>
                    <a:bodyPr/>
                    <a:lstStyle/>
                    <a:p>
                      <a:pPr algn="ctr"/>
                      <a:r>
                        <a:rPr lang="en-US" sz="2400" dirty="0"/>
                        <a:t>Value Semantics</a:t>
                      </a:r>
                    </a:p>
                  </a:txBody>
                  <a:tcPr/>
                </a:tc>
                <a:tc>
                  <a:txBody>
                    <a:bodyPr/>
                    <a:lstStyle/>
                    <a:p>
                      <a:pPr algn="ctr"/>
                      <a:r>
                        <a:rPr lang="en-US" sz="2400" dirty="0"/>
                        <a:t>Reference Semantics</a:t>
                      </a:r>
                    </a:p>
                  </a:txBody>
                  <a:tcPr/>
                </a:tc>
                <a:extLst>
                  <a:ext uri="{0D108BD9-81ED-4DB2-BD59-A6C34878D82A}">
                    <a16:rowId xmlns:a16="http://schemas.microsoft.com/office/drawing/2014/main" val="1702044077"/>
                  </a:ext>
                </a:extLst>
              </a:tr>
              <a:tr h="300870">
                <a:tc>
                  <a:txBody>
                    <a:bodyPr/>
                    <a:lstStyle/>
                    <a:p>
                      <a:pPr algn="ctr"/>
                      <a:r>
                        <a:rPr lang="en-US" sz="1800" dirty="0"/>
                        <a:t>Primitive types (</a:t>
                      </a:r>
                      <a:r>
                        <a:rPr lang="en-US" sz="1800" dirty="0">
                          <a:latin typeface="Consolas" panose="020B0609020204030204" pitchFamily="49" charset="0"/>
                        </a:rPr>
                        <a:t>int, double, </a:t>
                      </a:r>
                      <a:r>
                        <a:rPr lang="en-US" sz="1800" dirty="0" err="1">
                          <a:latin typeface="Consolas" panose="020B0609020204030204" pitchFamily="49" charset="0"/>
                        </a:rPr>
                        <a:t>boolean</a:t>
                      </a:r>
                      <a:r>
                        <a:rPr lang="en-US" sz="1800" dirty="0"/>
                        <a:t>) + </a:t>
                      </a:r>
                      <a:r>
                        <a:rPr lang="en-US" sz="1800" dirty="0">
                          <a:latin typeface="Consolas" panose="020B0609020204030204" pitchFamily="49" charset="0"/>
                        </a:rPr>
                        <a:t>Strings</a:t>
                      </a:r>
                    </a:p>
                  </a:txBody>
                  <a:tcPr/>
                </a:tc>
                <a:tc>
                  <a:txBody>
                    <a:bodyPr/>
                    <a:lstStyle/>
                    <a:p>
                      <a:pPr algn="ctr"/>
                      <a:r>
                        <a:rPr lang="en-US" sz="1800" dirty="0"/>
                        <a:t>Object types (</a:t>
                      </a:r>
                      <a:r>
                        <a:rPr lang="en-US" sz="1800" dirty="0">
                          <a:latin typeface="Consolas" panose="020B0609020204030204" pitchFamily="49" charset="0"/>
                        </a:rPr>
                        <a:t>int[], Scanner, </a:t>
                      </a:r>
                      <a:r>
                        <a:rPr lang="en-US" sz="1800" dirty="0" err="1">
                          <a:latin typeface="Consolas" panose="020B0609020204030204" pitchFamily="49" charset="0"/>
                        </a:rPr>
                        <a:t>ArrayList</a:t>
                      </a:r>
                      <a:r>
                        <a:rPr lang="en-US" sz="1800" dirty="0"/>
                        <a:t>)</a:t>
                      </a:r>
                    </a:p>
                  </a:txBody>
                  <a:tcPr/>
                </a:tc>
                <a:extLst>
                  <a:ext uri="{0D108BD9-81ED-4DB2-BD59-A6C34878D82A}">
                    <a16:rowId xmlns:a16="http://schemas.microsoft.com/office/drawing/2014/main" val="164975300"/>
                  </a:ext>
                </a:extLst>
              </a:tr>
              <a:tr h="300870">
                <a:tc>
                  <a:txBody>
                    <a:bodyPr/>
                    <a:lstStyle/>
                    <a:p>
                      <a:pPr algn="ctr"/>
                      <a:r>
                        <a:rPr lang="en-US" sz="1800" dirty="0">
                          <a:latin typeface="+mn-lt"/>
                        </a:rPr>
                        <a:t>Values stored locally</a:t>
                      </a:r>
                    </a:p>
                  </a:txBody>
                  <a:tcPr/>
                </a:tc>
                <a:tc>
                  <a:txBody>
                    <a:bodyPr/>
                    <a:lstStyle/>
                    <a:p>
                      <a:pPr algn="ctr"/>
                      <a:r>
                        <a:rPr lang="en-US" sz="1800" dirty="0"/>
                        <a:t>Values stored in memory, reference stored locally</a:t>
                      </a:r>
                    </a:p>
                  </a:txBody>
                  <a:tcPr/>
                </a:tc>
                <a:extLst>
                  <a:ext uri="{0D108BD9-81ED-4DB2-BD59-A6C34878D82A}">
                    <a16:rowId xmlns:a16="http://schemas.microsoft.com/office/drawing/2014/main" val="503890144"/>
                  </a:ext>
                </a:extLst>
              </a:tr>
              <a:tr h="300870">
                <a:tc>
                  <a:txBody>
                    <a:bodyPr/>
                    <a:lstStyle/>
                    <a:p>
                      <a:pPr algn="ctr"/>
                      <a:r>
                        <a:rPr lang="en-US" sz="1800" dirty="0">
                          <a:latin typeface="+mn-lt"/>
                        </a:rPr>
                        <a:t>Initialization copies value (many copies of value)</a:t>
                      </a:r>
                    </a:p>
                  </a:txBody>
                  <a:tcPr/>
                </a:tc>
                <a:tc>
                  <a:txBody>
                    <a:bodyPr/>
                    <a:lstStyle/>
                    <a:p>
                      <a:pPr algn="ctr"/>
                      <a:r>
                        <a:rPr lang="en-US" sz="1800" dirty="0">
                          <a:latin typeface="+mn-lt"/>
                        </a:rPr>
                        <a:t>Initialization copies reference (only one value)</a:t>
                      </a:r>
                    </a:p>
                  </a:txBody>
                  <a:tcPr/>
                </a:tc>
                <a:extLst>
                  <a:ext uri="{0D108BD9-81ED-4DB2-BD59-A6C34878D82A}">
                    <a16:rowId xmlns:a16="http://schemas.microsoft.com/office/drawing/2014/main" val="507148395"/>
                  </a:ext>
                </a:extLst>
              </a:tr>
              <a:tr h="300870">
                <a:tc>
                  <a:txBody>
                    <a:bodyPr/>
                    <a:lstStyle/>
                    <a:p>
                      <a:pPr algn="l"/>
                      <a:endParaRPr lang="en-US" sz="1800" dirty="0">
                        <a:latin typeface="Consolas" panose="020B0609020204030204" pitchFamily="49" charset="0"/>
                      </a:endParaRPr>
                    </a:p>
                  </a:txBody>
                  <a:tcPr>
                    <a:solidFill>
                      <a:schemeClr val="bg1"/>
                    </a:solidFill>
                  </a:tcPr>
                </a:tc>
                <a:tc>
                  <a:txBody>
                    <a:bodyPr/>
                    <a:lstStyle/>
                    <a:p>
                      <a:pPr algn="l"/>
                      <a:endParaRPr lang="en-US" sz="1800" dirty="0">
                        <a:latin typeface="Consolas" panose="020B0609020204030204" pitchFamily="49" charset="0"/>
                      </a:endParaRPr>
                    </a:p>
                  </a:txBody>
                  <a:tcPr>
                    <a:solidFill>
                      <a:schemeClr val="bg1"/>
                    </a:solidFill>
                  </a:tcPr>
                </a:tc>
                <a:extLst>
                  <a:ext uri="{0D108BD9-81ED-4DB2-BD59-A6C34878D82A}">
                    <a16:rowId xmlns:a16="http://schemas.microsoft.com/office/drawing/2014/main" val="3355497724"/>
                  </a:ext>
                </a:extLst>
              </a:tr>
              <a:tr h="300870">
                <a:tc>
                  <a:txBody>
                    <a:bodyPr/>
                    <a:lstStyle/>
                    <a:p>
                      <a:pPr algn="l"/>
                      <a:r>
                        <a:rPr lang="en-US" sz="1800" dirty="0">
                          <a:latin typeface="Consolas" panose="020B0609020204030204" pitchFamily="49" charset="0"/>
                        </a:rPr>
                        <a:t>int x = 10;</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     // x remains unchanged</a:t>
                      </a:r>
                    </a:p>
                  </a:txBody>
                  <a:tcPr/>
                </a:tc>
                <a:tc>
                  <a:txBody>
                    <a:bodyPr/>
                    <a:lstStyle/>
                    <a:p>
                      <a:pPr algn="l"/>
                      <a:r>
                        <a:rPr lang="en-US" sz="1800" dirty="0">
                          <a:latin typeface="Consolas" panose="020B0609020204030204" pitchFamily="49" charset="0"/>
                        </a:rPr>
                        <a:t>int[] x = new int[5];</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y[0]++;    // x[0] changed</a:t>
                      </a:r>
                    </a:p>
                  </a:txBody>
                  <a:tcPr/>
                </a:tc>
                <a:extLst>
                  <a:ext uri="{0D108BD9-81ED-4DB2-BD59-A6C34878D82A}">
                    <a16:rowId xmlns:a16="http://schemas.microsoft.com/office/drawing/2014/main" val="769609941"/>
                  </a:ext>
                </a:extLst>
              </a:tr>
            </a:tbl>
          </a:graphicData>
        </a:graphic>
      </p:graphicFrame>
      <p:sp>
        <p:nvSpPr>
          <p:cNvPr id="5" name="TextBox 4">
            <a:extLst>
              <a:ext uri="{FF2B5EF4-FFF2-40B4-BE49-F238E27FC236}">
                <a16:creationId xmlns:a16="http://schemas.microsoft.com/office/drawing/2014/main" id="{A4753431-CA65-4088-963C-66CAF7DBA8B1}"/>
              </a:ext>
            </a:extLst>
          </p:cNvPr>
          <p:cNvSpPr txBox="1"/>
          <p:nvPr/>
        </p:nvSpPr>
        <p:spPr>
          <a:xfrm>
            <a:off x="1671724" y="5980803"/>
            <a:ext cx="381835" cy="523220"/>
          </a:xfrm>
          <a:prstGeom prst="rect">
            <a:avLst/>
          </a:prstGeom>
          <a:noFill/>
        </p:spPr>
        <p:txBody>
          <a:bodyPr wrap="square" rtlCol="0">
            <a:spAutoFit/>
          </a:bodyPr>
          <a:lstStyle/>
          <a:p>
            <a:pPr algn="ctr"/>
            <a:r>
              <a:rPr lang="en-US" sz="2800" dirty="0">
                <a:latin typeface="Consolas" panose="020B0609020204030204" pitchFamily="49" charset="0"/>
              </a:rPr>
              <a:t>x</a:t>
            </a:r>
          </a:p>
        </p:txBody>
      </p:sp>
      <p:sp>
        <p:nvSpPr>
          <p:cNvPr id="6" name="Rectangle: Rounded Corners 5">
            <a:extLst>
              <a:ext uri="{FF2B5EF4-FFF2-40B4-BE49-F238E27FC236}">
                <a16:creationId xmlns:a16="http://schemas.microsoft.com/office/drawing/2014/main" id="{9EE78B97-1CEB-48C4-A11C-BB1291978F12}"/>
              </a:ext>
            </a:extLst>
          </p:cNvPr>
          <p:cNvSpPr/>
          <p:nvPr/>
        </p:nvSpPr>
        <p:spPr>
          <a:xfrm>
            <a:off x="2128264" y="586363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Consolas" panose="020B0609020204030204" pitchFamily="49" charset="0"/>
            </a:endParaRPr>
          </a:p>
        </p:txBody>
      </p:sp>
      <p:sp>
        <p:nvSpPr>
          <p:cNvPr id="7" name="TextBox 6">
            <a:extLst>
              <a:ext uri="{FF2B5EF4-FFF2-40B4-BE49-F238E27FC236}">
                <a16:creationId xmlns:a16="http://schemas.microsoft.com/office/drawing/2014/main" id="{46913084-E8D2-4EA3-A8DF-2BC5444EA0F2}"/>
              </a:ext>
            </a:extLst>
          </p:cNvPr>
          <p:cNvSpPr txBox="1"/>
          <p:nvPr/>
        </p:nvSpPr>
        <p:spPr>
          <a:xfrm>
            <a:off x="3842752" y="5980803"/>
            <a:ext cx="381836" cy="523220"/>
          </a:xfrm>
          <a:prstGeom prst="rect">
            <a:avLst/>
          </a:prstGeom>
          <a:noFill/>
        </p:spPr>
        <p:txBody>
          <a:bodyPr wrap="square" rtlCol="0">
            <a:spAutoFit/>
          </a:bodyPr>
          <a:lstStyle/>
          <a:p>
            <a:pPr algn="ctr"/>
            <a:r>
              <a:rPr lang="en-US" sz="2800" dirty="0">
                <a:latin typeface="Consolas" panose="020B0609020204030204" pitchFamily="49" charset="0"/>
              </a:rPr>
              <a:t>y</a:t>
            </a:r>
          </a:p>
        </p:txBody>
      </p:sp>
      <p:sp>
        <p:nvSpPr>
          <p:cNvPr id="8" name="Rectangle: Rounded Corners 7">
            <a:extLst>
              <a:ext uri="{FF2B5EF4-FFF2-40B4-BE49-F238E27FC236}">
                <a16:creationId xmlns:a16="http://schemas.microsoft.com/office/drawing/2014/main" id="{5D385CF8-AFD3-4F49-A45E-65D1C50C37D3}"/>
              </a:ext>
            </a:extLst>
          </p:cNvPr>
          <p:cNvSpPr/>
          <p:nvPr/>
        </p:nvSpPr>
        <p:spPr>
          <a:xfrm>
            <a:off x="4312923" y="586363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Consolas" panose="020B0609020204030204" pitchFamily="49" charset="0"/>
            </a:endParaRPr>
          </a:p>
        </p:txBody>
      </p:sp>
      <p:graphicFrame>
        <p:nvGraphicFramePr>
          <p:cNvPr id="9" name="Table 9">
            <a:extLst>
              <a:ext uri="{FF2B5EF4-FFF2-40B4-BE49-F238E27FC236}">
                <a16:creationId xmlns:a16="http://schemas.microsoft.com/office/drawing/2014/main" id="{FBF70F6F-6B49-4B7E-8AAF-05185F9546FF}"/>
              </a:ext>
            </a:extLst>
          </p:cNvPr>
          <p:cNvGraphicFramePr>
            <a:graphicFrameLocks noGrp="1"/>
          </p:cNvGraphicFramePr>
          <p:nvPr>
            <p:extLst>
              <p:ext uri="{D42A27DB-BD31-4B8C-83A1-F6EECF244321}">
                <p14:modId xmlns:p14="http://schemas.microsoft.com/office/powerpoint/2010/main" val="3285441074"/>
              </p:ext>
            </p:extLst>
          </p:nvPr>
        </p:nvGraphicFramePr>
        <p:xfrm>
          <a:off x="7031632" y="5871946"/>
          <a:ext cx="4030975" cy="729300"/>
        </p:xfrm>
        <a:graphic>
          <a:graphicData uri="http://schemas.openxmlformats.org/drawingml/2006/table">
            <a:tbl>
              <a:tblPr firstRow="1" bandRow="1">
                <a:tableStyleId>{5C22544A-7EE6-4342-B048-85BDC9FD1C3A}</a:tableStyleId>
              </a:tblPr>
              <a:tblGrid>
                <a:gridCol w="806195">
                  <a:extLst>
                    <a:ext uri="{9D8B030D-6E8A-4147-A177-3AD203B41FA5}">
                      <a16:colId xmlns:a16="http://schemas.microsoft.com/office/drawing/2014/main" val="2438943443"/>
                    </a:ext>
                  </a:extLst>
                </a:gridCol>
                <a:gridCol w="806195">
                  <a:extLst>
                    <a:ext uri="{9D8B030D-6E8A-4147-A177-3AD203B41FA5}">
                      <a16:colId xmlns:a16="http://schemas.microsoft.com/office/drawing/2014/main" val="174886457"/>
                    </a:ext>
                  </a:extLst>
                </a:gridCol>
                <a:gridCol w="806195">
                  <a:extLst>
                    <a:ext uri="{9D8B030D-6E8A-4147-A177-3AD203B41FA5}">
                      <a16:colId xmlns:a16="http://schemas.microsoft.com/office/drawing/2014/main" val="3690963145"/>
                    </a:ext>
                  </a:extLst>
                </a:gridCol>
                <a:gridCol w="806195">
                  <a:extLst>
                    <a:ext uri="{9D8B030D-6E8A-4147-A177-3AD203B41FA5}">
                      <a16:colId xmlns:a16="http://schemas.microsoft.com/office/drawing/2014/main" val="3378963478"/>
                    </a:ext>
                  </a:extLst>
                </a:gridCol>
                <a:gridCol w="806195">
                  <a:extLst>
                    <a:ext uri="{9D8B030D-6E8A-4147-A177-3AD203B41FA5}">
                      <a16:colId xmlns:a16="http://schemas.microsoft.com/office/drawing/2014/main" val="2448665587"/>
                    </a:ext>
                  </a:extLst>
                </a:gridCol>
              </a:tblGrid>
              <a:tr h="729300">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7366547"/>
                  </a:ext>
                </a:extLst>
              </a:tr>
            </a:tbl>
          </a:graphicData>
        </a:graphic>
      </p:graphicFrame>
      <p:sp>
        <p:nvSpPr>
          <p:cNvPr id="12" name="Arrow: Bent 11">
            <a:extLst>
              <a:ext uri="{FF2B5EF4-FFF2-40B4-BE49-F238E27FC236}">
                <a16:creationId xmlns:a16="http://schemas.microsoft.com/office/drawing/2014/main" id="{4603EB8E-7A97-47F9-9DCD-E8D1C7032F78}"/>
              </a:ext>
            </a:extLst>
          </p:cNvPr>
          <p:cNvSpPr/>
          <p:nvPr/>
        </p:nvSpPr>
        <p:spPr>
          <a:xfrm>
            <a:off x="2488177" y="5890209"/>
            <a:ext cx="4471210" cy="235580"/>
          </a:xfrm>
          <a:prstGeom prst="bentArrow">
            <a:avLst>
              <a:gd name="adj1" fmla="val 25000"/>
              <a:gd name="adj2" fmla="val 30184"/>
              <a:gd name="adj3" fmla="val 50000"/>
              <a:gd name="adj4" fmla="val 4375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Rectangle: Rounded Corners 12">
            <a:extLst>
              <a:ext uri="{FF2B5EF4-FFF2-40B4-BE49-F238E27FC236}">
                <a16:creationId xmlns:a16="http://schemas.microsoft.com/office/drawing/2014/main" id="{31E6FC56-5998-416C-90CE-D889F3D1528E}"/>
              </a:ext>
            </a:extLst>
          </p:cNvPr>
          <p:cNvSpPr/>
          <p:nvPr/>
        </p:nvSpPr>
        <p:spPr>
          <a:xfrm>
            <a:off x="2375252" y="6070069"/>
            <a:ext cx="284309" cy="29262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004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Reference Semantics</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4367893"/>
          </a:xfrm>
        </p:spPr>
        <p:txBody>
          <a:bodyPr>
            <a:normAutofit/>
          </a:bodyPr>
          <a:lstStyle/>
          <a:p>
            <a:r>
              <a:rPr lang="en-US" sz="2800" dirty="0">
                <a:latin typeface="Calibri" panose="020F0502020204030204" pitchFamily="34" charset="0"/>
              </a:rPr>
              <a:t>In Java, variables are treated two different ways:</a:t>
            </a: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sz="1200" dirty="0">
              <a:latin typeface="Calibri" panose="020F0502020204030204" pitchFamily="34" charset="0"/>
            </a:endParaRPr>
          </a:p>
          <a:p>
            <a:r>
              <a:rPr lang="en-US" dirty="0">
                <a:latin typeface="Calibri" panose="020F0502020204030204" pitchFamily="34" charset="0"/>
              </a:rPr>
              <a:t>We often draw “</a:t>
            </a:r>
            <a:r>
              <a:rPr lang="en-US" b="1" dirty="0">
                <a:latin typeface="Calibri" panose="020F0502020204030204" pitchFamily="34" charset="0"/>
              </a:rPr>
              <a:t>reference diagrams</a:t>
            </a:r>
            <a:r>
              <a:rPr lang="en-US" dirty="0">
                <a:latin typeface="Calibri" panose="020F0502020204030204" pitchFamily="34" charset="0"/>
              </a:rPr>
              <a:t>” to keep track of everything</a:t>
            </a:r>
          </a:p>
          <a:p>
            <a:endParaRPr lang="en-US" dirty="0">
              <a:latin typeface="Calibri" panose="020F0502020204030204" pitchFamily="34" charset="0"/>
            </a:endParaRPr>
          </a:p>
        </p:txBody>
      </p:sp>
      <p:graphicFrame>
        <p:nvGraphicFramePr>
          <p:cNvPr id="4" name="Table 4">
            <a:extLst>
              <a:ext uri="{FF2B5EF4-FFF2-40B4-BE49-F238E27FC236}">
                <a16:creationId xmlns:a16="http://schemas.microsoft.com/office/drawing/2014/main" id="{D959B2A0-E853-40DC-A891-AB222BED755C}"/>
              </a:ext>
            </a:extLst>
          </p:cNvPr>
          <p:cNvGraphicFramePr>
            <a:graphicFrameLocks noGrp="1"/>
          </p:cNvGraphicFramePr>
          <p:nvPr>
            <p:extLst>
              <p:ext uri="{D42A27DB-BD31-4B8C-83A1-F6EECF244321}">
                <p14:modId xmlns:p14="http://schemas.microsoft.com/office/powerpoint/2010/main" val="3284947773"/>
              </p:ext>
            </p:extLst>
          </p:nvPr>
        </p:nvGraphicFramePr>
        <p:xfrm>
          <a:off x="838200" y="1874520"/>
          <a:ext cx="10515600" cy="3108960"/>
        </p:xfrm>
        <a:graphic>
          <a:graphicData uri="http://schemas.openxmlformats.org/drawingml/2006/table">
            <a:tbl>
              <a:tblPr firstRow="1" bandRow="1">
                <a:tableStyleId>{5C22544A-7EE6-4342-B048-85BDC9FD1C3A}</a:tableStyleId>
              </a:tblPr>
              <a:tblGrid>
                <a:gridCol w="5456464">
                  <a:extLst>
                    <a:ext uri="{9D8B030D-6E8A-4147-A177-3AD203B41FA5}">
                      <a16:colId xmlns:a16="http://schemas.microsoft.com/office/drawing/2014/main" val="2272639258"/>
                    </a:ext>
                  </a:extLst>
                </a:gridCol>
                <a:gridCol w="5059136">
                  <a:extLst>
                    <a:ext uri="{9D8B030D-6E8A-4147-A177-3AD203B41FA5}">
                      <a16:colId xmlns:a16="http://schemas.microsoft.com/office/drawing/2014/main" val="763701457"/>
                    </a:ext>
                  </a:extLst>
                </a:gridCol>
              </a:tblGrid>
              <a:tr h="300870">
                <a:tc>
                  <a:txBody>
                    <a:bodyPr/>
                    <a:lstStyle/>
                    <a:p>
                      <a:pPr algn="ctr"/>
                      <a:r>
                        <a:rPr lang="en-US" sz="2400" dirty="0"/>
                        <a:t>Value Semantics</a:t>
                      </a:r>
                    </a:p>
                  </a:txBody>
                  <a:tcPr/>
                </a:tc>
                <a:tc>
                  <a:txBody>
                    <a:bodyPr/>
                    <a:lstStyle/>
                    <a:p>
                      <a:pPr algn="ctr"/>
                      <a:r>
                        <a:rPr lang="en-US" sz="2400" dirty="0"/>
                        <a:t>Reference Semantics</a:t>
                      </a:r>
                    </a:p>
                  </a:txBody>
                  <a:tcPr/>
                </a:tc>
                <a:extLst>
                  <a:ext uri="{0D108BD9-81ED-4DB2-BD59-A6C34878D82A}">
                    <a16:rowId xmlns:a16="http://schemas.microsoft.com/office/drawing/2014/main" val="1702044077"/>
                  </a:ext>
                </a:extLst>
              </a:tr>
              <a:tr h="300870">
                <a:tc>
                  <a:txBody>
                    <a:bodyPr/>
                    <a:lstStyle/>
                    <a:p>
                      <a:pPr algn="ctr"/>
                      <a:r>
                        <a:rPr lang="en-US" sz="1800" dirty="0"/>
                        <a:t>Primitive types (</a:t>
                      </a:r>
                      <a:r>
                        <a:rPr lang="en-US" sz="1800" dirty="0">
                          <a:latin typeface="Consolas" panose="020B0609020204030204" pitchFamily="49" charset="0"/>
                        </a:rPr>
                        <a:t>int, double, </a:t>
                      </a:r>
                      <a:r>
                        <a:rPr lang="en-US" sz="1800" dirty="0" err="1">
                          <a:latin typeface="Consolas" panose="020B0609020204030204" pitchFamily="49" charset="0"/>
                        </a:rPr>
                        <a:t>boolean</a:t>
                      </a:r>
                      <a:r>
                        <a:rPr lang="en-US" sz="1800" dirty="0"/>
                        <a:t>) + </a:t>
                      </a:r>
                      <a:r>
                        <a:rPr lang="en-US" sz="1800" dirty="0">
                          <a:latin typeface="Consolas" panose="020B0609020204030204" pitchFamily="49" charset="0"/>
                        </a:rPr>
                        <a:t>Strings</a:t>
                      </a:r>
                    </a:p>
                  </a:txBody>
                  <a:tcPr/>
                </a:tc>
                <a:tc>
                  <a:txBody>
                    <a:bodyPr/>
                    <a:lstStyle/>
                    <a:p>
                      <a:pPr algn="ctr"/>
                      <a:r>
                        <a:rPr lang="en-US" sz="1800" dirty="0"/>
                        <a:t>Object types (</a:t>
                      </a:r>
                      <a:r>
                        <a:rPr lang="en-US" sz="1800" dirty="0">
                          <a:latin typeface="Consolas" panose="020B0609020204030204" pitchFamily="49" charset="0"/>
                        </a:rPr>
                        <a:t>int[], Scanner, </a:t>
                      </a:r>
                      <a:r>
                        <a:rPr lang="en-US" sz="1800" dirty="0" err="1">
                          <a:latin typeface="Consolas" panose="020B0609020204030204" pitchFamily="49" charset="0"/>
                        </a:rPr>
                        <a:t>ArrayList</a:t>
                      </a:r>
                      <a:r>
                        <a:rPr lang="en-US" sz="1800" dirty="0"/>
                        <a:t>)</a:t>
                      </a:r>
                    </a:p>
                  </a:txBody>
                  <a:tcPr/>
                </a:tc>
                <a:extLst>
                  <a:ext uri="{0D108BD9-81ED-4DB2-BD59-A6C34878D82A}">
                    <a16:rowId xmlns:a16="http://schemas.microsoft.com/office/drawing/2014/main" val="164975300"/>
                  </a:ext>
                </a:extLst>
              </a:tr>
              <a:tr h="300870">
                <a:tc>
                  <a:txBody>
                    <a:bodyPr/>
                    <a:lstStyle/>
                    <a:p>
                      <a:pPr algn="ctr"/>
                      <a:r>
                        <a:rPr lang="en-US" sz="1800" dirty="0">
                          <a:latin typeface="+mn-lt"/>
                        </a:rPr>
                        <a:t>Values stored locally</a:t>
                      </a:r>
                    </a:p>
                  </a:txBody>
                  <a:tcPr/>
                </a:tc>
                <a:tc>
                  <a:txBody>
                    <a:bodyPr/>
                    <a:lstStyle/>
                    <a:p>
                      <a:pPr algn="ctr"/>
                      <a:r>
                        <a:rPr lang="en-US" sz="1800" dirty="0"/>
                        <a:t>Values stored in memory, reference stored locally</a:t>
                      </a:r>
                    </a:p>
                  </a:txBody>
                  <a:tcPr/>
                </a:tc>
                <a:extLst>
                  <a:ext uri="{0D108BD9-81ED-4DB2-BD59-A6C34878D82A}">
                    <a16:rowId xmlns:a16="http://schemas.microsoft.com/office/drawing/2014/main" val="503890144"/>
                  </a:ext>
                </a:extLst>
              </a:tr>
              <a:tr h="300870">
                <a:tc>
                  <a:txBody>
                    <a:bodyPr/>
                    <a:lstStyle/>
                    <a:p>
                      <a:pPr algn="ctr"/>
                      <a:r>
                        <a:rPr lang="en-US" sz="1800" dirty="0">
                          <a:latin typeface="+mn-lt"/>
                        </a:rPr>
                        <a:t>Initialization copies value (many copies of value)</a:t>
                      </a:r>
                    </a:p>
                  </a:txBody>
                  <a:tcPr/>
                </a:tc>
                <a:tc>
                  <a:txBody>
                    <a:bodyPr/>
                    <a:lstStyle/>
                    <a:p>
                      <a:pPr algn="ctr"/>
                      <a:r>
                        <a:rPr lang="en-US" sz="1800" dirty="0">
                          <a:latin typeface="+mn-lt"/>
                        </a:rPr>
                        <a:t>Initialization copies reference (only one value)</a:t>
                      </a:r>
                    </a:p>
                  </a:txBody>
                  <a:tcPr/>
                </a:tc>
                <a:extLst>
                  <a:ext uri="{0D108BD9-81ED-4DB2-BD59-A6C34878D82A}">
                    <a16:rowId xmlns:a16="http://schemas.microsoft.com/office/drawing/2014/main" val="507148395"/>
                  </a:ext>
                </a:extLst>
              </a:tr>
              <a:tr h="300870">
                <a:tc>
                  <a:txBody>
                    <a:bodyPr/>
                    <a:lstStyle/>
                    <a:p>
                      <a:pPr algn="l"/>
                      <a:endParaRPr lang="en-US" sz="1800" dirty="0">
                        <a:latin typeface="Consolas" panose="020B0609020204030204" pitchFamily="49" charset="0"/>
                      </a:endParaRPr>
                    </a:p>
                  </a:txBody>
                  <a:tcPr>
                    <a:solidFill>
                      <a:schemeClr val="bg1"/>
                    </a:solidFill>
                  </a:tcPr>
                </a:tc>
                <a:tc>
                  <a:txBody>
                    <a:bodyPr/>
                    <a:lstStyle/>
                    <a:p>
                      <a:pPr algn="l"/>
                      <a:endParaRPr lang="en-US" sz="1800" dirty="0">
                        <a:latin typeface="Consolas" panose="020B0609020204030204" pitchFamily="49" charset="0"/>
                      </a:endParaRPr>
                    </a:p>
                  </a:txBody>
                  <a:tcPr>
                    <a:solidFill>
                      <a:schemeClr val="bg1"/>
                    </a:solidFill>
                  </a:tcPr>
                </a:tc>
                <a:extLst>
                  <a:ext uri="{0D108BD9-81ED-4DB2-BD59-A6C34878D82A}">
                    <a16:rowId xmlns:a16="http://schemas.microsoft.com/office/drawing/2014/main" val="3355497724"/>
                  </a:ext>
                </a:extLst>
              </a:tr>
              <a:tr h="300870">
                <a:tc>
                  <a:txBody>
                    <a:bodyPr/>
                    <a:lstStyle/>
                    <a:p>
                      <a:pPr algn="l"/>
                      <a:r>
                        <a:rPr lang="en-US" sz="1800" dirty="0">
                          <a:latin typeface="Consolas" panose="020B0609020204030204" pitchFamily="49" charset="0"/>
                        </a:rPr>
                        <a:t>int x = 10;</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     // x remains unchanged</a:t>
                      </a:r>
                    </a:p>
                  </a:txBody>
                  <a:tcPr/>
                </a:tc>
                <a:tc>
                  <a:txBody>
                    <a:bodyPr/>
                    <a:lstStyle/>
                    <a:p>
                      <a:pPr algn="l"/>
                      <a:r>
                        <a:rPr lang="en-US" sz="1800" dirty="0">
                          <a:latin typeface="Consolas" panose="020B0609020204030204" pitchFamily="49" charset="0"/>
                        </a:rPr>
                        <a:t>int[] x = new int[5];</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y[0]++;    // x[0] changed</a:t>
                      </a:r>
                    </a:p>
                  </a:txBody>
                  <a:tcPr/>
                </a:tc>
                <a:extLst>
                  <a:ext uri="{0D108BD9-81ED-4DB2-BD59-A6C34878D82A}">
                    <a16:rowId xmlns:a16="http://schemas.microsoft.com/office/drawing/2014/main" val="769609941"/>
                  </a:ext>
                </a:extLst>
              </a:tr>
            </a:tbl>
          </a:graphicData>
        </a:graphic>
      </p:graphicFrame>
      <p:sp>
        <p:nvSpPr>
          <p:cNvPr id="5" name="TextBox 4">
            <a:extLst>
              <a:ext uri="{FF2B5EF4-FFF2-40B4-BE49-F238E27FC236}">
                <a16:creationId xmlns:a16="http://schemas.microsoft.com/office/drawing/2014/main" id="{A4753431-CA65-4088-963C-66CAF7DBA8B1}"/>
              </a:ext>
            </a:extLst>
          </p:cNvPr>
          <p:cNvSpPr txBox="1"/>
          <p:nvPr/>
        </p:nvSpPr>
        <p:spPr>
          <a:xfrm>
            <a:off x="1671724" y="5980803"/>
            <a:ext cx="381835" cy="523220"/>
          </a:xfrm>
          <a:prstGeom prst="rect">
            <a:avLst/>
          </a:prstGeom>
          <a:noFill/>
        </p:spPr>
        <p:txBody>
          <a:bodyPr wrap="square" rtlCol="0">
            <a:spAutoFit/>
          </a:bodyPr>
          <a:lstStyle/>
          <a:p>
            <a:pPr algn="ctr"/>
            <a:r>
              <a:rPr lang="en-US" sz="2800" dirty="0">
                <a:latin typeface="Consolas" panose="020B0609020204030204" pitchFamily="49" charset="0"/>
              </a:rPr>
              <a:t>x</a:t>
            </a:r>
          </a:p>
        </p:txBody>
      </p:sp>
      <p:sp>
        <p:nvSpPr>
          <p:cNvPr id="6" name="Rectangle: Rounded Corners 5">
            <a:extLst>
              <a:ext uri="{FF2B5EF4-FFF2-40B4-BE49-F238E27FC236}">
                <a16:creationId xmlns:a16="http://schemas.microsoft.com/office/drawing/2014/main" id="{9EE78B97-1CEB-48C4-A11C-BB1291978F12}"/>
              </a:ext>
            </a:extLst>
          </p:cNvPr>
          <p:cNvSpPr/>
          <p:nvPr/>
        </p:nvSpPr>
        <p:spPr>
          <a:xfrm>
            <a:off x="2128264" y="586363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Consolas" panose="020B0609020204030204" pitchFamily="49" charset="0"/>
            </a:endParaRPr>
          </a:p>
        </p:txBody>
      </p:sp>
      <p:sp>
        <p:nvSpPr>
          <p:cNvPr id="7" name="TextBox 6">
            <a:extLst>
              <a:ext uri="{FF2B5EF4-FFF2-40B4-BE49-F238E27FC236}">
                <a16:creationId xmlns:a16="http://schemas.microsoft.com/office/drawing/2014/main" id="{46913084-E8D2-4EA3-A8DF-2BC5444EA0F2}"/>
              </a:ext>
            </a:extLst>
          </p:cNvPr>
          <p:cNvSpPr txBox="1"/>
          <p:nvPr/>
        </p:nvSpPr>
        <p:spPr>
          <a:xfrm>
            <a:off x="3842752" y="5980803"/>
            <a:ext cx="381836" cy="523220"/>
          </a:xfrm>
          <a:prstGeom prst="rect">
            <a:avLst/>
          </a:prstGeom>
          <a:noFill/>
        </p:spPr>
        <p:txBody>
          <a:bodyPr wrap="square" rtlCol="0">
            <a:spAutoFit/>
          </a:bodyPr>
          <a:lstStyle/>
          <a:p>
            <a:pPr algn="ctr"/>
            <a:r>
              <a:rPr lang="en-US" sz="2800" dirty="0">
                <a:latin typeface="Consolas" panose="020B0609020204030204" pitchFamily="49" charset="0"/>
              </a:rPr>
              <a:t>y</a:t>
            </a:r>
          </a:p>
        </p:txBody>
      </p:sp>
      <p:sp>
        <p:nvSpPr>
          <p:cNvPr id="8" name="Rectangle: Rounded Corners 7">
            <a:extLst>
              <a:ext uri="{FF2B5EF4-FFF2-40B4-BE49-F238E27FC236}">
                <a16:creationId xmlns:a16="http://schemas.microsoft.com/office/drawing/2014/main" id="{5D385CF8-AFD3-4F49-A45E-65D1C50C37D3}"/>
              </a:ext>
            </a:extLst>
          </p:cNvPr>
          <p:cNvSpPr/>
          <p:nvPr/>
        </p:nvSpPr>
        <p:spPr>
          <a:xfrm>
            <a:off x="4312923" y="586363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Consolas" panose="020B0609020204030204" pitchFamily="49" charset="0"/>
            </a:endParaRPr>
          </a:p>
        </p:txBody>
      </p:sp>
      <p:graphicFrame>
        <p:nvGraphicFramePr>
          <p:cNvPr id="9" name="Table 9">
            <a:extLst>
              <a:ext uri="{FF2B5EF4-FFF2-40B4-BE49-F238E27FC236}">
                <a16:creationId xmlns:a16="http://schemas.microsoft.com/office/drawing/2014/main" id="{FBF70F6F-6B49-4B7E-8AAF-05185F9546FF}"/>
              </a:ext>
            </a:extLst>
          </p:cNvPr>
          <p:cNvGraphicFramePr>
            <a:graphicFrameLocks noGrp="1"/>
          </p:cNvGraphicFramePr>
          <p:nvPr/>
        </p:nvGraphicFramePr>
        <p:xfrm>
          <a:off x="7031632" y="5871946"/>
          <a:ext cx="4030975" cy="729300"/>
        </p:xfrm>
        <a:graphic>
          <a:graphicData uri="http://schemas.openxmlformats.org/drawingml/2006/table">
            <a:tbl>
              <a:tblPr firstRow="1" bandRow="1">
                <a:tableStyleId>{5C22544A-7EE6-4342-B048-85BDC9FD1C3A}</a:tableStyleId>
              </a:tblPr>
              <a:tblGrid>
                <a:gridCol w="806195">
                  <a:extLst>
                    <a:ext uri="{9D8B030D-6E8A-4147-A177-3AD203B41FA5}">
                      <a16:colId xmlns:a16="http://schemas.microsoft.com/office/drawing/2014/main" val="2438943443"/>
                    </a:ext>
                  </a:extLst>
                </a:gridCol>
                <a:gridCol w="806195">
                  <a:extLst>
                    <a:ext uri="{9D8B030D-6E8A-4147-A177-3AD203B41FA5}">
                      <a16:colId xmlns:a16="http://schemas.microsoft.com/office/drawing/2014/main" val="174886457"/>
                    </a:ext>
                  </a:extLst>
                </a:gridCol>
                <a:gridCol w="806195">
                  <a:extLst>
                    <a:ext uri="{9D8B030D-6E8A-4147-A177-3AD203B41FA5}">
                      <a16:colId xmlns:a16="http://schemas.microsoft.com/office/drawing/2014/main" val="3690963145"/>
                    </a:ext>
                  </a:extLst>
                </a:gridCol>
                <a:gridCol w="806195">
                  <a:extLst>
                    <a:ext uri="{9D8B030D-6E8A-4147-A177-3AD203B41FA5}">
                      <a16:colId xmlns:a16="http://schemas.microsoft.com/office/drawing/2014/main" val="3378963478"/>
                    </a:ext>
                  </a:extLst>
                </a:gridCol>
                <a:gridCol w="806195">
                  <a:extLst>
                    <a:ext uri="{9D8B030D-6E8A-4147-A177-3AD203B41FA5}">
                      <a16:colId xmlns:a16="http://schemas.microsoft.com/office/drawing/2014/main" val="2448665587"/>
                    </a:ext>
                  </a:extLst>
                </a:gridCol>
              </a:tblGrid>
              <a:tr h="729300">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7366547"/>
                  </a:ext>
                </a:extLst>
              </a:tr>
            </a:tbl>
          </a:graphicData>
        </a:graphic>
      </p:graphicFrame>
      <p:sp>
        <p:nvSpPr>
          <p:cNvPr id="12" name="Arrow: Bent 11">
            <a:extLst>
              <a:ext uri="{FF2B5EF4-FFF2-40B4-BE49-F238E27FC236}">
                <a16:creationId xmlns:a16="http://schemas.microsoft.com/office/drawing/2014/main" id="{4603EB8E-7A97-47F9-9DCD-E8D1C7032F78}"/>
              </a:ext>
            </a:extLst>
          </p:cNvPr>
          <p:cNvSpPr/>
          <p:nvPr/>
        </p:nvSpPr>
        <p:spPr>
          <a:xfrm>
            <a:off x="2488177" y="5890209"/>
            <a:ext cx="4471210" cy="235580"/>
          </a:xfrm>
          <a:prstGeom prst="bentArrow">
            <a:avLst>
              <a:gd name="adj1" fmla="val 25000"/>
              <a:gd name="adj2" fmla="val 30184"/>
              <a:gd name="adj3" fmla="val 50000"/>
              <a:gd name="adj4" fmla="val 4375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Rectangle: Rounded Corners 12">
            <a:extLst>
              <a:ext uri="{FF2B5EF4-FFF2-40B4-BE49-F238E27FC236}">
                <a16:creationId xmlns:a16="http://schemas.microsoft.com/office/drawing/2014/main" id="{31E6FC56-5998-416C-90CE-D889F3D1528E}"/>
              </a:ext>
            </a:extLst>
          </p:cNvPr>
          <p:cNvSpPr/>
          <p:nvPr/>
        </p:nvSpPr>
        <p:spPr>
          <a:xfrm>
            <a:off x="2375252" y="6070069"/>
            <a:ext cx="284309" cy="29262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Bent 13">
            <a:extLst>
              <a:ext uri="{FF2B5EF4-FFF2-40B4-BE49-F238E27FC236}">
                <a16:creationId xmlns:a16="http://schemas.microsoft.com/office/drawing/2014/main" id="{53715B42-3691-4255-8135-F933FB2A7D40}"/>
              </a:ext>
            </a:extLst>
          </p:cNvPr>
          <p:cNvSpPr/>
          <p:nvPr/>
        </p:nvSpPr>
        <p:spPr>
          <a:xfrm flipV="1">
            <a:off x="4674212" y="6131873"/>
            <a:ext cx="2285175" cy="469371"/>
          </a:xfrm>
          <a:prstGeom prst="bentArrow">
            <a:avLst>
              <a:gd name="adj1" fmla="val 13132"/>
              <a:gd name="adj2" fmla="val 17328"/>
              <a:gd name="adj3" fmla="val 27256"/>
              <a:gd name="adj4" fmla="val 4375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Rectangle: Rounded Corners 14">
            <a:extLst>
              <a:ext uri="{FF2B5EF4-FFF2-40B4-BE49-F238E27FC236}">
                <a16:creationId xmlns:a16="http://schemas.microsoft.com/office/drawing/2014/main" id="{56ADEBE6-BE8C-42FA-95A6-921748F50250}"/>
              </a:ext>
            </a:extLst>
          </p:cNvPr>
          <p:cNvSpPr/>
          <p:nvPr/>
        </p:nvSpPr>
        <p:spPr>
          <a:xfrm>
            <a:off x="4561287" y="6076155"/>
            <a:ext cx="284309" cy="29262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0004017"/>
      </p:ext>
    </p:extLst>
  </p:cSld>
  <p:clrMapOvr>
    <a:masterClrMapping/>
  </p:clrMapOvr>
</p:sld>
</file>

<file path=ppt/theme/theme1.xml><?xml version="1.0" encoding="utf-8"?>
<a:theme xmlns:a="http://schemas.openxmlformats.org/drawingml/2006/main" name="CSE 373 Summer 2020">
  <a:themeElements>
    <a:clrScheme name="CSE 373 20su">
      <a:dk1>
        <a:srgbClr val="000000"/>
      </a:dk1>
      <a:lt1>
        <a:srgbClr val="FFFFFF"/>
      </a:lt1>
      <a:dk2>
        <a:srgbClr val="44546A"/>
      </a:dk2>
      <a:lt2>
        <a:srgbClr val="E7E6E6"/>
      </a:lt2>
      <a:accent1>
        <a:srgbClr val="2E235D"/>
      </a:accent1>
      <a:accent2>
        <a:srgbClr val="E83C60"/>
      </a:accent2>
      <a:accent3>
        <a:srgbClr val="2699A9"/>
      </a:accent3>
      <a:accent4>
        <a:srgbClr val="FFC000"/>
      </a:accent4>
      <a:accent5>
        <a:srgbClr val="EE8A64"/>
      </a:accent5>
      <a:accent6>
        <a:srgbClr val="09A98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33389</TotalTime>
  <Words>2006</Words>
  <Application>Microsoft Macintosh PowerPoint</Application>
  <PresentationFormat>Widescreen</PresentationFormat>
  <Paragraphs>781</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Consolas</vt:lpstr>
      <vt:lpstr>Montserrat</vt:lpstr>
      <vt:lpstr>Montserrat ExtraBold</vt:lpstr>
      <vt:lpstr>Montserrat SemiBold</vt:lpstr>
      <vt:lpstr>System Font Regular</vt:lpstr>
      <vt:lpstr>CSE 373 Summer 2020</vt:lpstr>
      <vt:lpstr>Linked Nodes</vt:lpstr>
      <vt:lpstr>Lecture Outline</vt:lpstr>
      <vt:lpstr>Announcements</vt:lpstr>
      <vt:lpstr>Lecture Outline</vt:lpstr>
      <vt:lpstr>Reference Semantics</vt:lpstr>
      <vt:lpstr>Reference Semantics</vt:lpstr>
      <vt:lpstr>Reference Semantics</vt:lpstr>
      <vt:lpstr>Reference Semantics</vt:lpstr>
      <vt:lpstr>Reference Semantics</vt:lpstr>
      <vt:lpstr>Reference Semantics</vt:lpstr>
      <vt:lpstr>Lecture Outline</vt:lpstr>
      <vt:lpstr>Contiguous vs. Non-contiguous: Memory</vt:lpstr>
      <vt:lpstr>Contiguous vs. Non-contiguous: array (1)</vt:lpstr>
      <vt:lpstr>Contiguous vs. Non-contiguous: array (2)</vt:lpstr>
      <vt:lpstr>ListNode</vt:lpstr>
      <vt:lpstr>Contiguous vs. Non-contiguous: ListNode (1)</vt:lpstr>
      <vt:lpstr>Contiguous vs. Non-contiguous: ListNode (2)</vt:lpstr>
      <vt:lpstr>Contiguous vs. Non-contiguous: ListNode (3)</vt:lpstr>
      <vt:lpstr>Contiguous vs. Non-contiguous: ListNode (4)</vt:lpstr>
      <vt:lpstr>Contiguous vs. Non-contiguous: Summary</vt:lpstr>
      <vt:lpstr>Lecture Outline</vt:lpstr>
      <vt:lpstr>Linked Nodes</vt:lpstr>
      <vt:lpstr>PowerPoint Presentation</vt:lpstr>
      <vt:lpstr>Iterating over ListNodes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S Johnston</dc:creator>
  <cp:lastModifiedBy>James R. Wilcox</cp:lastModifiedBy>
  <cp:revision>481</cp:revision>
  <cp:lastPrinted>2022-09-27T21:33:44Z</cp:lastPrinted>
  <dcterms:created xsi:type="dcterms:W3CDTF">2020-06-13T06:27:42Z</dcterms:created>
  <dcterms:modified xsi:type="dcterms:W3CDTF">2025-10-08T20:13:31Z</dcterms:modified>
</cp:coreProperties>
</file>