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48" r:id="rId3"/>
    <p:sldId id="362" r:id="rId4"/>
    <p:sldId id="367" r:id="rId5"/>
    <p:sldId id="369" r:id="rId6"/>
    <p:sldId id="388" r:id="rId7"/>
    <p:sldId id="389" r:id="rId8"/>
    <p:sldId id="390" r:id="rId9"/>
    <p:sldId id="391" r:id="rId10"/>
    <p:sldId id="373" r:id="rId11"/>
    <p:sldId id="370" r:id="rId12"/>
    <p:sldId id="392" r:id="rId13"/>
    <p:sldId id="371" r:id="rId14"/>
    <p:sldId id="344" r:id="rId15"/>
    <p:sldId id="345" r:id="rId16"/>
    <p:sldId id="346" r:id="rId17"/>
    <p:sldId id="3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5" autoAdjust="0"/>
    <p:restoredTop sz="96763" autoAdjust="0"/>
  </p:normalViewPr>
  <p:slideViewPr>
    <p:cSldViewPr snapToGrid="0" snapToObjects="1">
      <p:cViewPr varScale="1">
        <p:scale>
          <a:sx n="134" d="100"/>
          <a:sy n="134" d="100"/>
        </p:scale>
        <p:origin x="200" y="45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0495D-9FCE-4B4A-941C-9B636F6619F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410C50-FCAF-4E29-BB63-C803FCF2F4D0}">
      <dgm:prSet phldrT="[Text]"/>
      <dgm:spPr/>
      <dgm:t>
        <a:bodyPr/>
        <a:lstStyle/>
        <a:p>
          <a:r>
            <a:rPr lang="en-US"/>
            <a:t>Interfaces</a:t>
          </a:r>
          <a:endParaRPr lang="en-US" dirty="0"/>
        </a:p>
      </dgm:t>
    </dgm:pt>
    <dgm:pt modelId="{CB02FDA8-8CE6-431D-BBB9-6604C2F35ED0}" type="parTrans" cxnId="{50386813-79D1-44D9-99CE-2793D7EF31CA}">
      <dgm:prSet/>
      <dgm:spPr/>
      <dgm:t>
        <a:bodyPr/>
        <a:lstStyle/>
        <a:p>
          <a:endParaRPr lang="en-US"/>
        </a:p>
      </dgm:t>
    </dgm:pt>
    <dgm:pt modelId="{00D7731F-1428-4918-B79C-1DBC5A900C9F}" type="sibTrans" cxnId="{50386813-79D1-44D9-99CE-2793D7EF31CA}">
      <dgm:prSet/>
      <dgm:spPr/>
      <dgm:t>
        <a:bodyPr/>
        <a:lstStyle/>
        <a:p>
          <a:endParaRPr lang="en-US"/>
        </a:p>
      </dgm:t>
    </dgm:pt>
    <dgm:pt modelId="{7E766408-F060-4CFD-AAC0-29BB3F59DA9A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FE14D403-709C-4C3E-ADDA-0D13806ED4EE}" type="parTrans" cxnId="{296DC12A-4A89-4B0B-843E-03C8856A575B}">
      <dgm:prSet/>
      <dgm:spPr/>
      <dgm:t>
        <a:bodyPr/>
        <a:lstStyle/>
        <a:p>
          <a:endParaRPr lang="en-US"/>
        </a:p>
      </dgm:t>
    </dgm:pt>
    <dgm:pt modelId="{FF7B268F-5AB5-44C3-AD26-85CDDB925564}" type="sibTrans" cxnId="{296DC12A-4A89-4B0B-843E-03C8856A575B}">
      <dgm:prSet/>
      <dgm:spPr/>
      <dgm:t>
        <a:bodyPr/>
        <a:lstStyle/>
        <a:p>
          <a:endParaRPr lang="en-US"/>
        </a:p>
      </dgm:t>
    </dgm:pt>
    <dgm:pt modelId="{EFFE7F1D-FB70-4E2B-904E-6C2BE87BABFD}">
      <dgm:prSet phldrT="[Text]"/>
      <dgm:spPr/>
      <dgm:t>
        <a:bodyPr/>
        <a:lstStyle/>
        <a:p>
          <a:r>
            <a:rPr lang="en-US"/>
            <a:t>Classes</a:t>
          </a:r>
          <a:endParaRPr lang="en-US" dirty="0"/>
        </a:p>
      </dgm:t>
    </dgm:pt>
    <dgm:pt modelId="{42F5B43E-CF0A-4855-B6CA-C8C330EF9157}" type="parTrans" cxnId="{52D26143-13B5-48CF-A505-B1615F821568}">
      <dgm:prSet/>
      <dgm:spPr/>
      <dgm:t>
        <a:bodyPr/>
        <a:lstStyle/>
        <a:p>
          <a:endParaRPr lang="en-US"/>
        </a:p>
      </dgm:t>
    </dgm:pt>
    <dgm:pt modelId="{C6F3EB68-D5E3-4459-A170-9D9EBF98D6F8}" type="sibTrans" cxnId="{52D26143-13B5-48CF-A505-B1615F821568}">
      <dgm:prSet/>
      <dgm:spPr/>
      <dgm:t>
        <a:bodyPr/>
        <a:lstStyle/>
        <a:p>
          <a:endParaRPr lang="en-US"/>
        </a:p>
      </dgm:t>
    </dgm:pt>
    <dgm:pt modelId="{CCA6E7F6-94E8-45AB-AFBA-1F5FF5DF9779}" type="pres">
      <dgm:prSet presAssocID="{4170495D-9FCE-4B4A-941C-9B636F6619F2}" presName="Name0" presStyleCnt="0">
        <dgm:presLayoutVars>
          <dgm:chMax val="7"/>
          <dgm:dir/>
          <dgm:resizeHandles val="exact"/>
        </dgm:presLayoutVars>
      </dgm:prSet>
      <dgm:spPr/>
    </dgm:pt>
    <dgm:pt modelId="{E3594F6F-47B3-4C42-9052-1912D367817B}" type="pres">
      <dgm:prSet presAssocID="{4170495D-9FCE-4B4A-941C-9B636F6619F2}" presName="ellipse1" presStyleLbl="vennNode1" presStyleIdx="0" presStyleCnt="3">
        <dgm:presLayoutVars>
          <dgm:bulletEnabled val="1"/>
        </dgm:presLayoutVars>
      </dgm:prSet>
      <dgm:spPr/>
    </dgm:pt>
    <dgm:pt modelId="{98B32783-8D12-4E27-9FEC-F1C744282E20}" type="pres">
      <dgm:prSet presAssocID="{4170495D-9FCE-4B4A-941C-9B636F6619F2}" presName="ellipse2" presStyleLbl="vennNode1" presStyleIdx="1" presStyleCnt="3">
        <dgm:presLayoutVars>
          <dgm:bulletEnabled val="1"/>
        </dgm:presLayoutVars>
      </dgm:prSet>
      <dgm:spPr/>
    </dgm:pt>
    <dgm:pt modelId="{E30B6114-57E3-4A7D-99B1-A90E79AD5D8C}" type="pres">
      <dgm:prSet presAssocID="{4170495D-9FCE-4B4A-941C-9B636F6619F2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A7B54405-ECBE-4AC7-8677-6ED297421AE7}" type="presOf" srcId="{4170495D-9FCE-4B4A-941C-9B636F6619F2}" destId="{CCA6E7F6-94E8-45AB-AFBA-1F5FF5DF9779}" srcOrd="0" destOrd="0" presId="urn:microsoft.com/office/officeart/2005/8/layout/rings+Icon"/>
    <dgm:cxn modelId="{50386813-79D1-44D9-99CE-2793D7EF31CA}" srcId="{4170495D-9FCE-4B4A-941C-9B636F6619F2}" destId="{F7410C50-FCAF-4E29-BB63-C803FCF2F4D0}" srcOrd="0" destOrd="0" parTransId="{CB02FDA8-8CE6-431D-BBB9-6604C2F35ED0}" sibTransId="{00D7731F-1428-4918-B79C-1DBC5A900C9F}"/>
    <dgm:cxn modelId="{296DC12A-4A89-4B0B-843E-03C8856A575B}" srcId="{4170495D-9FCE-4B4A-941C-9B636F6619F2}" destId="{7E766408-F060-4CFD-AAC0-29BB3F59DA9A}" srcOrd="1" destOrd="0" parTransId="{FE14D403-709C-4C3E-ADDA-0D13806ED4EE}" sibTransId="{FF7B268F-5AB5-44C3-AD26-85CDDB925564}"/>
    <dgm:cxn modelId="{52D26143-13B5-48CF-A505-B1615F821568}" srcId="{4170495D-9FCE-4B4A-941C-9B636F6619F2}" destId="{EFFE7F1D-FB70-4E2B-904E-6C2BE87BABFD}" srcOrd="2" destOrd="0" parTransId="{42F5B43E-CF0A-4855-B6CA-C8C330EF9157}" sibTransId="{C6F3EB68-D5E3-4459-A170-9D9EBF98D6F8}"/>
    <dgm:cxn modelId="{F0F41A5D-828A-40F1-B580-E3F05E781B31}" type="presOf" srcId="{F7410C50-FCAF-4E29-BB63-C803FCF2F4D0}" destId="{E3594F6F-47B3-4C42-9052-1912D367817B}" srcOrd="0" destOrd="0" presId="urn:microsoft.com/office/officeart/2005/8/layout/rings+Icon"/>
    <dgm:cxn modelId="{F936D8B6-FDB0-4CA7-963A-ACC3F8686D91}" type="presOf" srcId="{EFFE7F1D-FB70-4E2B-904E-6C2BE87BABFD}" destId="{E30B6114-57E3-4A7D-99B1-A90E79AD5D8C}" srcOrd="0" destOrd="0" presId="urn:microsoft.com/office/officeart/2005/8/layout/rings+Icon"/>
    <dgm:cxn modelId="{0A1F4EDC-62F0-480A-882E-7D2D03F30E18}" type="presOf" srcId="{7E766408-F060-4CFD-AAC0-29BB3F59DA9A}" destId="{98B32783-8D12-4E27-9FEC-F1C744282E20}" srcOrd="0" destOrd="0" presId="urn:microsoft.com/office/officeart/2005/8/layout/rings+Icon"/>
    <dgm:cxn modelId="{110261F2-EC7D-459F-9B9A-77C558B74B5A}" type="presParOf" srcId="{CCA6E7F6-94E8-45AB-AFBA-1F5FF5DF9779}" destId="{E3594F6F-47B3-4C42-9052-1912D367817B}" srcOrd="0" destOrd="0" presId="urn:microsoft.com/office/officeart/2005/8/layout/rings+Icon"/>
    <dgm:cxn modelId="{019A9FAC-A5D3-4047-8D47-57D8BE083BC2}" type="presParOf" srcId="{CCA6E7F6-94E8-45AB-AFBA-1F5FF5DF9779}" destId="{98B32783-8D12-4E27-9FEC-F1C744282E20}" srcOrd="1" destOrd="0" presId="urn:microsoft.com/office/officeart/2005/8/layout/rings+Icon"/>
    <dgm:cxn modelId="{0A9CCC84-EA36-4FA9-80CD-AEA9CF614FE9}" type="presParOf" srcId="{CCA6E7F6-94E8-45AB-AFBA-1F5FF5DF9779}" destId="{E30B6114-57E3-4A7D-99B1-A90E79AD5D8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1FB8C-11E0-4067-A202-F0210BE8B8E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050DD2B-72B8-4E2D-A402-1FA297FB2985}">
      <dgm:prSet phldrT="[Text]"/>
      <dgm:spPr/>
      <dgm:t>
        <a:bodyPr/>
        <a:lstStyle/>
        <a:p>
          <a:r>
            <a:rPr lang="en-US" dirty="0"/>
            <a:t>Interfaces</a:t>
          </a:r>
        </a:p>
      </dgm:t>
    </dgm:pt>
    <dgm:pt modelId="{004EEA89-2D78-4449-850B-4AF7022F8971}" type="parTrans" cxnId="{B0884D59-1B0D-4266-965C-8B24B1E78612}">
      <dgm:prSet/>
      <dgm:spPr/>
      <dgm:t>
        <a:bodyPr/>
        <a:lstStyle/>
        <a:p>
          <a:endParaRPr lang="en-US"/>
        </a:p>
      </dgm:t>
    </dgm:pt>
    <dgm:pt modelId="{29A00F85-7F55-4B39-84EC-2410179B959A}" type="sibTrans" cxnId="{B0884D59-1B0D-4266-965C-8B24B1E78612}">
      <dgm:prSet/>
      <dgm:spPr/>
      <dgm:t>
        <a:bodyPr/>
        <a:lstStyle/>
        <a:p>
          <a:endParaRPr lang="en-US"/>
        </a:p>
      </dgm:t>
    </dgm:pt>
    <dgm:pt modelId="{47168CCA-85E7-443F-8112-D26B2A01D6E4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B15DCF8B-7B0E-47F2-928B-5C4903B9FC58}" type="parTrans" cxnId="{564231C9-ACC7-4A51-AD65-A805F1141DAE}">
      <dgm:prSet/>
      <dgm:spPr/>
      <dgm:t>
        <a:bodyPr/>
        <a:lstStyle/>
        <a:p>
          <a:endParaRPr lang="en-US"/>
        </a:p>
      </dgm:t>
    </dgm:pt>
    <dgm:pt modelId="{7704E86E-6A61-4863-8D6E-9B5E4580C880}" type="sibTrans" cxnId="{564231C9-ACC7-4A51-AD65-A805F1141DAE}">
      <dgm:prSet/>
      <dgm:spPr/>
      <dgm:t>
        <a:bodyPr/>
        <a:lstStyle/>
        <a:p>
          <a:endParaRPr lang="en-US"/>
        </a:p>
      </dgm:t>
    </dgm:pt>
    <dgm:pt modelId="{43D58B31-D588-4A4F-A663-754A7EDED7A4}">
      <dgm:prSet phldrT="[Text]"/>
      <dgm:spPr/>
      <dgm:t>
        <a:bodyPr/>
        <a:lstStyle/>
        <a:p>
          <a:r>
            <a:rPr lang="en-US" dirty="0"/>
            <a:t>Classes</a:t>
          </a:r>
        </a:p>
      </dgm:t>
    </dgm:pt>
    <dgm:pt modelId="{F6338B55-8FA6-4D40-B345-514EAE6E8AF3}" type="parTrans" cxnId="{8515E0A0-95BA-48E8-969B-5F633833F998}">
      <dgm:prSet/>
      <dgm:spPr/>
      <dgm:t>
        <a:bodyPr/>
        <a:lstStyle/>
        <a:p>
          <a:endParaRPr lang="en-US"/>
        </a:p>
      </dgm:t>
    </dgm:pt>
    <dgm:pt modelId="{801B19B5-7DDD-4E3D-A580-34220B56D1FD}" type="sibTrans" cxnId="{8515E0A0-95BA-48E8-969B-5F633833F998}">
      <dgm:prSet/>
      <dgm:spPr/>
      <dgm:t>
        <a:bodyPr/>
        <a:lstStyle/>
        <a:p>
          <a:endParaRPr lang="en-US"/>
        </a:p>
      </dgm:t>
    </dgm:pt>
    <dgm:pt modelId="{BFE9F589-B62D-4B5C-94CF-C83427EA157E}" type="pres">
      <dgm:prSet presAssocID="{5181FB8C-11E0-4067-A202-F0210BE8B8EA}" presName="Name0" presStyleCnt="0">
        <dgm:presLayoutVars>
          <dgm:resizeHandles/>
        </dgm:presLayoutVars>
      </dgm:prSet>
      <dgm:spPr/>
    </dgm:pt>
    <dgm:pt modelId="{3AED3813-71AD-4210-8E13-5EDCBC98AAF5}" type="pres">
      <dgm:prSet presAssocID="{4050DD2B-72B8-4E2D-A402-1FA297FB2985}" presName="text" presStyleLbl="node1" presStyleIdx="0" presStyleCnt="3" custScaleX="157193" custLinFactY="-2997" custLinFactNeighborX="-25704" custLinFactNeighborY="-100000">
        <dgm:presLayoutVars>
          <dgm:bulletEnabled val="1"/>
        </dgm:presLayoutVars>
      </dgm:prSet>
      <dgm:spPr/>
    </dgm:pt>
    <dgm:pt modelId="{00CC649D-4526-44FB-A10A-CCD84600BFF0}" type="pres">
      <dgm:prSet presAssocID="{29A00F85-7F55-4B39-84EC-2410179B959A}" presName="space" presStyleCnt="0"/>
      <dgm:spPr/>
    </dgm:pt>
    <dgm:pt modelId="{BE0C4331-F831-44B5-BFB6-B07BDAE99892}" type="pres">
      <dgm:prSet presAssocID="{47168CCA-85E7-443F-8112-D26B2A01D6E4}" presName="text" presStyleLbl="node1" presStyleIdx="1" presStyleCnt="3" custScaleX="116554">
        <dgm:presLayoutVars>
          <dgm:bulletEnabled val="1"/>
        </dgm:presLayoutVars>
      </dgm:prSet>
      <dgm:spPr/>
    </dgm:pt>
    <dgm:pt modelId="{BFAB6A16-B8DD-40EA-ABEB-F09FD6B125A2}" type="pres">
      <dgm:prSet presAssocID="{7704E86E-6A61-4863-8D6E-9B5E4580C880}" presName="space" presStyleCnt="0"/>
      <dgm:spPr/>
    </dgm:pt>
    <dgm:pt modelId="{FD8D0F5E-FCC2-47F1-B085-35B506E2902E}" type="pres">
      <dgm:prSet presAssocID="{43D58B31-D588-4A4F-A663-754A7EDED7A4}" presName="text" presStyleLbl="node1" presStyleIdx="2" presStyleCnt="3" custScaleX="208617">
        <dgm:presLayoutVars>
          <dgm:bulletEnabled val="1"/>
        </dgm:presLayoutVars>
      </dgm:prSet>
      <dgm:spPr/>
    </dgm:pt>
  </dgm:ptLst>
  <dgm:cxnLst>
    <dgm:cxn modelId="{5398E502-DD9B-4502-BACA-5BA2FFDC2B9E}" type="presOf" srcId="{5181FB8C-11E0-4067-A202-F0210BE8B8EA}" destId="{BFE9F589-B62D-4B5C-94CF-C83427EA157E}" srcOrd="0" destOrd="0" presId="urn:diagrams.loki3.com/VaryingWidthList"/>
    <dgm:cxn modelId="{B0884D59-1B0D-4266-965C-8B24B1E78612}" srcId="{5181FB8C-11E0-4067-A202-F0210BE8B8EA}" destId="{4050DD2B-72B8-4E2D-A402-1FA297FB2985}" srcOrd="0" destOrd="0" parTransId="{004EEA89-2D78-4449-850B-4AF7022F8971}" sibTransId="{29A00F85-7F55-4B39-84EC-2410179B959A}"/>
    <dgm:cxn modelId="{67381A76-821A-4B38-85A2-3C578B7C0FFC}" type="presOf" srcId="{43D58B31-D588-4A4F-A663-754A7EDED7A4}" destId="{FD8D0F5E-FCC2-47F1-B085-35B506E2902E}" srcOrd="0" destOrd="0" presId="urn:diagrams.loki3.com/VaryingWidthList"/>
    <dgm:cxn modelId="{8515E0A0-95BA-48E8-969B-5F633833F998}" srcId="{5181FB8C-11E0-4067-A202-F0210BE8B8EA}" destId="{43D58B31-D588-4A4F-A663-754A7EDED7A4}" srcOrd="2" destOrd="0" parTransId="{F6338B55-8FA6-4D40-B345-514EAE6E8AF3}" sibTransId="{801B19B5-7DDD-4E3D-A580-34220B56D1FD}"/>
    <dgm:cxn modelId="{8F6CB4AD-F5D1-4B00-9CED-9FC08DCF0665}" type="presOf" srcId="{47168CCA-85E7-443F-8112-D26B2A01D6E4}" destId="{BE0C4331-F831-44B5-BFB6-B07BDAE99892}" srcOrd="0" destOrd="0" presId="urn:diagrams.loki3.com/VaryingWidthList"/>
    <dgm:cxn modelId="{564231C9-ACC7-4A51-AD65-A805F1141DAE}" srcId="{5181FB8C-11E0-4067-A202-F0210BE8B8EA}" destId="{47168CCA-85E7-443F-8112-D26B2A01D6E4}" srcOrd="1" destOrd="0" parTransId="{B15DCF8B-7B0E-47F2-928B-5C4903B9FC58}" sibTransId="{7704E86E-6A61-4863-8D6E-9B5E4580C880}"/>
    <dgm:cxn modelId="{D656A1E1-9A00-4FE9-B696-396F2CDB71C7}" type="presOf" srcId="{4050DD2B-72B8-4E2D-A402-1FA297FB2985}" destId="{3AED3813-71AD-4210-8E13-5EDCBC98AAF5}" srcOrd="0" destOrd="0" presId="urn:diagrams.loki3.com/VaryingWidthList"/>
    <dgm:cxn modelId="{2189D4E5-857C-4D7F-84A9-4E23CACD80A7}" type="presParOf" srcId="{BFE9F589-B62D-4B5C-94CF-C83427EA157E}" destId="{3AED3813-71AD-4210-8E13-5EDCBC98AAF5}" srcOrd="0" destOrd="0" presId="urn:diagrams.loki3.com/VaryingWidthList"/>
    <dgm:cxn modelId="{0F98BEAE-45ED-4525-98E8-D4459320229A}" type="presParOf" srcId="{BFE9F589-B62D-4B5C-94CF-C83427EA157E}" destId="{00CC649D-4526-44FB-A10A-CCD84600BFF0}" srcOrd="1" destOrd="0" presId="urn:diagrams.loki3.com/VaryingWidthList"/>
    <dgm:cxn modelId="{AC3CC03C-FEF0-42DD-B80E-609DFE389239}" type="presParOf" srcId="{BFE9F589-B62D-4B5C-94CF-C83427EA157E}" destId="{BE0C4331-F831-44B5-BFB6-B07BDAE99892}" srcOrd="2" destOrd="0" presId="urn:diagrams.loki3.com/VaryingWidthList"/>
    <dgm:cxn modelId="{204A7A28-DA39-4ED9-8247-A87A8279F3DF}" type="presParOf" srcId="{BFE9F589-B62D-4B5C-94CF-C83427EA157E}" destId="{BFAB6A16-B8DD-40EA-ABEB-F09FD6B125A2}" srcOrd="3" destOrd="0" presId="urn:diagrams.loki3.com/VaryingWidthList"/>
    <dgm:cxn modelId="{00FC20A6-1D6B-4307-87F9-09DBE158D817}" type="presParOf" srcId="{BFE9F589-B62D-4B5C-94CF-C83427EA157E}" destId="{FD8D0F5E-FCC2-47F1-B085-35B506E2902E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4F6F-47B3-4C42-9052-1912D367817B}">
      <dsp:nvSpPr>
        <dsp:cNvPr id="0" name=""/>
        <dsp:cNvSpPr/>
      </dsp:nvSpPr>
      <dsp:spPr>
        <a:xfrm>
          <a:off x="166161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Interfaces</a:t>
          </a:r>
          <a:endParaRPr lang="en-US" sz="2300" kern="1200" dirty="0"/>
        </a:p>
      </dsp:txBody>
      <dsp:txXfrm>
        <a:off x="456595" y="290430"/>
        <a:ext cx="1402338" cy="1402317"/>
      </dsp:txXfrm>
    </dsp:sp>
    <dsp:sp modelId="{98B32783-8D12-4E27-9FEC-F1C744282E20}">
      <dsp:nvSpPr>
        <dsp:cNvPr id="0" name=""/>
        <dsp:cNvSpPr/>
      </dsp:nvSpPr>
      <dsp:spPr>
        <a:xfrm>
          <a:off x="1186935" y="1322669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Abstract Classes</a:t>
          </a:r>
        </a:p>
      </dsp:txBody>
      <dsp:txXfrm>
        <a:off x="1477369" y="1613099"/>
        <a:ext cx="1402338" cy="1402317"/>
      </dsp:txXfrm>
    </dsp:sp>
    <dsp:sp modelId="{E30B6114-57E3-4A7D-99B1-A90E79AD5D8C}">
      <dsp:nvSpPr>
        <dsp:cNvPr id="0" name=""/>
        <dsp:cNvSpPr/>
      </dsp:nvSpPr>
      <dsp:spPr>
        <a:xfrm>
          <a:off x="2206502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Classes</a:t>
          </a:r>
          <a:endParaRPr lang="en-US" sz="2300" kern="1200" dirty="0"/>
        </a:p>
      </dsp:txBody>
      <dsp:txXfrm>
        <a:off x="2496936" y="290430"/>
        <a:ext cx="1402338" cy="140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3813-71AD-4210-8E13-5EDCBC98AAF5}">
      <dsp:nvSpPr>
        <dsp:cNvPr id="0" name=""/>
        <dsp:cNvSpPr/>
      </dsp:nvSpPr>
      <dsp:spPr>
        <a:xfrm>
          <a:off x="0" y="0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Interfaces</a:t>
          </a:r>
        </a:p>
      </dsp:txBody>
      <dsp:txXfrm>
        <a:off x="0" y="0"/>
        <a:ext cx="1600486" cy="1289100"/>
      </dsp:txXfrm>
    </dsp:sp>
    <dsp:sp modelId="{BE0C4331-F831-44B5-BFB6-B07BDAE99892}">
      <dsp:nvSpPr>
        <dsp:cNvPr id="0" name=""/>
        <dsp:cNvSpPr/>
      </dsp:nvSpPr>
      <dsp:spPr>
        <a:xfrm>
          <a:off x="13503" y="1355508"/>
          <a:ext cx="1573479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Abstract Classes</a:t>
          </a:r>
        </a:p>
      </dsp:txBody>
      <dsp:txXfrm>
        <a:off x="13503" y="1355508"/>
        <a:ext cx="1573479" cy="1289100"/>
      </dsp:txXfrm>
    </dsp:sp>
    <dsp:sp modelId="{FD8D0F5E-FCC2-47F1-B085-35B506E2902E}">
      <dsp:nvSpPr>
        <dsp:cNvPr id="0" name=""/>
        <dsp:cNvSpPr/>
      </dsp:nvSpPr>
      <dsp:spPr>
        <a:xfrm>
          <a:off x="0" y="2709063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Classes</a:t>
          </a:r>
        </a:p>
      </dsp:txBody>
      <dsp:txXfrm>
        <a:off x="0" y="2709063"/>
        <a:ext cx="1600486" cy="128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169219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83751948-1453-46CD-5C44-387D31638DD6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203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Compiler vs Runtime Errors; Abstract Classes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uw.edu/123/rubrics/#creative-project-rubri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Abstract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30563" y="2694038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99F9ED7C-1930-4BA9-B2C2-D6371768D351}"/>
              </a:ext>
            </a:extLst>
          </p:cNvPr>
          <p:cNvSpPr txBox="1"/>
          <p:nvPr/>
        </p:nvSpPr>
        <p:spPr>
          <a:xfrm>
            <a:off x="7399016" y="1767140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cxnSp>
        <p:nvCxnSpPr>
          <p:cNvPr id="7" name="Google Shape;25;p29">
            <a:extLst>
              <a:ext uri="{FF2B5EF4-FFF2-40B4-BE49-F238E27FC236}">
                <a16:creationId xmlns:a16="http://schemas.microsoft.com/office/drawing/2014/main" id="{C16FAD6B-7F21-7B07-4C7A-99A505FC8412}"/>
              </a:ext>
            </a:extLst>
          </p:cNvPr>
          <p:cNvCxnSpPr/>
          <p:nvPr/>
        </p:nvCxnSpPr>
        <p:spPr>
          <a:xfrm>
            <a:off x="7366884" y="432425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BC08D0B1-3605-8322-1476-9163E453C3AC}"/>
              </a:ext>
            </a:extLst>
          </p:cNvPr>
          <p:cNvSpPr txBox="1"/>
          <p:nvPr/>
        </p:nvSpPr>
        <p:spPr>
          <a:xfrm>
            <a:off x="7355049" y="482625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B1817B07-440C-AA8E-0B04-445498E0EA5C}"/>
              </a:ext>
            </a:extLst>
          </p:cNvPr>
          <p:cNvSpPr txBox="1"/>
          <p:nvPr/>
        </p:nvSpPr>
        <p:spPr>
          <a:xfrm>
            <a:off x="9493294" y="483139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B89F0D-B8BF-9798-D275-322988E6E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06" y="5223666"/>
            <a:ext cx="1539332" cy="15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8360-043A-3115-69ED-25725624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A3FA2C3-5D9A-F22E-08BA-B3DC73BF97F2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CEC938-020A-D1E9-AA66-1DB7A0B69698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C4C6349-BD92-D709-7F68-9EC117B62E47}"/>
              </a:ext>
            </a:extLst>
          </p:cNvPr>
          <p:cNvSpPr/>
          <p:nvPr/>
        </p:nvSpPr>
        <p:spPr>
          <a:xfrm flipH="1">
            <a:off x="4806020" y="5998937"/>
            <a:ext cx="1568274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55F4-618C-D061-E9E1-ACC09266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Casts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61DF0-DB35-48ED-C682-287B6DBB5CC8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0DDE-C92D-EC51-EC23-B6EE5FF6C1AD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0C03E-8592-15B4-9EAA-FC1CABA39C37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113C6-E64E-06D7-4D1A-DB727D8F3C63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E9C67-B1A2-788E-A8E2-7801EC25C015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7E0FC7-DC16-2342-ACEC-41C5B261B368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14E2A1-E987-E506-D0FA-2461A0CB739E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66B3D45-7FAC-8B29-ED82-4F3FC739504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661A1-5534-CEAD-0E2F-8581B697673E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3173D-527A-3DA7-5A16-BA184E325AFC}"/>
              </a:ext>
            </a:extLst>
          </p:cNvPr>
          <p:cNvSpPr txBox="1"/>
          <p:nvPr/>
        </p:nvSpPr>
        <p:spPr>
          <a:xfrm>
            <a:off x="254234" y="1231479"/>
            <a:ext cx="339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 rufus = new </a:t>
            </a:r>
            <a:r>
              <a:rPr lang="en-US" sz="1600" dirty="0">
                <a:solidFill>
                  <a:srgbClr val="0070C0"/>
                </a:solidFill>
                <a:latin typeface="Source Code Pro" panose="020F0502020204030204" pitchFamily="49" charset="0"/>
              </a:rPr>
              <a:t>Fish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Dog d = 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rufus;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d.bark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2AFE7-3F1D-E154-8AAF-0CAB236E4EE1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727FAE-1EA1-E40A-884B-43B9C2B67852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B3944-F962-30D0-0695-544B13408880}"/>
              </a:ext>
            </a:extLst>
          </p:cNvPr>
          <p:cNvGrpSpPr/>
          <p:nvPr/>
        </p:nvGrpSpPr>
        <p:grpSpPr>
          <a:xfrm>
            <a:off x="7371067" y="6112563"/>
            <a:ext cx="3790576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FD5F10-4735-D1A4-36DC-766D0CCC3413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EA8EC4-792F-1B0B-6CC9-F1689E585C7B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a runtime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948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Errors: Method Calls</a:t>
            </a:r>
          </a:p>
        </p:txBody>
      </p:sp>
      <p:pic>
        <p:nvPicPr>
          <p:cNvPr id="6" name="Picture 5" descr="A diagram of a method&#10;&#10;AI-generated content may be incorrect.">
            <a:extLst>
              <a:ext uri="{FF2B5EF4-FFF2-40B4-BE49-F238E27FC236}">
                <a16:creationId xmlns:a16="http://schemas.microsoft.com/office/drawing/2014/main" id="{667EDD95-35F4-CE0B-B0B9-D5649F55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9859027" cy="54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8989F-297F-69B4-6B04-421A092F0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31D4-A622-3A72-01AB-69E18244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Errors: Casting</a:t>
            </a:r>
          </a:p>
        </p:txBody>
      </p:sp>
      <p:pic>
        <p:nvPicPr>
          <p:cNvPr id="4" name="Picture 3" descr="A diagram of a program&#10;&#10;AI-generated content may be incorrect.">
            <a:extLst>
              <a:ext uri="{FF2B5EF4-FFF2-40B4-BE49-F238E27FC236}">
                <a16:creationId xmlns:a16="http://schemas.microsoft.com/office/drawing/2014/main" id="{269DF4EB-3515-A8E8-3AF5-3948DAC8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219200"/>
            <a:ext cx="9316423" cy="53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 Classes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84218" y="320023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sz="2800" dirty="0"/>
              <a:t>Mi</a:t>
            </a:r>
            <a:r>
              <a:rPr lang="en-US" dirty="0"/>
              <a:t>xture of </a:t>
            </a:r>
            <a:r>
              <a:rPr lang="en-US" dirty="0">
                <a:latin typeface="Consolas" panose="020B0609020204030204" pitchFamily="49" charset="0"/>
              </a:rPr>
              <a:t>Interfaces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Classes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Interface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(</a:t>
            </a:r>
            <a:r>
              <a:rPr lang="en-US" dirty="0">
                <a:latin typeface="Consolas" panose="020B0609020204030204" pitchFamily="49" charset="0"/>
              </a:rPr>
              <a:t>abstract</a:t>
            </a:r>
            <a:r>
              <a:rPr lang="en-US" dirty="0"/>
              <a:t>) method declarations</a:t>
            </a:r>
          </a:p>
          <a:p>
            <a:pPr marL="914400" lvl="2" indent="0">
              <a:buNone/>
            </a:pPr>
            <a:r>
              <a:rPr lang="en-US" dirty="0"/>
              <a:t>- Can’t be instantiated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method implementations</a:t>
            </a:r>
          </a:p>
          <a:p>
            <a:pPr marL="914400" lvl="2" indent="0">
              <a:buNone/>
            </a:pPr>
            <a:r>
              <a:rPr lang="en-US" dirty="0"/>
              <a:t>- Can have fields</a:t>
            </a:r>
          </a:p>
          <a:p>
            <a:pPr marL="914400" lvl="2" indent="0">
              <a:buNone/>
            </a:pPr>
            <a:r>
              <a:rPr lang="en-US" dirty="0"/>
              <a:t>- Can have constructors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identical / nearly similar behavior between classes that shouldn’t inherit from one another?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EDBDE-4CFC-4A94-922C-C857515A9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20737"/>
              </p:ext>
            </p:extLst>
          </p:nvPr>
        </p:nvGraphicFramePr>
        <p:xfrm>
          <a:off x="7623694" y="1219200"/>
          <a:ext cx="4355870" cy="33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0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OOP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850745" cy="5232400"/>
          </a:xfrm>
        </p:spPr>
        <p:txBody>
          <a:bodyPr>
            <a:normAutofit/>
          </a:bodyPr>
          <a:lstStyle/>
          <a:p>
            <a:r>
              <a:rPr lang="en-US" dirty="0"/>
              <a:t>Allow us to define differing levels of abstraction</a:t>
            </a:r>
          </a:p>
          <a:p>
            <a:pPr lvl="1"/>
            <a:r>
              <a:rPr lang="en-US" dirty="0"/>
              <a:t>Interfaces = high-level specification</a:t>
            </a:r>
          </a:p>
          <a:p>
            <a:pPr lvl="2"/>
            <a:r>
              <a:rPr lang="en-US" dirty="0"/>
              <a:t>What behavior should this type of class have</a:t>
            </a:r>
          </a:p>
          <a:p>
            <a:pPr lvl="1"/>
            <a:r>
              <a:rPr lang="en-US" dirty="0"/>
              <a:t>Abstract classes = shared behavior + high-level specification</a:t>
            </a:r>
          </a:p>
          <a:p>
            <a:pPr lvl="1"/>
            <a:r>
              <a:rPr lang="en-US" dirty="0"/>
              <a:t>Classes = individual behavior implementation</a:t>
            </a:r>
          </a:p>
          <a:p>
            <a:r>
              <a:rPr lang="en-US" dirty="0"/>
              <a:t>Inheritance allows us to share code via “is-a” relationships</a:t>
            </a:r>
          </a:p>
          <a:p>
            <a:pPr lvl="1"/>
            <a:r>
              <a:rPr lang="en-US" dirty="0"/>
              <a:t>Reduce redundancy / repeated code &amp; enable polymorphism</a:t>
            </a:r>
          </a:p>
          <a:p>
            <a:pPr lvl="2"/>
            <a:r>
              <a:rPr lang="en-US" dirty="0"/>
              <a:t>Still might not be the “best” decision!</a:t>
            </a:r>
          </a:p>
          <a:p>
            <a:pPr lvl="1"/>
            <a:r>
              <a:rPr lang="en-US" dirty="0"/>
              <a:t>Interfaces extend other interfaces</a:t>
            </a:r>
          </a:p>
          <a:p>
            <a:pPr lvl="1"/>
            <a:r>
              <a:rPr lang="en-US" dirty="0"/>
              <a:t>(abstract) classes extend other (abstract) classes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EDD675-30BB-4EA8-A13A-1A8F09A8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50024"/>
              </p:ext>
            </p:extLst>
          </p:nvPr>
        </p:nvGraphicFramePr>
        <p:xfrm>
          <a:off x="10286714" y="1371600"/>
          <a:ext cx="1600486" cy="400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A996D4-CCAE-48AE-9312-9E534D1D0363}"/>
              </a:ext>
            </a:extLst>
          </p:cNvPr>
          <p:cNvSpPr txBox="1"/>
          <p:nvPr/>
        </p:nvSpPr>
        <p:spPr>
          <a:xfrm>
            <a:off x="8830647" y="958335"/>
            <a:ext cx="1312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1B738-9F67-4EF0-A305-510FC34FD6B6}"/>
              </a:ext>
            </a:extLst>
          </p:cNvPr>
          <p:cNvSpPr txBox="1"/>
          <p:nvPr/>
        </p:nvSpPr>
        <p:spPr>
          <a:xfrm>
            <a:off x="8784576" y="5229909"/>
            <a:ext cx="140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Concrete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A0CF-619E-47F5-A6BE-0E1052C748D7}"/>
              </a:ext>
            </a:extLst>
          </p:cNvPr>
          <p:cNvSpPr txBox="1"/>
          <p:nvPr/>
        </p:nvSpPr>
        <p:spPr>
          <a:xfrm>
            <a:off x="838200" y="6126946"/>
            <a:ext cx="9653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You’re now capable of designing some pretty complex systems!</a:t>
            </a:r>
          </a:p>
          <a:p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4BCC2-E512-407D-AC72-F3E9102E1E10}"/>
              </a:ext>
            </a:extLst>
          </p:cNvPr>
          <p:cNvCxnSpPr/>
          <p:nvPr/>
        </p:nvCxnSpPr>
        <p:spPr>
          <a:xfrm>
            <a:off x="9995985" y="1368973"/>
            <a:ext cx="0" cy="40027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 the “real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In this course, we’ll always give you expected behavior of the classes you write</a:t>
            </a:r>
          </a:p>
          <a:p>
            <a:pPr lvl="1"/>
            <a:r>
              <a:rPr lang="en-US" dirty="0"/>
              <a:t>Often not the case when programming for real</a:t>
            </a:r>
          </a:p>
          <a:p>
            <a:pPr lvl="1"/>
            <a:r>
              <a:rPr lang="en-US" dirty="0"/>
              <a:t>Clients don’t really know what they want (but programmers don’t either)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My advice:</a:t>
            </a:r>
          </a:p>
          <a:p>
            <a:pPr lvl="1"/>
            <a:r>
              <a:rPr lang="en-US" dirty="0"/>
              <a:t>Clarify assumptions before making them (do I really want this functionality?)</a:t>
            </a:r>
          </a:p>
          <a:p>
            <a:pPr lvl="1"/>
            <a:r>
              <a:rPr lang="en-US" b="1" dirty="0"/>
              <a:t>There’s no one right answer</a:t>
            </a:r>
          </a:p>
          <a:p>
            <a:pPr lvl="2"/>
            <a:r>
              <a:rPr lang="en-US" dirty="0"/>
              <a:t>Weigh the options, make a decision, and provide explanation</a:t>
            </a:r>
          </a:p>
          <a:p>
            <a:pPr lvl="2"/>
            <a:r>
              <a:rPr lang="en-US" dirty="0"/>
              <a:t>Iterative development: make mistakes and learn from them</a:t>
            </a:r>
          </a:p>
          <a:p>
            <a:pPr lvl="2"/>
            <a:r>
              <a:rPr lang="en-US" dirty="0"/>
              <a:t>Be receptive to feedback and be willing to change your mind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tonight, Wed October 1 at 11:59pm!</a:t>
            </a:r>
          </a:p>
          <a:p>
            <a:pPr lvl="1"/>
            <a:r>
              <a:rPr lang="en-US" dirty="0"/>
              <a:t>See generic </a:t>
            </a:r>
            <a:r>
              <a:rPr lang="en-US" dirty="0">
                <a:hlinkClick r:id="rId2"/>
              </a:rPr>
              <a:t>Creative Project rubric</a:t>
            </a:r>
            <a:r>
              <a:rPr lang="en-US" dirty="0"/>
              <a:t> posted on website </a:t>
            </a:r>
          </a:p>
          <a:p>
            <a:r>
              <a:rPr lang="en-US" dirty="0"/>
              <a:t>Programming Assignment 0 will be released tomorrow, Thurs Oct 2</a:t>
            </a:r>
          </a:p>
          <a:p>
            <a:pPr lvl="1"/>
            <a:r>
              <a:rPr lang="en-US" dirty="0"/>
              <a:t>Focused on inheritance and abstract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 Classes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solidFill>
                  <a:srgbClr val="0070C0"/>
                </a:solidFill>
                <a:latin typeface="Source Code Pro" panose="020F0502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latin typeface="Consolas" panose="020B0609020204030204" pitchFamily="49" charset="0"/>
              </a:rPr>
              <a:t>&lt;String&gt; </a:t>
            </a:r>
            <a:r>
              <a:rPr lang="en-US" dirty="0"/>
              <a:t>vs.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sz="2400" dirty="0">
                <a:latin typeface="Consolas" panose="020B0609020204030204" pitchFamily="49" charset="0"/>
              </a:rPr>
              <a:t>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 = {new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Animal</a:t>
            </a:r>
            <a:r>
              <a:rPr lang="en-US" sz="2400" dirty="0">
                <a:latin typeface="Consolas" panose="020B0609020204030204" pitchFamily="49" charset="0"/>
              </a:rPr>
              <a:t>(), new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Dog</a:t>
            </a:r>
            <a:r>
              <a:rPr lang="en-US" sz="2400" dirty="0">
                <a:latin typeface="Consolas" panose="020B0609020204030204" pitchFamily="49" charset="0"/>
              </a:rPr>
              <a:t>(), new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Husky</a:t>
            </a:r>
            <a:r>
              <a:rPr lang="en-US" sz="2400" dirty="0">
                <a:latin typeface="Consolas" panose="020B0609020204030204" pitchFamily="49" charset="0"/>
              </a:rPr>
              <a:t>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</a:rPr>
              <a:t>for (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sz="2400" dirty="0">
                <a:latin typeface="Consolas" panose="020B0609020204030204" pitchFamily="49" charset="0"/>
              </a:rPr>
              <a:t> a :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a.speak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07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 fontScale="92500" lnSpcReduction="10000"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endParaRPr lang="en-US" dirty="0"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 a =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Dog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  <a:br>
              <a:rPr lang="en-US" dirty="0"/>
            </a:br>
            <a:r>
              <a:rPr lang="en-US" dirty="0"/>
              <a:t>	     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Dog</a:t>
            </a:r>
            <a:r>
              <a:rPr lang="en-US" dirty="0">
                <a:latin typeface="Consolas" panose="020B0609020204030204" pitchFamily="49" charset="0"/>
              </a:rPr>
              <a:t> d = (Dog) a;</a:t>
            </a:r>
            <a:endParaRPr lang="en-US" dirty="0"/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 err="1">
                <a:latin typeface="Consolas" panose="020B0609020204030204" pitchFamily="49" charset="0"/>
              </a:rPr>
              <a:t>d.bark</a:t>
            </a:r>
            <a:r>
              <a:rPr lang="en-US" dirty="0">
                <a:latin typeface="Consolas" panose="020B0609020204030204" pitchFamily="49" charset="0"/>
              </a:rPr>
              <a:t>();        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error: attempting cast to type that is not a superclass of actual type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 a =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Fish</a:t>
            </a:r>
            <a:r>
              <a:rPr lang="en-US" dirty="0">
                <a:latin typeface="Consolas" panose="020B0609020204030204" pitchFamily="49" charset="0"/>
              </a:rPr>
              <a:t>();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Dog</a:t>
            </a:r>
            <a:r>
              <a:rPr lang="en-US" dirty="0">
                <a:latin typeface="Consolas" panose="020B0609020204030204" pitchFamily="49" charset="0"/>
              </a:rPr>
              <a:t> d = (Dog) a;  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d.bark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Declared Type and Actual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36A94-E288-99B4-BCFA-E765064D79A3}"/>
              </a:ext>
            </a:extLst>
          </p:cNvPr>
          <p:cNvSpPr txBox="1"/>
          <p:nvPr/>
        </p:nvSpPr>
        <p:spPr>
          <a:xfrm>
            <a:off x="6355145" y="3756140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rufus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(”Rufus");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3E257-17D9-A352-408A-85BD61DDB18D}"/>
              </a:ext>
            </a:extLst>
          </p:cNvPr>
          <p:cNvSpPr txBox="1"/>
          <p:nvPr/>
        </p:nvSpPr>
        <p:spPr>
          <a:xfrm>
            <a:off x="173163" y="375614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rufus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("Rufus");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C9554-2A6D-01BA-47C4-D1653A9A2E12}"/>
              </a:ext>
            </a:extLst>
          </p:cNvPr>
          <p:cNvSpPr txBox="1"/>
          <p:nvPr/>
        </p:nvSpPr>
        <p:spPr>
          <a:xfrm>
            <a:off x="2761872" y="1483508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DeclaredType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varName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ActualType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(…);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1201-1B4F-6552-C9FF-9A8937684C46}"/>
              </a:ext>
            </a:extLst>
          </p:cNvPr>
          <p:cNvSpPr txBox="1"/>
          <p:nvPr/>
        </p:nvSpPr>
        <p:spPr>
          <a:xfrm>
            <a:off x="173163" y="4171753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Animal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Animal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70072-321F-7D8F-DC87-3513C7A1621A}"/>
              </a:ext>
            </a:extLst>
          </p:cNvPr>
          <p:cNvSpPr txBox="1"/>
          <p:nvPr/>
        </p:nvSpPr>
        <p:spPr>
          <a:xfrm>
            <a:off x="6356248" y="4171753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Dog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Dog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C26DB-F437-1865-8B48-8A110293C069}"/>
              </a:ext>
            </a:extLst>
          </p:cNvPr>
          <p:cNvSpPr txBox="1"/>
          <p:nvPr/>
        </p:nvSpPr>
        <p:spPr>
          <a:xfrm>
            <a:off x="2422018" y="2312937"/>
            <a:ext cx="743376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Source Code Pro" panose="020F0502020204030204" pitchFamily="49" charset="0"/>
              </a:rPr>
              <a:t>ActualType</a:t>
            </a:r>
            <a:r>
              <a:rPr lang="en-US" sz="2000" dirty="0">
                <a:solidFill>
                  <a:srgbClr val="0070C0"/>
                </a:solidFill>
                <a:latin typeface="Source Code Pro" panose="020F0502020204030204" pitchFamily="49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must be a subclass of (or same as)</a:t>
            </a:r>
            <a:r>
              <a:rPr lang="en-US" sz="2000" dirty="0">
                <a:latin typeface="Source Code Pro" panose="020F0502020204030204" pitchFamily="49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DeclaredType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29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0FCAE10-9499-5142-EC00-F98FF8745188}"/>
              </a:ext>
            </a:extLst>
          </p:cNvPr>
          <p:cNvSpPr/>
          <p:nvPr/>
        </p:nvSpPr>
        <p:spPr>
          <a:xfrm>
            <a:off x="6008914" y="2166386"/>
            <a:ext cx="5780312" cy="2775728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Method 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?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 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A80E6-EB7E-C097-B0DC-B951EBCCF3CD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rufus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rufus.bark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9F219-EC2A-B67F-BB02-089C1F306150}"/>
              </a:ext>
            </a:extLst>
          </p:cNvPr>
          <p:cNvGrpSpPr/>
          <p:nvPr/>
        </p:nvGrpSpPr>
        <p:grpSpPr>
          <a:xfrm>
            <a:off x="631959" y="2166386"/>
            <a:ext cx="2027827" cy="2119890"/>
            <a:chOff x="3048000" y="2133603"/>
            <a:chExt cx="2027827" cy="2119890"/>
          </a:xfrm>
        </p:grpSpPr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6B37C86E-766D-A6E6-43D8-D121EE2DD0C2}"/>
                </a:ext>
              </a:extLst>
            </p:cNvPr>
            <p:cNvSpPr/>
            <p:nvPr/>
          </p:nvSpPr>
          <p:spPr>
            <a:xfrm rot="5400000">
              <a:off x="2968476" y="2523527"/>
              <a:ext cx="2119890" cy="1340042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CEAEC-AB1E-C6E4-FB4E-E739B3283C92}"/>
                </a:ext>
              </a:extLst>
            </p:cNvPr>
            <p:cNvSpPr txBox="1"/>
            <p:nvPr/>
          </p:nvSpPr>
          <p:spPr>
            <a:xfrm>
              <a:off x="3048000" y="2835120"/>
              <a:ext cx="20278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Compiling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Look this way for </a:t>
              </a:r>
              <a:r>
                <a:rPr lang="en-US" sz="1800" dirty="0">
                  <a:solidFill>
                    <a:srgbClr val="000000"/>
                  </a:solidFill>
                  <a:latin typeface="Source Code Pro" panose="020F0502020204030204" pitchFamily="49" charset="0"/>
                </a:rPr>
                <a:t>bark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8FAB6C9-3280-B3C9-6508-2FFE06C8994A}"/>
              </a:ext>
            </a:extLst>
          </p:cNvPr>
          <p:cNvSpPr/>
          <p:nvPr/>
        </p:nvSpPr>
        <p:spPr>
          <a:xfrm>
            <a:off x="746418" y="4346546"/>
            <a:ext cx="1623973" cy="484632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Declared Type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6D96F-3050-B33A-5167-D05EEEFB9CAD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F0FC08-FC08-72E0-AEFF-CEF6DE08743A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255DED-D871-0145-1B3E-1C247E5CB658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5674DF-3FB6-EA63-73E7-B7C59FBD1DD4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F3D8B5-6229-DB79-785F-C9A22E3C4B44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FE0088-2038-4635-1328-1B5CE2FD7DA2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7985D3-3556-1BE7-5DF6-45F3C870288C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801E21F-1C0E-640B-CFAD-2AD7B40CEEE0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44903E-50C2-2FDA-6136-CC475229AB6D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7ED2E2-4E06-CED7-80EB-D680ABA142C9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39B93-9882-5742-0675-D1762F89AB25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D56A6-DFAC-BA81-4764-BDE8F79CD9AB}"/>
              </a:ext>
            </a:extLst>
          </p:cNvPr>
          <p:cNvSpPr txBox="1"/>
          <p:nvPr/>
        </p:nvSpPr>
        <p:spPr>
          <a:xfrm>
            <a:off x="6008914" y="5280328"/>
            <a:ext cx="5619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When compiling, neither Animal nor Object have a bark method, so we have a compile error!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462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BCEC84-1808-2256-4C27-EF00BDACD36B}"/>
              </a:ext>
            </a:extLst>
          </p:cNvPr>
          <p:cNvSpPr/>
          <p:nvPr/>
        </p:nvSpPr>
        <p:spPr>
          <a:xfrm>
            <a:off x="6008914" y="2166385"/>
            <a:ext cx="5780312" cy="2383843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4311F8-E38F-10E2-7C36-1300E6F583FF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B05A61-69B4-783C-9CE9-DDACC5A9FBAF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9E9548-1FE0-3FD3-7417-5D9562D751A1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running:</a:t>
            </a:r>
          </a:p>
          <a:p>
            <a:endParaRPr lang="en-US" sz="2400" dirty="0"/>
          </a:p>
          <a:p>
            <a:r>
              <a:rPr lang="en-US" sz="2400" dirty="0"/>
              <a:t>Use the </a:t>
            </a:r>
            <a:r>
              <a:rPr lang="en-US" sz="2400" i="1" dirty="0"/>
              <a:t>most specific</a:t>
            </a:r>
            <a:r>
              <a:rPr lang="en-US" sz="2400" dirty="0"/>
              <a:t> version of the method call starting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Start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then go “up” to super classes until you find the method. Run that first-discovered version.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998938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898158" y="3064253"/>
            <a:ext cx="3668336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949AC-6152-5294-320A-52338AD6647E}"/>
              </a:ext>
            </a:extLst>
          </p:cNvPr>
          <p:cNvSpPr txBox="1"/>
          <p:nvPr/>
        </p:nvSpPr>
        <p:spPr>
          <a:xfrm>
            <a:off x="254234" y="1362111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rufus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rufus.feed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298174" y="3807069"/>
            <a:ext cx="2763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feed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 the first implementation found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2BEA1-44EB-43B3-1D6F-A6B84C9C17F9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4897-C6C0-7A67-69CD-D7D186DDE278}"/>
              </a:ext>
            </a:extLst>
          </p:cNvPr>
          <p:cNvSpPr txBox="1"/>
          <p:nvPr/>
        </p:nvSpPr>
        <p:spPr>
          <a:xfrm>
            <a:off x="6008914" y="5230633"/>
            <a:ext cx="56198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If the Dog class overrides feed, then we’ll use the implementation in Dog. Otherwise we’ll use the one in Animal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786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2F2C496-451E-A7A8-EBD2-191D3EEB664A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84753-7336-4B76-2351-E4965BFC23BF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553E9F8-2113-EF85-103D-EA942A390789}"/>
              </a:ext>
            </a:extLst>
          </p:cNvPr>
          <p:cNvSpPr/>
          <p:nvPr/>
        </p:nvSpPr>
        <p:spPr>
          <a:xfrm>
            <a:off x="10884" y="6151337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Casts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814DF-D995-4A9C-24C7-5A038E85F098}"/>
              </a:ext>
            </a:extLst>
          </p:cNvPr>
          <p:cNvSpPr txBox="1"/>
          <p:nvPr/>
        </p:nvSpPr>
        <p:spPr>
          <a:xfrm>
            <a:off x="254234" y="1231479"/>
            <a:ext cx="327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rufus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Dog d = 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rufus;</a:t>
            </a:r>
            <a:endParaRPr lang="en-US" sz="1600" b="0" i="0" dirty="0">
              <a:solidFill>
                <a:srgbClr val="000000"/>
              </a:solidFill>
              <a:effectLst/>
              <a:latin typeface="Source Code Pro" panose="020F0502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d.bark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737A8-676B-31C3-E0B8-C59B60FDE62D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C793C-783B-95D2-EF7A-168F66C18F6E}"/>
              </a:ext>
            </a:extLst>
          </p:cNvPr>
          <p:cNvGrpSpPr/>
          <p:nvPr/>
        </p:nvGrpSpPr>
        <p:grpSpPr>
          <a:xfrm>
            <a:off x="7371067" y="6112563"/>
            <a:ext cx="2727089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44B4E5-00D0-8A76-F965-61EA415B4A1F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0820DF-FE4D-CAC8-0F81-41CD1DEDA051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no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709008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16279</TotalTime>
  <Words>1126</Words>
  <Application>Microsoft Macintosh PowerPoint</Application>
  <PresentationFormat>Widescreen</PresentationFormat>
  <Paragraphs>228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Abstract Classes</vt:lpstr>
      <vt:lpstr>Announcements</vt:lpstr>
      <vt:lpstr>Lecture Outline</vt:lpstr>
      <vt:lpstr>Polymorphism</vt:lpstr>
      <vt:lpstr>Compiler vs. Runtime Errors</vt:lpstr>
      <vt:lpstr>Declared Type and Actual Type</vt:lpstr>
      <vt:lpstr>Compiling Method Calls</vt:lpstr>
      <vt:lpstr>Running Method Calls</vt:lpstr>
      <vt:lpstr>Casts and Method Calls</vt:lpstr>
      <vt:lpstr>Casts and Method Calls</vt:lpstr>
      <vt:lpstr>Compiler vs. Runtime Errors: Method Calls</vt:lpstr>
      <vt:lpstr>Compiler vs. Runtime Errors: Casting</vt:lpstr>
      <vt:lpstr>Lecture Outline</vt:lpstr>
      <vt:lpstr>Abstract Classes</vt:lpstr>
      <vt:lpstr>Advanced OOP Summary</vt:lpstr>
      <vt:lpstr>Design in the “real world”</vt:lpstr>
      <vt:lpstr>Interface versus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300</cp:revision>
  <cp:lastPrinted>2022-09-27T21:33:44Z</cp:lastPrinted>
  <dcterms:created xsi:type="dcterms:W3CDTF">2020-06-13T06:27:42Z</dcterms:created>
  <dcterms:modified xsi:type="dcterms:W3CDTF">2025-10-01T22:31:40Z</dcterms:modified>
</cp:coreProperties>
</file>