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30" r:id="rId2"/>
    <p:sldId id="340" r:id="rId3"/>
    <p:sldId id="256" r:id="rId4"/>
    <p:sldId id="262" r:id="rId5"/>
    <p:sldId id="342" r:id="rId6"/>
    <p:sldId id="343" r:id="rId7"/>
    <p:sldId id="268" r:id="rId8"/>
    <p:sldId id="345" r:id="rId9"/>
    <p:sldId id="349" r:id="rId10"/>
    <p:sldId id="258" r:id="rId11"/>
    <p:sldId id="34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AEE7"/>
    <a:srgbClr val="ABDDED"/>
    <a:srgbClr val="FA8231"/>
    <a:srgbClr val="F7B731"/>
    <a:srgbClr val="FAFAFA"/>
    <a:srgbClr val="F5F5F5"/>
    <a:srgbClr val="EF5777"/>
    <a:srgbClr val="0FB9B1"/>
    <a:srgbClr val="54A0FF"/>
    <a:srgbClr val="4E40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3083" autoAdjust="0"/>
  </p:normalViewPr>
  <p:slideViewPr>
    <p:cSldViewPr snapToGrid="0" snapToObjects="1">
      <p:cViewPr varScale="1">
        <p:scale>
          <a:sx n="119" d="100"/>
          <a:sy n="119" d="100"/>
        </p:scale>
        <p:origin x="224" y="384"/>
      </p:cViewPr>
      <p:guideLst/>
    </p:cSldViewPr>
  </p:slideViewPr>
  <p:outlineViewPr>
    <p:cViewPr>
      <p:scale>
        <a:sx n="33" d="100"/>
        <a:sy n="33" d="100"/>
      </p:scale>
      <p:origin x="0" y="-180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B3A00-37AE-DF4F-846D-B0E493D1DDE8}" type="datetimeFigureOut">
              <a:rPr lang="en-US" smtClean="0"/>
              <a:t>12/5/25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0FC8D-3FAB-384B-A523-F958535FC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39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2163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141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9E575A9-56CD-5A42-B9C7-1068F9228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77" y="4013370"/>
            <a:ext cx="6212925" cy="1954786"/>
          </a:xfrm>
        </p:spPr>
        <p:txBody>
          <a:bodyPr anchor="t">
            <a:noAutofit/>
          </a:bodyPr>
          <a:lstStyle>
            <a:lvl1pPr>
              <a:defRPr sz="6000" b="0" i="0">
                <a:solidFill>
                  <a:srgbClr val="F0F0F0"/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B47C65-C622-BE47-AE97-E148F4F3EA4E}"/>
              </a:ext>
            </a:extLst>
          </p:cNvPr>
          <p:cNvSpPr txBox="1"/>
          <p:nvPr userDrawn="1"/>
        </p:nvSpPr>
        <p:spPr>
          <a:xfrm>
            <a:off x="292977" y="3182200"/>
            <a:ext cx="344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spc="100" baseline="0" dirty="0">
                <a:solidFill>
                  <a:srgbClr val="F0F0F0"/>
                </a:solidFill>
                <a:latin typeface="Montserrat ExtraBold" pitchFamily="2" charset="77"/>
              </a:rPr>
              <a:t>CSE 123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7A9EB4D-77DA-A446-AC45-F12975CF7B81}"/>
              </a:ext>
            </a:extLst>
          </p:cNvPr>
          <p:cNvSpPr/>
          <p:nvPr userDrawn="1"/>
        </p:nvSpPr>
        <p:spPr>
          <a:xfrm>
            <a:off x="420128" y="2753848"/>
            <a:ext cx="1269523" cy="420130"/>
          </a:xfrm>
          <a:prstGeom prst="roundRect">
            <a:avLst/>
          </a:prstGeom>
          <a:solidFill>
            <a:srgbClr val="FA82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i="0" spc="300" dirty="0">
                <a:latin typeface="Montserrat" pitchFamily="2" charset="77"/>
              </a:rPr>
              <a:t>LEC 19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6C7426B-729E-F7D5-0736-3AD7D1926A0A}"/>
              </a:ext>
            </a:extLst>
          </p:cNvPr>
          <p:cNvSpPr/>
          <p:nvPr userDrawn="1"/>
        </p:nvSpPr>
        <p:spPr>
          <a:xfrm>
            <a:off x="-369625" y="5494620"/>
            <a:ext cx="4632957" cy="1688781"/>
          </a:xfrm>
          <a:prstGeom prst="roundRect">
            <a:avLst>
              <a:gd name="adj" fmla="val 9433"/>
            </a:avLst>
          </a:prstGeom>
          <a:solidFill>
            <a:srgbClr val="FAFAFA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808DAC-636A-06AC-ADA9-6F6514C7FCE0}"/>
              </a:ext>
            </a:extLst>
          </p:cNvPr>
          <p:cNvSpPr/>
          <p:nvPr userDrawn="1"/>
        </p:nvSpPr>
        <p:spPr>
          <a:xfrm>
            <a:off x="71163" y="5574803"/>
            <a:ext cx="22506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b="1" i="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Questions during Class?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DE38F8-AD40-1DC7-1944-4682FDD989B1}"/>
              </a:ext>
            </a:extLst>
          </p:cNvPr>
          <p:cNvSpPr/>
          <p:nvPr userDrawn="1"/>
        </p:nvSpPr>
        <p:spPr>
          <a:xfrm>
            <a:off x="72629" y="5851802"/>
            <a:ext cx="24321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Raise hand or send here</a:t>
            </a:r>
          </a:p>
          <a:p>
            <a:endParaRPr lang="en-US" sz="12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sli.do    #cse123 </a:t>
            </a:r>
          </a:p>
        </p:txBody>
      </p:sp>
      <p:sp>
        <p:nvSpPr>
          <p:cNvPr id="5" name="Google Shape;24;p29">
            <a:extLst>
              <a:ext uri="{FF2B5EF4-FFF2-40B4-BE49-F238E27FC236}">
                <a16:creationId xmlns:a16="http://schemas.microsoft.com/office/drawing/2014/main" id="{D13B23DA-5181-25F9-8F6E-828350030C96}"/>
              </a:ext>
            </a:extLst>
          </p:cNvPr>
          <p:cNvSpPr/>
          <p:nvPr userDrawn="1"/>
        </p:nvSpPr>
        <p:spPr>
          <a:xfrm>
            <a:off x="7275442" y="1530627"/>
            <a:ext cx="4673729" cy="4641574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8369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788E2-53AC-E040-9733-D210E8554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10CAD9-D825-5C41-812F-1D2BA3804933}"/>
              </a:ext>
            </a:extLst>
          </p:cNvPr>
          <p:cNvSpPr txBox="1"/>
          <p:nvPr userDrawn="1"/>
        </p:nvSpPr>
        <p:spPr>
          <a:xfrm>
            <a:off x="568410" y="469557"/>
            <a:ext cx="2014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1727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6B8B3-3837-584A-94CD-BA26A8EF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6CF4A-8D26-7E47-BE24-56CAFA2BF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DA4DA-0832-AD49-906C-ED72A76C7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10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tice: Th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B53D-D190-0D4A-BA39-A8F17D8F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88066"/>
            <a:ext cx="10515600" cy="76263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8F08A-57D8-194E-8383-EB3BBBF69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6DF9B-F95B-9446-A8D9-E083A46274F8}"/>
              </a:ext>
            </a:extLst>
          </p:cNvPr>
          <p:cNvSpPr/>
          <p:nvPr userDrawn="1"/>
        </p:nvSpPr>
        <p:spPr>
          <a:xfrm>
            <a:off x="-29763" y="231050"/>
            <a:ext cx="12221763" cy="98440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B3AA407-1DA0-3243-8E37-6DD02AC469B7}"/>
              </a:ext>
            </a:extLst>
          </p:cNvPr>
          <p:cNvSpPr/>
          <p:nvPr userDrawn="1"/>
        </p:nvSpPr>
        <p:spPr>
          <a:xfrm>
            <a:off x="8365340" y="393723"/>
            <a:ext cx="3380431" cy="556054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dirty="0">
                <a:latin typeface="Calibri" panose="020F0502020204030204" pitchFamily="34" charset="0"/>
                <a:cs typeface="Calibri" panose="020F0502020204030204" pitchFamily="34" charset="0"/>
              </a:rPr>
              <a:t>sli.do      #cse122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B2FB86-FF62-31DF-F83C-54AC220C7122}"/>
              </a:ext>
            </a:extLst>
          </p:cNvPr>
          <p:cNvSpPr txBox="1"/>
          <p:nvPr userDrawn="1"/>
        </p:nvSpPr>
        <p:spPr>
          <a:xfrm>
            <a:off x="1106916" y="300371"/>
            <a:ext cx="3741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Practice : Think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7D0B743-6487-A3F6-EBE7-3E0368CD2E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flipH="1">
            <a:off x="154039" y="300371"/>
            <a:ext cx="684160" cy="781897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F486DBF-0D75-55DB-9928-3E596B345D51}"/>
              </a:ext>
            </a:extLst>
          </p:cNvPr>
          <p:cNvSpPr/>
          <p:nvPr userDrawn="1"/>
        </p:nvSpPr>
        <p:spPr>
          <a:xfrm>
            <a:off x="7256995" y="195215"/>
            <a:ext cx="960120" cy="960120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5B7D14-FA34-B2D9-C621-221E813EEED7}"/>
              </a:ext>
            </a:extLst>
          </p:cNvPr>
          <p:cNvSpPr/>
          <p:nvPr userDrawn="1"/>
        </p:nvSpPr>
        <p:spPr>
          <a:xfrm>
            <a:off x="7362151" y="300371"/>
            <a:ext cx="749808" cy="749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220E74-2D71-4753-B1F3-ECB7E63159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30206" y="273611"/>
            <a:ext cx="813697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51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itce: P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B53D-D190-0D4A-BA39-A8F17D8F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88066"/>
            <a:ext cx="10515600" cy="76263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8F08A-57D8-194E-8383-EB3BBBF69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6DF9B-F95B-9446-A8D9-E083A46274F8}"/>
              </a:ext>
            </a:extLst>
          </p:cNvPr>
          <p:cNvSpPr/>
          <p:nvPr userDrawn="1"/>
        </p:nvSpPr>
        <p:spPr>
          <a:xfrm>
            <a:off x="-29763" y="231050"/>
            <a:ext cx="12221763" cy="98440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A96D726-B7B5-E5FD-95E9-944FA8727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4039" y="300371"/>
            <a:ext cx="961802" cy="76944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0FA711B-19AB-5E1A-7C37-14ED2D5431ED}"/>
              </a:ext>
            </a:extLst>
          </p:cNvPr>
          <p:cNvSpPr/>
          <p:nvPr userDrawn="1"/>
        </p:nvSpPr>
        <p:spPr>
          <a:xfrm>
            <a:off x="8365340" y="393723"/>
            <a:ext cx="3380431" cy="556054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dirty="0">
                <a:latin typeface="Calibri" panose="020F0502020204030204" pitchFamily="34" charset="0"/>
                <a:cs typeface="Calibri" panose="020F0502020204030204" pitchFamily="34" charset="0"/>
              </a:rPr>
              <a:t>sli.do      #cse122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92366A2-C9D8-2580-7B79-3B1F6DDAB802}"/>
              </a:ext>
            </a:extLst>
          </p:cNvPr>
          <p:cNvSpPr/>
          <p:nvPr userDrawn="1"/>
        </p:nvSpPr>
        <p:spPr>
          <a:xfrm>
            <a:off x="7256995" y="195215"/>
            <a:ext cx="960120" cy="960120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61646E-9F5C-9C61-C30B-3DF312AA0AE9}"/>
              </a:ext>
            </a:extLst>
          </p:cNvPr>
          <p:cNvSpPr/>
          <p:nvPr userDrawn="1"/>
        </p:nvSpPr>
        <p:spPr>
          <a:xfrm>
            <a:off x="7362151" y="300371"/>
            <a:ext cx="749808" cy="749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522D9B-890F-87AE-E16B-BD76B76C8428}"/>
              </a:ext>
            </a:extLst>
          </p:cNvPr>
          <p:cNvSpPr txBox="1"/>
          <p:nvPr userDrawn="1"/>
        </p:nvSpPr>
        <p:spPr>
          <a:xfrm>
            <a:off x="1106916" y="300371"/>
            <a:ext cx="33576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Practice : Pair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80DEDC-C499-4E7B-9EE2-FEC186CB5E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30206" y="273611"/>
            <a:ext cx="813697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98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D231-F19F-A840-B5BC-F29C9E521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AC8BA-BD64-6945-A342-22D20483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23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D3693-0064-BB4F-9EC2-569D40495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8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B460B4-70F4-B145-8648-892BD7385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73FE4-2A2D-D54E-9CA7-3BE743A50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0E522-6C81-E146-9573-8B2A26576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rgbClr val="2E235D"/>
                </a:solidFill>
              </a:defRPr>
            </a:lvl1pPr>
          </a:lstStyle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829BDB-00F0-1A4D-85ED-E7EECB1665B0}"/>
              </a:ext>
            </a:extLst>
          </p:cNvPr>
          <p:cNvSpPr/>
          <p:nvPr userDrawn="1"/>
        </p:nvSpPr>
        <p:spPr>
          <a:xfrm>
            <a:off x="-89452" y="-2819"/>
            <a:ext cx="12503426" cy="23955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F99840-7979-4642-ADBB-375B21C7BD9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3" y="29972"/>
            <a:ext cx="2150721" cy="169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6FF7FA-8B99-C643-9479-91C32ACC4F6F}"/>
              </a:ext>
            </a:extLst>
          </p:cNvPr>
          <p:cNvSpPr txBox="1"/>
          <p:nvPr userDrawn="1"/>
        </p:nvSpPr>
        <p:spPr>
          <a:xfrm>
            <a:off x="10569575" y="0"/>
            <a:ext cx="16224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CSE 123 Autumn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82E279-6D9E-BC4A-A9B9-46E4512D586D}"/>
              </a:ext>
            </a:extLst>
          </p:cNvPr>
          <p:cNvSpPr txBox="1"/>
          <p:nvPr userDrawn="1"/>
        </p:nvSpPr>
        <p:spPr>
          <a:xfrm>
            <a:off x="3000376" y="-2819"/>
            <a:ext cx="6191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LEC 19: Victory Lap &amp; Next Steps</a:t>
            </a:r>
          </a:p>
        </p:txBody>
      </p:sp>
    </p:spTree>
    <p:extLst>
      <p:ext uri="{BB962C8B-B14F-4D97-AF65-F5344CB8AC3E}">
        <p14:creationId xmlns:p14="http://schemas.microsoft.com/office/powerpoint/2010/main" val="846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6" r:id="rId4"/>
    <p:sldLayoutId id="2147483657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jpg"/><Relationship Id="rId18" Type="http://schemas.openxmlformats.org/officeDocument/2006/relationships/image" Target="../media/image31.jpg"/><Relationship Id="rId26" Type="http://schemas.openxmlformats.org/officeDocument/2006/relationships/image" Target="../media/image39.jpg"/><Relationship Id="rId3" Type="http://schemas.openxmlformats.org/officeDocument/2006/relationships/image" Target="../media/image16.jpg"/><Relationship Id="rId21" Type="http://schemas.openxmlformats.org/officeDocument/2006/relationships/image" Target="../media/image34.jpg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17" Type="http://schemas.openxmlformats.org/officeDocument/2006/relationships/image" Target="../media/image30.jpg"/><Relationship Id="rId25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9.jpg"/><Relationship Id="rId20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24" Type="http://schemas.openxmlformats.org/officeDocument/2006/relationships/image" Target="../media/image37.jpg"/><Relationship Id="rId5" Type="http://schemas.openxmlformats.org/officeDocument/2006/relationships/image" Target="../media/image18.jpg"/><Relationship Id="rId15" Type="http://schemas.openxmlformats.org/officeDocument/2006/relationships/image" Target="../media/image28.jpg"/><Relationship Id="rId23" Type="http://schemas.openxmlformats.org/officeDocument/2006/relationships/image" Target="../media/image36.jpg"/><Relationship Id="rId28" Type="http://schemas.openxmlformats.org/officeDocument/2006/relationships/image" Target="../media/image41.jpg"/><Relationship Id="rId10" Type="http://schemas.openxmlformats.org/officeDocument/2006/relationships/image" Target="../media/image23.jpg"/><Relationship Id="rId19" Type="http://schemas.openxmlformats.org/officeDocument/2006/relationships/image" Target="../media/image32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Relationship Id="rId14" Type="http://schemas.openxmlformats.org/officeDocument/2006/relationships/image" Target="../media/image27.jpg"/><Relationship Id="rId22" Type="http://schemas.openxmlformats.org/officeDocument/2006/relationships/image" Target="../media/image35.jpg"/><Relationship Id="rId27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Relationship Id="rId9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ourses.cs.washington.edu/courses/cse344/" TargetMode="External"/><Relationship Id="rId13" Type="http://schemas.openxmlformats.org/officeDocument/2006/relationships/hyperlink" Target="https://courses.cs.washington.edu/courses/cse374/" TargetMode="External"/><Relationship Id="rId3" Type="http://schemas.openxmlformats.org/officeDocument/2006/relationships/hyperlink" Target="https://courses.cs.washington.edu/courses/cse311/" TargetMode="External"/><Relationship Id="rId7" Type="http://schemas.openxmlformats.org/officeDocument/2006/relationships/hyperlink" Target="https://courses.cs.washington.edu/courses/cse341/" TargetMode="External"/><Relationship Id="rId12" Type="http://schemas.openxmlformats.org/officeDocument/2006/relationships/hyperlink" Target="https://courses.cs.washington.edu/courses/cse373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ourses.cs.washington.edu/courses/cse340/" TargetMode="External"/><Relationship Id="rId11" Type="http://schemas.openxmlformats.org/officeDocument/2006/relationships/hyperlink" Target="https://courses.cs.washington.edu/courses/cse180/" TargetMode="External"/><Relationship Id="rId5" Type="http://schemas.openxmlformats.org/officeDocument/2006/relationships/hyperlink" Target="https://courses.cs.washington.edu/courses/cse331/" TargetMode="External"/><Relationship Id="rId15" Type="http://schemas.openxmlformats.org/officeDocument/2006/relationships/hyperlink" Target="https://courses.cs.washington.edu/courses/cse416/" TargetMode="External"/><Relationship Id="rId10" Type="http://schemas.openxmlformats.org/officeDocument/2006/relationships/hyperlink" Target="https://courses.cs.washington.edu/courses/cse163/" TargetMode="External"/><Relationship Id="rId4" Type="http://schemas.openxmlformats.org/officeDocument/2006/relationships/hyperlink" Target="https://courses.cs.washington.edu/courses/cse351/" TargetMode="External"/><Relationship Id="rId9" Type="http://schemas.openxmlformats.org/officeDocument/2006/relationships/hyperlink" Target="https://courses.cs.washington.edu/courses/cse154/" TargetMode="External"/><Relationship Id="rId14" Type="http://schemas.openxmlformats.org/officeDocument/2006/relationships/hyperlink" Target="https://courses.cs.washington.edu/courses/cse412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homes.cs.washington.edu/~mones/production.html" TargetMode="External"/><Relationship Id="rId3" Type="http://schemas.openxmlformats.org/officeDocument/2006/relationships/hyperlink" Target="https://www.youtube.com/watch?v=S7nL9IGWGqk" TargetMode="External"/><Relationship Id="rId7" Type="http://schemas.openxmlformats.org/officeDocument/2006/relationships/hyperlink" Target="https://www.youtube.com/watch?v=DEESvghKBUc&amp;list=PLTPQEx-31JXhosblxX6bQnCK_qy2No6uC&amp;index=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h1NqpK4gDrM&amp;list=PLTPQEx-31JXhusD9twkKlguRlaQowh-Vw&amp;index=10" TargetMode="External"/><Relationship Id="rId5" Type="http://schemas.openxmlformats.org/officeDocument/2006/relationships/hyperlink" Target="https://www.youtube.com/watch?v=iMj9yz24gP8" TargetMode="External"/><Relationship Id="rId10" Type="http://schemas.openxmlformats.org/officeDocument/2006/relationships/hyperlink" Target="https://youtu.be/MTqUYFN5BbI?list=PLTPQEx-31JXhusD9twkKlguRlaQowh-Vw&amp;t=2285" TargetMode="External"/><Relationship Id="rId4" Type="http://schemas.openxmlformats.org/officeDocument/2006/relationships/hyperlink" Target="http://grail.cs.washington.edu/projects/nba_players" TargetMode="External"/><Relationship Id="rId9" Type="http://schemas.openxmlformats.org/officeDocument/2006/relationships/hyperlink" Target="https://www.youtube.com/watch?v=heLdAGZu-VY&amp;list=PLTPQEx-31JXhosblxX6bQnCK_qy2No6uC&amp;index=1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spaniac/BlankDiscordBot" TargetMode="External"/><Relationship Id="rId2" Type="http://schemas.openxmlformats.org/officeDocument/2006/relationships/hyperlink" Target="https://minecraft.fandom.com/wiki/Tutorials/Creating_Forge_mods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ocs.oracle.com/javase/tutorial/uiswing/" TargetMode="External"/><Relationship Id="rId4" Type="http://schemas.openxmlformats.org/officeDocument/2006/relationships/hyperlink" Target="https://www.w3schools.com/howto/howto_make_a_website.asp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3E336-7FEF-924C-B9A0-DBFB9A4D8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333" y="4125093"/>
            <a:ext cx="6591226" cy="1954786"/>
          </a:xfrm>
        </p:spPr>
        <p:txBody>
          <a:bodyPr/>
          <a:lstStyle/>
          <a:p>
            <a:r>
              <a:rPr lang="en-US" sz="3600" dirty="0"/>
              <a:t>Victory Lap &amp; Next Steps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40A5DD-90C5-8F48-BFF7-AE8301DF7CEF}"/>
              </a:ext>
            </a:extLst>
          </p:cNvPr>
          <p:cNvSpPr txBox="1"/>
          <p:nvPr/>
        </p:nvSpPr>
        <p:spPr>
          <a:xfrm>
            <a:off x="7430563" y="3192615"/>
            <a:ext cx="4476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was your favorite thing you learned about this quarter? Why?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84987F-55B5-C422-FCC6-12FA5605D30F}"/>
              </a:ext>
            </a:extLst>
          </p:cNvPr>
          <p:cNvSpPr txBox="1"/>
          <p:nvPr/>
        </p:nvSpPr>
        <p:spPr>
          <a:xfrm>
            <a:off x="7399016" y="2761728"/>
            <a:ext cx="44768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 to your neighbors:</a:t>
            </a:r>
            <a:endParaRPr lang="en-US" sz="2200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Google Shape;25;p29">
            <a:extLst>
              <a:ext uri="{FF2B5EF4-FFF2-40B4-BE49-F238E27FC236}">
                <a16:creationId xmlns:a16="http://schemas.microsoft.com/office/drawing/2014/main" id="{C219EB96-F5A2-DBA6-5894-58155674B107}"/>
              </a:ext>
            </a:extLst>
          </p:cNvPr>
          <p:cNvCxnSpPr/>
          <p:nvPr/>
        </p:nvCxnSpPr>
        <p:spPr>
          <a:xfrm>
            <a:off x="7366884" y="4324255"/>
            <a:ext cx="4468306" cy="1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0" name="Google Shape;96;p1">
            <a:extLst>
              <a:ext uri="{FF2B5EF4-FFF2-40B4-BE49-F238E27FC236}">
                <a16:creationId xmlns:a16="http://schemas.microsoft.com/office/drawing/2014/main" id="{C189802D-CBD7-EA3C-747F-ADF92B199E2F}"/>
              </a:ext>
            </a:extLst>
          </p:cNvPr>
          <p:cNvSpPr txBox="1"/>
          <p:nvPr/>
        </p:nvSpPr>
        <p:spPr>
          <a:xfrm>
            <a:off x="7355049" y="4826256"/>
            <a:ext cx="213824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Instructor:</a:t>
            </a:r>
            <a:endParaRPr sz="2000" dirty="0">
              <a:solidFill>
                <a:schemeClr val="tx1">
                  <a:lumMod val="65000"/>
                  <a:lumOff val="35000"/>
                </a:schemeClr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3" name="Google Shape;98;p1">
            <a:extLst>
              <a:ext uri="{FF2B5EF4-FFF2-40B4-BE49-F238E27FC236}">
                <a16:creationId xmlns:a16="http://schemas.microsoft.com/office/drawing/2014/main" id="{DB8B8F1C-9A67-F09A-B0F5-6BA462B51F81}"/>
              </a:ext>
            </a:extLst>
          </p:cNvPr>
          <p:cNvSpPr txBox="1"/>
          <p:nvPr/>
        </p:nvSpPr>
        <p:spPr>
          <a:xfrm>
            <a:off x="9493294" y="4831394"/>
            <a:ext cx="30537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James Wilcox</a:t>
            </a:r>
          </a:p>
        </p:txBody>
      </p:sp>
      <p:sp>
        <p:nvSpPr>
          <p:cNvPr id="14" name="Google Shape;94;p1">
            <a:extLst>
              <a:ext uri="{FF2B5EF4-FFF2-40B4-BE49-F238E27FC236}">
                <a16:creationId xmlns:a16="http://schemas.microsoft.com/office/drawing/2014/main" id="{F007EF5A-4420-C417-8004-5BB12EE70DF7}"/>
              </a:ext>
            </a:extLst>
          </p:cNvPr>
          <p:cNvSpPr txBox="1"/>
          <p:nvPr/>
        </p:nvSpPr>
        <p:spPr>
          <a:xfrm>
            <a:off x="7399016" y="1767140"/>
            <a:ext cx="453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Montserrat SemiBold"/>
              <a:buNone/>
            </a:pPr>
            <a:r>
              <a:rPr lang="en-US" sz="1600" b="1" i="0" u="none" strike="noStrike" cap="none" dirty="0">
                <a:solidFill>
                  <a:srgbClr val="A6A6A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BEFORE WE START</a:t>
            </a:r>
            <a:endParaRPr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4F75F7B-1EBE-4D16-22FA-05B140CDC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817" y="5585790"/>
            <a:ext cx="1182757" cy="11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28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Thank your TAs!</a:t>
            </a:r>
            <a:endParaRPr dirty="0"/>
          </a:p>
        </p:txBody>
      </p:sp>
      <p:pic>
        <p:nvPicPr>
          <p:cNvPr id="4" name="Picture 3" descr="A person wearing glasses and holding his shoulder&#10;&#10;AI-generated content may be incorrect.">
            <a:extLst>
              <a:ext uri="{FF2B5EF4-FFF2-40B4-BE49-F238E27FC236}">
                <a16:creationId xmlns:a16="http://schemas.microsoft.com/office/drawing/2014/main" id="{76206F2D-D792-2777-3A3B-5CF712E90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249" y="3998750"/>
            <a:ext cx="1053635" cy="1054449"/>
          </a:xfrm>
          <a:prstGeom prst="rect">
            <a:avLst/>
          </a:prstGeom>
        </p:spPr>
      </p:pic>
      <p:pic>
        <p:nvPicPr>
          <p:cNvPr id="8" name="Picture 7" descr="A person pointing at his head&#10;&#10;AI-generated content may be incorrect.">
            <a:extLst>
              <a:ext uri="{FF2B5EF4-FFF2-40B4-BE49-F238E27FC236}">
                <a16:creationId xmlns:a16="http://schemas.microsoft.com/office/drawing/2014/main" id="{C99AACB6-7270-90D9-E496-43FC9CF64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8619" y="3608045"/>
            <a:ext cx="1059874" cy="1059874"/>
          </a:xfrm>
          <a:prstGeom prst="rect">
            <a:avLst/>
          </a:prstGeom>
        </p:spPr>
      </p:pic>
      <p:pic>
        <p:nvPicPr>
          <p:cNvPr id="11" name="Picture 10" descr="A person taking a selfie in the snow&#10;&#10;AI-generated content may be incorrect.">
            <a:extLst>
              <a:ext uri="{FF2B5EF4-FFF2-40B4-BE49-F238E27FC236}">
                <a16:creationId xmlns:a16="http://schemas.microsoft.com/office/drawing/2014/main" id="{D471392B-D1BA-3B0E-9623-8682599CFE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5479" y="3491141"/>
            <a:ext cx="1059875" cy="1059875"/>
          </a:xfrm>
          <a:prstGeom prst="rect">
            <a:avLst/>
          </a:prstGeom>
        </p:spPr>
      </p:pic>
      <p:pic>
        <p:nvPicPr>
          <p:cNvPr id="14" name="Picture 13" descr="A person with a beard&#10;&#10;AI-generated content may be incorrect.">
            <a:extLst>
              <a:ext uri="{FF2B5EF4-FFF2-40B4-BE49-F238E27FC236}">
                <a16:creationId xmlns:a16="http://schemas.microsoft.com/office/drawing/2014/main" id="{9ACF4703-CA57-FE6F-FC4C-C5C0108339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2927" y="1954738"/>
            <a:ext cx="1059874" cy="1059874"/>
          </a:xfrm>
          <a:prstGeom prst="rect">
            <a:avLst/>
          </a:prstGeom>
        </p:spPr>
      </p:pic>
      <p:pic>
        <p:nvPicPr>
          <p:cNvPr id="16" name="Picture 15" descr="A person wearing sunglasses and a balloon on his head&#10;&#10;AI-generated content may be incorrect.">
            <a:extLst>
              <a:ext uri="{FF2B5EF4-FFF2-40B4-BE49-F238E27FC236}">
                <a16:creationId xmlns:a16="http://schemas.microsoft.com/office/drawing/2014/main" id="{44C281C3-3901-8D00-42A6-237382F732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8899" y="2044695"/>
            <a:ext cx="1063487" cy="1066308"/>
          </a:xfrm>
          <a:prstGeom prst="rect">
            <a:avLst/>
          </a:prstGeom>
        </p:spPr>
      </p:pic>
      <p:pic>
        <p:nvPicPr>
          <p:cNvPr id="18" name="Picture 17" descr="A person standing in front of a body of water&#10;&#10;AI-generated content may be incorrect.">
            <a:extLst>
              <a:ext uri="{FF2B5EF4-FFF2-40B4-BE49-F238E27FC236}">
                <a16:creationId xmlns:a16="http://schemas.microsoft.com/office/drawing/2014/main" id="{6D280C9C-168F-3C35-DBCD-F9785A5095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0551" y="512926"/>
            <a:ext cx="1056308" cy="1056308"/>
          </a:xfrm>
          <a:prstGeom prst="rect">
            <a:avLst/>
          </a:prstGeom>
        </p:spPr>
      </p:pic>
      <p:pic>
        <p:nvPicPr>
          <p:cNvPr id="21" name="Picture 20" descr="A person wearing a blue jacket&#10;&#10;AI-generated content may be incorrect.">
            <a:extLst>
              <a:ext uri="{FF2B5EF4-FFF2-40B4-BE49-F238E27FC236}">
                <a16:creationId xmlns:a16="http://schemas.microsoft.com/office/drawing/2014/main" id="{288AC2BD-F588-E442-FCE9-F44A392D7C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4899" y="440918"/>
            <a:ext cx="1062571" cy="1062571"/>
          </a:xfrm>
          <a:prstGeom prst="rect">
            <a:avLst/>
          </a:prstGeom>
        </p:spPr>
      </p:pic>
      <p:pic>
        <p:nvPicPr>
          <p:cNvPr id="23" name="Picture 22" descr="A person wearing a bandana&#10;&#10;AI-generated content may be incorrect.">
            <a:extLst>
              <a:ext uri="{FF2B5EF4-FFF2-40B4-BE49-F238E27FC236}">
                <a16:creationId xmlns:a16="http://schemas.microsoft.com/office/drawing/2014/main" id="{B360108A-F900-EAC1-212E-7C1F177485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7324" y="529739"/>
            <a:ext cx="1068660" cy="1062571"/>
          </a:xfrm>
          <a:prstGeom prst="rect">
            <a:avLst/>
          </a:prstGeom>
        </p:spPr>
      </p:pic>
      <p:pic>
        <p:nvPicPr>
          <p:cNvPr id="26" name="Picture 25" descr="A person kneeling next to a dog on a small stool&#10;&#10;AI-generated content may be incorrect.">
            <a:extLst>
              <a:ext uri="{FF2B5EF4-FFF2-40B4-BE49-F238E27FC236}">
                <a16:creationId xmlns:a16="http://schemas.microsoft.com/office/drawing/2014/main" id="{1B4D61BA-505D-C66C-3E47-7EE6E26B8F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3221" y="1219165"/>
            <a:ext cx="1071875" cy="1062571"/>
          </a:xfrm>
          <a:prstGeom prst="rect">
            <a:avLst/>
          </a:prstGeom>
        </p:spPr>
      </p:pic>
      <p:pic>
        <p:nvPicPr>
          <p:cNvPr id="28" name="Picture 27" descr="A person in a purple dress&#10;&#10;AI-generated content may be incorrect.">
            <a:extLst>
              <a:ext uri="{FF2B5EF4-FFF2-40B4-BE49-F238E27FC236}">
                <a16:creationId xmlns:a16="http://schemas.microsoft.com/office/drawing/2014/main" id="{DA3207A0-70A7-F58F-2587-29CE5AB59D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96957" y="4895501"/>
            <a:ext cx="1059874" cy="1059874"/>
          </a:xfrm>
          <a:prstGeom prst="rect">
            <a:avLst/>
          </a:prstGeom>
        </p:spPr>
      </p:pic>
      <p:pic>
        <p:nvPicPr>
          <p:cNvPr id="30" name="Picture 29" descr="A person sitting at a table with a cup of coffee and flowers&#10;&#10;AI-generated content may be incorrect.">
            <a:extLst>
              <a:ext uri="{FF2B5EF4-FFF2-40B4-BE49-F238E27FC236}">
                <a16:creationId xmlns:a16="http://schemas.microsoft.com/office/drawing/2014/main" id="{4F615F2F-9D06-5C0A-531D-41F7289ED4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71386" y="3456119"/>
            <a:ext cx="1059874" cy="1059874"/>
          </a:xfrm>
          <a:prstGeom prst="rect">
            <a:avLst/>
          </a:prstGeom>
        </p:spPr>
      </p:pic>
      <p:pic>
        <p:nvPicPr>
          <p:cNvPr id="33" name="Picture 32" descr="A person sitting on a chair&#10;&#10;AI-generated content may be incorrect.">
            <a:extLst>
              <a:ext uri="{FF2B5EF4-FFF2-40B4-BE49-F238E27FC236}">
                <a16:creationId xmlns:a16="http://schemas.microsoft.com/office/drawing/2014/main" id="{EE0D8467-5729-AF7C-F146-A432B145A4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51661" y="5008037"/>
            <a:ext cx="1059874" cy="1059874"/>
          </a:xfrm>
          <a:prstGeom prst="rect">
            <a:avLst/>
          </a:prstGeom>
        </p:spPr>
      </p:pic>
      <p:pic>
        <p:nvPicPr>
          <p:cNvPr id="36" name="Picture 35" descr="A person holding a fish&#10;&#10;AI-generated content may be incorrect.">
            <a:extLst>
              <a:ext uri="{FF2B5EF4-FFF2-40B4-BE49-F238E27FC236}">
                <a16:creationId xmlns:a16="http://schemas.microsoft.com/office/drawing/2014/main" id="{DF58D5A4-350C-B1C3-FBC0-B9A4EE36983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61902" y="3466101"/>
            <a:ext cx="1059873" cy="1059873"/>
          </a:xfrm>
          <a:prstGeom prst="rect">
            <a:avLst/>
          </a:prstGeom>
        </p:spPr>
      </p:pic>
      <p:pic>
        <p:nvPicPr>
          <p:cNvPr id="39" name="Picture 38" descr="A person posing next to a statue&#10;&#10;AI-generated content may be incorrect.">
            <a:extLst>
              <a:ext uri="{FF2B5EF4-FFF2-40B4-BE49-F238E27FC236}">
                <a16:creationId xmlns:a16="http://schemas.microsoft.com/office/drawing/2014/main" id="{4E9E6EFA-C3A6-6F96-10BE-9078FAB48EF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91028" y="494211"/>
            <a:ext cx="1062571" cy="1062571"/>
          </a:xfrm>
          <a:prstGeom prst="rect">
            <a:avLst/>
          </a:prstGeom>
        </p:spPr>
      </p:pic>
      <p:pic>
        <p:nvPicPr>
          <p:cNvPr id="46" name="Picture 45" descr="A person taking a selfie&#10;&#10;AI-generated content may be incorrect.">
            <a:extLst>
              <a:ext uri="{FF2B5EF4-FFF2-40B4-BE49-F238E27FC236}">
                <a16:creationId xmlns:a16="http://schemas.microsoft.com/office/drawing/2014/main" id="{D2A455ED-2267-071D-236B-534F6AF09C9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44190" y="4899119"/>
            <a:ext cx="1062570" cy="1063029"/>
          </a:xfrm>
          <a:prstGeom prst="rect">
            <a:avLst/>
          </a:prstGeom>
        </p:spPr>
      </p:pic>
      <p:pic>
        <p:nvPicPr>
          <p:cNvPr id="49" name="Picture 48" descr="A person with his hand on his head&#10;&#10;AI-generated content may be incorrect.">
            <a:extLst>
              <a:ext uri="{FF2B5EF4-FFF2-40B4-BE49-F238E27FC236}">
                <a16:creationId xmlns:a16="http://schemas.microsoft.com/office/drawing/2014/main" id="{071E0C61-6C68-E576-40B7-C4A1476AFC4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50468" y="2615788"/>
            <a:ext cx="1063486" cy="1063486"/>
          </a:xfrm>
          <a:prstGeom prst="rect">
            <a:avLst/>
          </a:prstGeom>
        </p:spPr>
      </p:pic>
      <p:pic>
        <p:nvPicPr>
          <p:cNvPr id="52" name="Picture 51" descr="A person standing in front of a building&#10;&#10;AI-generated content may be incorrect.">
            <a:extLst>
              <a:ext uri="{FF2B5EF4-FFF2-40B4-BE49-F238E27FC236}">
                <a16:creationId xmlns:a16="http://schemas.microsoft.com/office/drawing/2014/main" id="{C8CF113A-6BD3-4FE3-C403-D0268130FEB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4598" y="3945468"/>
            <a:ext cx="1062569" cy="1062569"/>
          </a:xfrm>
          <a:prstGeom prst="rect">
            <a:avLst/>
          </a:prstGeom>
        </p:spPr>
      </p:pic>
      <p:pic>
        <p:nvPicPr>
          <p:cNvPr id="55" name="Picture 54" descr="A person sitting on a beach&#10;&#10;AI-generated content may be incorrect.">
            <a:extLst>
              <a:ext uri="{FF2B5EF4-FFF2-40B4-BE49-F238E27FC236}">
                <a16:creationId xmlns:a16="http://schemas.microsoft.com/office/drawing/2014/main" id="{A0E5D16F-634E-EF00-5A9C-B5DCC87D553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90014" y="5151414"/>
            <a:ext cx="1019431" cy="1063029"/>
          </a:xfrm>
          <a:prstGeom prst="rect">
            <a:avLst/>
          </a:prstGeom>
        </p:spPr>
      </p:pic>
      <p:pic>
        <p:nvPicPr>
          <p:cNvPr id="58" name="Picture 57" descr="A person smiling at camera&#10;&#10;AI-generated content may be incorrect.">
            <a:extLst>
              <a:ext uri="{FF2B5EF4-FFF2-40B4-BE49-F238E27FC236}">
                <a16:creationId xmlns:a16="http://schemas.microsoft.com/office/drawing/2014/main" id="{A1945632-82A3-28B5-875D-697172E49D1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8562" y="2567907"/>
            <a:ext cx="1062569" cy="1062569"/>
          </a:xfrm>
          <a:prstGeom prst="rect">
            <a:avLst/>
          </a:prstGeom>
        </p:spPr>
      </p:pic>
      <p:pic>
        <p:nvPicPr>
          <p:cNvPr id="61" name="Picture 60" descr="A person sitting at a table&#10;&#10;AI-generated content may be incorrect.">
            <a:extLst>
              <a:ext uri="{FF2B5EF4-FFF2-40B4-BE49-F238E27FC236}">
                <a16:creationId xmlns:a16="http://schemas.microsoft.com/office/drawing/2014/main" id="{08FD526A-8133-46C6-FD73-35504D5C224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43154" y="4846321"/>
            <a:ext cx="1062570" cy="1062570"/>
          </a:xfrm>
          <a:prstGeom prst="rect">
            <a:avLst/>
          </a:prstGeom>
        </p:spPr>
      </p:pic>
      <p:pic>
        <p:nvPicPr>
          <p:cNvPr id="64" name="Picture 63" descr="A person playing a guitar with a group of people&#10;&#10;AI-generated content may be incorrect.">
            <a:extLst>
              <a:ext uri="{FF2B5EF4-FFF2-40B4-BE49-F238E27FC236}">
                <a16:creationId xmlns:a16="http://schemas.microsoft.com/office/drawing/2014/main" id="{954412E1-A2F9-DB75-3274-217A97DC151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198000" y="1893600"/>
            <a:ext cx="1066521" cy="1062571"/>
          </a:xfrm>
          <a:prstGeom prst="rect">
            <a:avLst/>
          </a:prstGeom>
        </p:spPr>
      </p:pic>
      <p:pic>
        <p:nvPicPr>
          <p:cNvPr id="66" name="Picture 65" descr="A person with long curly hair and sunglasses on her head&#10;&#10;AI-generated content may be incorrect.">
            <a:extLst>
              <a:ext uri="{FF2B5EF4-FFF2-40B4-BE49-F238E27FC236}">
                <a16:creationId xmlns:a16="http://schemas.microsoft.com/office/drawing/2014/main" id="{4D7B8C51-726C-9FD5-8845-04643492061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26912" y="1952043"/>
            <a:ext cx="1062569" cy="1062569"/>
          </a:xfrm>
          <a:prstGeom prst="rect">
            <a:avLst/>
          </a:prstGeom>
        </p:spPr>
      </p:pic>
      <p:pic>
        <p:nvPicPr>
          <p:cNvPr id="69" name="Picture 68" descr="A person standing on a rocky beach&#10;&#10;AI-generated content may be incorrect.">
            <a:extLst>
              <a:ext uri="{FF2B5EF4-FFF2-40B4-BE49-F238E27FC236}">
                <a16:creationId xmlns:a16="http://schemas.microsoft.com/office/drawing/2014/main" id="{0B8A1D7A-EFFE-F0D0-03B3-C91CCC2016E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24064" y="440918"/>
            <a:ext cx="1063207" cy="1062571"/>
          </a:xfrm>
          <a:prstGeom prst="rect">
            <a:avLst/>
          </a:prstGeom>
        </p:spPr>
      </p:pic>
      <p:pic>
        <p:nvPicPr>
          <p:cNvPr id="72" name="Picture 71" descr="A person holding a bouquet of flowers&#10;&#10;AI-generated content may be incorrect.">
            <a:extLst>
              <a:ext uri="{FF2B5EF4-FFF2-40B4-BE49-F238E27FC236}">
                <a16:creationId xmlns:a16="http://schemas.microsoft.com/office/drawing/2014/main" id="{9C0EFE7C-2C51-7AE8-2421-CAE9C8EC223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978762" y="3471525"/>
            <a:ext cx="1048948" cy="1054449"/>
          </a:xfrm>
          <a:prstGeom prst="rect">
            <a:avLst/>
          </a:prstGeom>
        </p:spPr>
      </p:pic>
      <p:pic>
        <p:nvPicPr>
          <p:cNvPr id="74" name="Picture 73" descr="A person making a peace sign&#10;&#10;AI-generated content may be incorrect.">
            <a:extLst>
              <a:ext uri="{FF2B5EF4-FFF2-40B4-BE49-F238E27FC236}">
                <a16:creationId xmlns:a16="http://schemas.microsoft.com/office/drawing/2014/main" id="{8C48C92C-B89A-2E5B-6BE8-6C7D9E3F0C9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84308" y="1175071"/>
            <a:ext cx="1063487" cy="1063487"/>
          </a:xfrm>
          <a:prstGeom prst="rect">
            <a:avLst/>
          </a:prstGeom>
        </p:spPr>
      </p:pic>
      <p:pic>
        <p:nvPicPr>
          <p:cNvPr id="77" name="Picture 76" descr="A person wearing sunglasses and lying in a hammock&#10;&#10;AI-generated content may be incorrect.">
            <a:extLst>
              <a:ext uri="{FF2B5EF4-FFF2-40B4-BE49-F238E27FC236}">
                <a16:creationId xmlns:a16="http://schemas.microsoft.com/office/drawing/2014/main" id="{FFD014AB-CC7E-E541-B5C1-549FCA1167E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866969" y="4831619"/>
            <a:ext cx="1062569" cy="106348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3870-2373-2B03-570C-6B3CE09FA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5F00-1F12-0E48-0722-69545AF48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5522843" cy="6338236"/>
          </a:xfrm>
        </p:spPr>
        <p:txBody>
          <a:bodyPr>
            <a:normAutofit/>
          </a:bodyPr>
          <a:lstStyle/>
          <a:p>
            <a:r>
              <a:rPr lang="en-US" dirty="0"/>
              <a:t>Thank you for participating, asking questions, engaging with course materials &amp; resources!</a:t>
            </a:r>
          </a:p>
          <a:p>
            <a:pPr lvl="1"/>
            <a:r>
              <a:rPr lang="en-US" dirty="0"/>
              <a:t>And thank you for the feedback if you filled out the course evaluation :)</a:t>
            </a:r>
          </a:p>
          <a:p>
            <a:endParaRPr lang="en-US" dirty="0"/>
          </a:p>
          <a:p>
            <a:r>
              <a:rPr lang="en-US" dirty="0"/>
              <a:t>Thank your amazing TAs!</a:t>
            </a:r>
          </a:p>
          <a:p>
            <a:endParaRPr lang="en-US" dirty="0"/>
          </a:p>
          <a:p>
            <a:r>
              <a:rPr lang="en-US" dirty="0"/>
              <a:t>Any final questions before we wrap?</a:t>
            </a:r>
          </a:p>
        </p:txBody>
      </p:sp>
    </p:spTree>
    <p:extLst>
      <p:ext uri="{BB962C8B-B14F-4D97-AF65-F5344CB8AC3E}">
        <p14:creationId xmlns:p14="http://schemas.microsoft.com/office/powerpoint/2010/main" val="799399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3870-2373-2B03-570C-6B3CE09FA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5F00-1F12-0E48-0722-69545AF48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21392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C3 due tonight (12/5) at 11:59pm</a:t>
            </a:r>
          </a:p>
          <a:p>
            <a:r>
              <a:rPr lang="en-US" dirty="0"/>
              <a:t>R7/R-James due Sunday (12/7) at 11:59pm</a:t>
            </a:r>
          </a:p>
          <a:p>
            <a:pPr lvl="1"/>
            <a:r>
              <a:rPr lang="en-US" dirty="0"/>
              <a:t>R7 open to C3 if you need two extra days instead of another resub</a:t>
            </a:r>
          </a:p>
          <a:p>
            <a:pPr lvl="1"/>
            <a:r>
              <a:rPr lang="en-US" dirty="0"/>
              <a:t>R-James open to all assignments w/ feedback released</a:t>
            </a:r>
          </a:p>
          <a:p>
            <a:r>
              <a:rPr lang="en-US" dirty="0"/>
              <a:t>IPL closes end of day today (12/5)</a:t>
            </a:r>
          </a:p>
          <a:p>
            <a:pPr lvl="1"/>
            <a:r>
              <a:rPr lang="en-US" dirty="0"/>
              <a:t>Not open this weekend or next week</a:t>
            </a:r>
          </a:p>
          <a:p>
            <a:pPr lvl="1"/>
            <a:r>
              <a:rPr lang="en-US" dirty="0"/>
              <a:t>Message board will remain available</a:t>
            </a:r>
          </a:p>
          <a:p>
            <a:r>
              <a:rPr lang="en-US" b="1" dirty="0"/>
              <a:t>Final Exam Tuesday (12/9) @ 12:30pm-2:30pm in KNE 110/130</a:t>
            </a:r>
            <a:endParaRPr lang="en-US" dirty="0"/>
          </a:p>
          <a:p>
            <a:pPr lvl="1"/>
            <a:r>
              <a:rPr lang="en-US" dirty="0"/>
              <a:t>Seating chart now posted on the course website!</a:t>
            </a:r>
          </a:p>
          <a:p>
            <a:pPr lvl="1"/>
            <a:r>
              <a:rPr lang="en-US" dirty="0"/>
              <a:t>Typical rules for quizzes, note sheet (8.5” x 11” double-sided, typed or handwritten)</a:t>
            </a:r>
          </a:p>
          <a:p>
            <a:r>
              <a:rPr lang="en-US" dirty="0"/>
              <a:t>Please fill out course evaluation by Sunday night!</a:t>
            </a:r>
          </a:p>
          <a:p>
            <a:r>
              <a:rPr lang="en-US" dirty="0"/>
              <a:t>TA-led review session Monday 12/8 4:30pm-7:00pm in CSE2 G20</a:t>
            </a:r>
          </a:p>
        </p:txBody>
      </p:sp>
    </p:spTree>
    <p:extLst>
      <p:ext uri="{BB962C8B-B14F-4D97-AF65-F5344CB8AC3E}">
        <p14:creationId xmlns:p14="http://schemas.microsoft.com/office/powerpoint/2010/main" val="1505962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6000"/>
              <a:t>You Made It!</a:t>
            </a:r>
            <a:endParaRPr/>
          </a:p>
        </p:txBody>
      </p:sp>
      <p:sp>
        <p:nvSpPr>
          <p:cNvPr id="90" name="Google Shape;90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92" name="Google Shape;92;p1" descr="rocky 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4525" y="1830800"/>
            <a:ext cx="2561499" cy="191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will smith wow GIF by IF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940" y="4355720"/>
            <a:ext cx="2672585" cy="149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descr="ftw win 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44595" y="3749526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 descr="My Work Is Done Reaction GIF by SpongeBob SquarePant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92821" y="1618438"/>
            <a:ext cx="2581275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 descr="that's all folks mic drop GIF by Kehlani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38600" y="4027719"/>
            <a:ext cx="2346125" cy="132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 descr="Serena Williams Queen GIF by WT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7871" y="862721"/>
            <a:ext cx="2667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 descr="neil patrick harris success GIF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02422" y="4352044"/>
            <a:ext cx="2481036" cy="1401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[Recap] Why 123?</a:t>
            </a:r>
            <a:endParaRPr dirty="0"/>
          </a:p>
        </p:txBody>
      </p:sp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9248775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514350" indent="-514350">
              <a:spcBef>
                <a:spcPts val="0"/>
              </a:spcBef>
              <a:buSzPts val="2800"/>
              <a:buFont typeface="+mj-lt"/>
              <a:buAutoNum type="arabicPeriod"/>
            </a:pPr>
            <a:r>
              <a:rPr lang="en-US" dirty="0"/>
              <a:t>To solve more complex problems by leveraging more complex programming structures / patterns</a:t>
            </a:r>
          </a:p>
          <a:p>
            <a:pPr marL="514350" indent="-514350">
              <a:spcBef>
                <a:spcPts val="0"/>
              </a:spcBef>
              <a:buSzPts val="2800"/>
              <a:buFont typeface="+mj-lt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+mj-lt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r>
              <a:rPr lang="en-US" dirty="0"/>
              <a:t>To better rationalize specific design decisions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How to “best” structure classes to reduce redundancy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Which ADT implementations are “most” appropriate to use</a:t>
            </a: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Arial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Arial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Arial"/>
              <a:buAutoNum type="arabicPeriod"/>
            </a:pPr>
            <a:r>
              <a:rPr lang="en-US" dirty="0"/>
              <a:t>To understand and critically analyze intersections between Computer Science and society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Search engines, algorithmic art, machine learning, etc.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Developing informed opinions on current issues</a:t>
            </a:r>
            <a:endParaRPr lang="en-US"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dirty="0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6A8AD491-4B21-457E-AD7E-D270102A5920}"/>
              </a:ext>
            </a:extLst>
          </p:cNvPr>
          <p:cNvSpPr/>
          <p:nvPr/>
        </p:nvSpPr>
        <p:spPr>
          <a:xfrm>
            <a:off x="10072687" y="1371600"/>
            <a:ext cx="392907" cy="255031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DBFC2A86-1405-4062-A74C-E0F584EAD3FC}"/>
              </a:ext>
            </a:extLst>
          </p:cNvPr>
          <p:cNvSpPr/>
          <p:nvPr/>
        </p:nvSpPr>
        <p:spPr>
          <a:xfrm>
            <a:off x="10072687" y="4575572"/>
            <a:ext cx="392907" cy="151090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A5E5A6-6315-454D-95E1-DD1F2EA1B924}"/>
              </a:ext>
            </a:extLst>
          </p:cNvPr>
          <p:cNvSpPr txBox="1"/>
          <p:nvPr/>
        </p:nvSpPr>
        <p:spPr>
          <a:xfrm>
            <a:off x="10544176" y="2323593"/>
            <a:ext cx="160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Be a better programmer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50D4D5-0916-4BE3-A7AF-A0A11EE18724}"/>
              </a:ext>
            </a:extLst>
          </p:cNvPr>
          <p:cNvSpPr txBox="1"/>
          <p:nvPr/>
        </p:nvSpPr>
        <p:spPr>
          <a:xfrm>
            <a:off x="10622757" y="5092809"/>
            <a:ext cx="1443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Be a better person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[Recap] Topics Covered</a:t>
            </a:r>
            <a:endParaRPr dirty="0"/>
          </a:p>
        </p:txBody>
      </p:sp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838200" y="1233639"/>
            <a:ext cx="9248775" cy="5856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>
              <a:spcBef>
                <a:spcPts val="0"/>
              </a:spcBef>
              <a:buSzPts val="2800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Advanced Object-Oriented Programming (OOP)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Inheritance, Polymorphism, Abstract classes</a:t>
            </a:r>
          </a:p>
          <a:p>
            <a:pPr>
              <a:spcBef>
                <a:spcPts val="0"/>
              </a:spcBef>
              <a:buSzPts val="2800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Implementing Abstract Data Types (ADTs)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ArrayIntList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(int[] </a:t>
            </a:r>
            <a:r>
              <a:rPr lang="en-US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elementData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int size)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LinkedIntList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ListNode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front)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Java’s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ArrayList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&amp; LinkedList (int size,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ListNode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back)</a:t>
            </a:r>
          </a:p>
          <a:p>
            <a:pPr>
              <a:spcBef>
                <a:spcPts val="0"/>
              </a:spcBef>
              <a:buSzPts val="2800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Runtime (Complexity &amp; Big O notation)</a:t>
            </a:r>
          </a:p>
          <a:p>
            <a:pPr>
              <a:spcBef>
                <a:spcPts val="0"/>
              </a:spcBef>
              <a:buSzPts val="2800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Recursion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Recursive definitions (n! = n * (n – 1)!)</a:t>
            </a:r>
            <a:endParaRPr lang="en-US"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>
              <a:spcBef>
                <a:spcPts val="0"/>
              </a:spcBef>
              <a:buSzPts val="2800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(Implicit) Base and Recursive cases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Public / private pairs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LinkedLists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w/ recursion (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 = change(x))</a:t>
            </a:r>
          </a:p>
          <a:p>
            <a:pPr>
              <a:spcBef>
                <a:spcPts val="0"/>
              </a:spcBef>
              <a:buSzPts val="2800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Binary Trees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Binary Search Trees (BST) &amp; Runtime</a:t>
            </a:r>
          </a:p>
          <a:p>
            <a:pPr>
              <a:spcBef>
                <a:spcPts val="0"/>
              </a:spcBef>
              <a:buSzPts val="2800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Exhaustive Search / Recursive Backtracking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Dead ends /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Choose, explore Un-choose</a:t>
            </a:r>
          </a:p>
          <a:p>
            <a:pPr marL="457200" lvl="1" indent="0">
              <a:spcBef>
                <a:spcPts val="0"/>
              </a:spcBef>
              <a:buSzPts val="2800"/>
              <a:buNone/>
            </a:pPr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buSzPts val="2800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Machine Learning &amp; Hashing</a:t>
            </a: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dirty="0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F2121923-9B4C-4841-B7B3-63A186117BEA}"/>
              </a:ext>
            </a:extLst>
          </p:cNvPr>
          <p:cNvSpPr/>
          <p:nvPr/>
        </p:nvSpPr>
        <p:spPr>
          <a:xfrm>
            <a:off x="7339112" y="1233639"/>
            <a:ext cx="392907" cy="483027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06082D-619E-44B5-8C28-7B27E176ADB0}"/>
              </a:ext>
            </a:extLst>
          </p:cNvPr>
          <p:cNvSpPr txBox="1"/>
          <p:nvPr/>
        </p:nvSpPr>
        <p:spPr>
          <a:xfrm>
            <a:off x="7627721" y="3325611"/>
            <a:ext cx="160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Assessable content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B1A5ED-31A0-47FA-996D-4CE5C673531B}"/>
              </a:ext>
            </a:extLst>
          </p:cNvPr>
          <p:cNvSpPr txBox="1"/>
          <p:nvPr/>
        </p:nvSpPr>
        <p:spPr>
          <a:xfrm>
            <a:off x="9670534" y="2525391"/>
            <a:ext cx="19235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You’ve learned A LOT!!!</a:t>
            </a:r>
          </a:p>
          <a:p>
            <a:pPr algn="ctr"/>
            <a:r>
              <a:rPr lang="en-US" sz="2000" i="1" dirty="0"/>
              <a:t>(hopefully)</a:t>
            </a:r>
          </a:p>
        </p:txBody>
      </p:sp>
    </p:spTree>
    <p:extLst>
      <p:ext uri="{BB962C8B-B14F-4D97-AF65-F5344CB8AC3E}">
        <p14:creationId xmlns:p14="http://schemas.microsoft.com/office/powerpoint/2010/main" val="255039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076E1EA-BCD9-4A04-B4AD-85F0E70CA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4898457" cy="5366084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Tons of options for everyone!</a:t>
            </a:r>
          </a:p>
          <a:p>
            <a:pPr lvl="1"/>
            <a:r>
              <a:rPr lang="en-US" dirty="0"/>
              <a:t>Self study always valid too!</a:t>
            </a:r>
          </a:p>
          <a:p>
            <a:endParaRPr lang="en-US" dirty="0"/>
          </a:p>
        </p:txBody>
      </p:sp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Future Courses</a:t>
            </a:r>
            <a:endParaRPr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321393D-35CB-422E-B39B-9F39898B50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191287"/>
              </p:ext>
            </p:extLst>
          </p:nvPr>
        </p:nvGraphicFramePr>
        <p:xfrm>
          <a:off x="844563" y="1804016"/>
          <a:ext cx="4898457" cy="3672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1606">
                  <a:extLst>
                    <a:ext uri="{9D8B030D-6E8A-4147-A177-3AD203B41FA5}">
                      <a16:colId xmlns:a16="http://schemas.microsoft.com/office/drawing/2014/main" val="4264249568"/>
                    </a:ext>
                  </a:extLst>
                </a:gridCol>
                <a:gridCol w="3676851">
                  <a:extLst>
                    <a:ext uri="{9D8B030D-6E8A-4147-A177-3AD203B41FA5}">
                      <a16:colId xmlns:a16="http://schemas.microsoft.com/office/drawing/2014/main" val="3721255253"/>
                    </a:ext>
                  </a:extLst>
                </a:gridCol>
              </a:tblGrid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Overview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046498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3"/>
                        </a:rPr>
                        <a:t>CSE 311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Mathematical foundations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3257814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4"/>
                        </a:rPr>
                        <a:t>CSE 351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Low-level computer organization/abstraction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1415466"/>
                  </a:ext>
                </a:extLst>
              </a:tr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5"/>
                        </a:rPr>
                        <a:t>CSE 331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Software design/implementation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1579935"/>
                  </a:ext>
                </a:extLst>
              </a:tr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6"/>
                        </a:rPr>
                        <a:t>CSE 340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Interaction Programming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3268348"/>
                  </a:ext>
                </a:extLst>
              </a:tr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7"/>
                        </a:rPr>
                        <a:t>CSE 341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Programming languages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2223742"/>
                  </a:ext>
                </a:extLst>
              </a:tr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8"/>
                        </a:rPr>
                        <a:t>CSE 344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Data Management (databases)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7346117"/>
                  </a:ext>
                </a:extLst>
              </a:tr>
            </a:tbl>
          </a:graphicData>
        </a:graphic>
      </p:graphicFrame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34AC0574-89A3-45D7-A85E-BAE873A915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793096"/>
              </p:ext>
            </p:extLst>
          </p:nvPr>
        </p:nvGraphicFramePr>
        <p:xfrm>
          <a:off x="5986110" y="1787651"/>
          <a:ext cx="5795212" cy="4506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2838">
                  <a:extLst>
                    <a:ext uri="{9D8B030D-6E8A-4147-A177-3AD203B41FA5}">
                      <a16:colId xmlns:a16="http://schemas.microsoft.com/office/drawing/2014/main" val="4264249568"/>
                    </a:ext>
                  </a:extLst>
                </a:gridCol>
                <a:gridCol w="4562374">
                  <a:extLst>
                    <a:ext uri="{9D8B030D-6E8A-4147-A177-3AD203B41FA5}">
                      <a16:colId xmlns:a16="http://schemas.microsoft.com/office/drawing/2014/main" val="3721255253"/>
                    </a:ext>
                  </a:extLst>
                </a:gridCol>
              </a:tblGrid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Overview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046498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9"/>
                        </a:rPr>
                        <a:t>CSE 154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Intro to web programming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3257814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10"/>
                        </a:rPr>
                        <a:t>CSE 163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Intermediate programming, data analysis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1535073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11"/>
                        </a:rPr>
                        <a:t>CSE 180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Introduction to data science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145753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12"/>
                        </a:rPr>
                        <a:t>CSE 373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Data structures and algorithms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7680770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13"/>
                        </a:rPr>
                        <a:t>CSE 374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Low-level programming and tools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13603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14"/>
                        </a:rPr>
                        <a:t>CSE 412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Data Visualization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2790633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15"/>
                        </a:rPr>
                        <a:t>CSE 416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Intro. to Machine Learning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074876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AB18048-2606-474E-9873-8CDE414061E4}"/>
              </a:ext>
            </a:extLst>
          </p:cNvPr>
          <p:cNvSpPr txBox="1"/>
          <p:nvPr/>
        </p:nvSpPr>
        <p:spPr>
          <a:xfrm>
            <a:off x="838200" y="1258417"/>
            <a:ext cx="1844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CSE Majors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D9D5C5-65EF-4DA4-A659-976F9ADAA031}"/>
              </a:ext>
            </a:extLst>
          </p:cNvPr>
          <p:cNvSpPr txBox="1"/>
          <p:nvPr/>
        </p:nvSpPr>
        <p:spPr>
          <a:xfrm>
            <a:off x="5986110" y="1259459"/>
            <a:ext cx="2576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Non-CSE Majors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E4AEC6-333B-4607-B810-320468405421}"/>
              </a:ext>
            </a:extLst>
          </p:cNvPr>
          <p:cNvSpPr txBox="1"/>
          <p:nvPr/>
        </p:nvSpPr>
        <p:spPr>
          <a:xfrm>
            <a:off x="844563" y="5498954"/>
            <a:ext cx="4406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https://www.cs.washington.edu/academics/ugrad/current-students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95CB41-94C0-41A5-BD9D-A15A9397BAB9}"/>
              </a:ext>
            </a:extLst>
          </p:cNvPr>
          <p:cNvSpPr txBox="1"/>
          <p:nvPr/>
        </p:nvSpPr>
        <p:spPr>
          <a:xfrm>
            <a:off x="6039956" y="6294090"/>
            <a:ext cx="5687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https://www.cs.washington.edu/academics/ugrad/nonmajor-options/nonmajor-courses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7B098A0-6A65-BE2D-ECC4-80ABFC780ABA}"/>
              </a:ext>
            </a:extLst>
          </p:cNvPr>
          <p:cNvSpPr/>
          <p:nvPr/>
        </p:nvSpPr>
        <p:spPr>
          <a:xfrm>
            <a:off x="6096000" y="377687"/>
            <a:ext cx="5631475" cy="841514"/>
          </a:xfrm>
          <a:prstGeom prst="roundRect">
            <a:avLst/>
          </a:prstGeom>
          <a:solidFill>
            <a:srgbClr val="ABDDED"/>
          </a:solidFill>
          <a:ln>
            <a:solidFill>
              <a:srgbClr val="63AE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Also: bringing computational thinking to other fields!</a:t>
            </a:r>
          </a:p>
        </p:txBody>
      </p:sp>
    </p:spTree>
    <p:extLst>
      <p:ext uri="{BB962C8B-B14F-4D97-AF65-F5344CB8AC3E}">
        <p14:creationId xmlns:p14="http://schemas.microsoft.com/office/powerpoint/2010/main" val="814154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Applications of CS</a:t>
            </a:r>
            <a:endParaRPr/>
          </a:p>
        </p:txBody>
      </p:sp>
      <p:sp>
        <p:nvSpPr>
          <p:cNvPr id="240" name="Google Shape;240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i="1" dirty="0"/>
              <a:t>or “What can I do with what I learned?”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Detect and prevent toxicity online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Digitize basketball players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5"/>
              </a:rPr>
              <a:t>Help DHH people identify sounds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6"/>
              </a:rPr>
              <a:t>Figure out how to best distribute relief funds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7"/>
              </a:rPr>
              <a:t>Recognize disinformation online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8"/>
              </a:rPr>
              <a:t>Make movies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9"/>
              </a:rPr>
              <a:t>Improve digital collaboration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10"/>
              </a:rPr>
              <a:t>Fix Olympic badminton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And so much more!</a:t>
            </a:r>
            <a:endParaRPr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241" name="Google Shape;24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3870-2373-2B03-570C-6B3CE09FA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5F00-1F12-0E48-0722-69545AF48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6338236"/>
          </a:xfrm>
        </p:spPr>
        <p:txBody>
          <a:bodyPr>
            <a:normAutofit/>
          </a:bodyPr>
          <a:lstStyle/>
          <a:p>
            <a:r>
              <a:rPr lang="en-US" dirty="0"/>
              <a:t>At this point, you know 90% of the fundamentals you need to accomplish practically any project</a:t>
            </a:r>
          </a:p>
          <a:p>
            <a:pPr lvl="1"/>
            <a:r>
              <a:rPr lang="en-US" dirty="0"/>
              <a:t>Hurdle will typically be learning the syntax of a new language, using GitHub, importing external libraries, etc.</a:t>
            </a:r>
          </a:p>
          <a:p>
            <a:endParaRPr lang="en-US" dirty="0"/>
          </a:p>
          <a:p>
            <a:r>
              <a:rPr lang="en-US" dirty="0"/>
              <a:t>Some ideas:</a:t>
            </a:r>
          </a:p>
          <a:p>
            <a:pPr lvl="1"/>
            <a:r>
              <a:rPr lang="en-US" dirty="0"/>
              <a:t>Make a Minecraft mod! (Java) [</a:t>
            </a:r>
            <a:r>
              <a:rPr lang="en-US" dirty="0">
                <a:hlinkClick r:id="rId2"/>
              </a:rPr>
              <a:t>link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Make a Discord bot! (Python) [</a:t>
            </a:r>
            <a:r>
              <a:rPr lang="en-US" dirty="0">
                <a:hlinkClick r:id="rId3"/>
              </a:rPr>
              <a:t>link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Make personal website! (HTML, CSS, </a:t>
            </a:r>
            <a:r>
              <a:rPr lang="en-US" dirty="0" err="1"/>
              <a:t>Javascript</a:t>
            </a:r>
            <a:r>
              <a:rPr lang="en-US" dirty="0"/>
              <a:t>) [</a:t>
            </a:r>
            <a:r>
              <a:rPr lang="en-US" dirty="0">
                <a:hlinkClick r:id="rId4"/>
              </a:rPr>
              <a:t>link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Convert a project from this course into a more user-friendly application</a:t>
            </a:r>
          </a:p>
          <a:p>
            <a:pPr lvl="2"/>
            <a:r>
              <a:rPr lang="en-US" dirty="0"/>
              <a:t>C1, make a Graphical User Interface (GUI) [</a:t>
            </a:r>
            <a:r>
              <a:rPr lang="en-US" dirty="0">
                <a:hlinkClick r:id="rId5"/>
              </a:rPr>
              <a:t>link</a:t>
            </a:r>
            <a:r>
              <a:rPr lang="en-US" dirty="0"/>
              <a:t>]</a:t>
            </a:r>
          </a:p>
          <a:p>
            <a:pPr lvl="2"/>
            <a:r>
              <a:rPr lang="en-US" dirty="0"/>
              <a:t>P3, refine the Email class until you get an accuracy you’re happy with</a:t>
            </a:r>
          </a:p>
          <a:p>
            <a:pPr marL="914400" lvl="2" indent="0">
              <a:buNone/>
            </a:pPr>
            <a:endParaRPr lang="en-US" sz="200" dirty="0"/>
          </a:p>
          <a:p>
            <a:pPr lvl="1"/>
            <a:r>
              <a:rPr lang="en-US" dirty="0"/>
              <a:t>Really, anything you want!!!*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2E9173-2A46-4764-AAA9-271615C508B4}"/>
              </a:ext>
            </a:extLst>
          </p:cNvPr>
          <p:cNvSpPr txBox="1"/>
          <p:nvPr/>
        </p:nvSpPr>
        <p:spPr>
          <a:xfrm>
            <a:off x="5486400" y="6409001"/>
            <a:ext cx="6705600" cy="40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*Warning: it’s often hard to tell what computers can do easily and what they struggle with…</a:t>
            </a:r>
          </a:p>
        </p:txBody>
      </p:sp>
    </p:spTree>
    <p:extLst>
      <p:ext uri="{BB962C8B-B14F-4D97-AF65-F5344CB8AC3E}">
        <p14:creationId xmlns:p14="http://schemas.microsoft.com/office/powerpoint/2010/main" val="3232788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3870-2373-2B03-570C-6B3CE09FA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Frequently Asked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5F00-1F12-0E48-0722-69545AF48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20245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How can I get better at programming?</a:t>
            </a:r>
          </a:p>
          <a:p>
            <a:pPr lvl="1"/>
            <a:r>
              <a:rPr lang="en-US" dirty="0"/>
              <a:t>Practice!</a:t>
            </a:r>
          </a:p>
          <a:p>
            <a:r>
              <a:rPr lang="en-US" dirty="0"/>
              <a:t>How can I learn to X?</a:t>
            </a:r>
          </a:p>
          <a:p>
            <a:pPr lvl="1"/>
            <a:r>
              <a:rPr lang="en-US" dirty="0"/>
              <a:t>Search online, read books, look at examples</a:t>
            </a:r>
          </a:p>
          <a:p>
            <a:pPr lvl="1"/>
            <a:r>
              <a:rPr lang="en-US" dirty="0"/>
              <a:t>Start with something that already works (try </a:t>
            </a:r>
            <a:r>
              <a:rPr lang="en-US" dirty="0">
                <a:hlinkClick r:id="rId2"/>
              </a:rPr>
              <a:t>github</a:t>
            </a:r>
            <a:r>
              <a:rPr lang="en-US" dirty="0"/>
              <a:t>), then make changes!</a:t>
            </a:r>
          </a:p>
          <a:p>
            <a:r>
              <a:rPr lang="en-US" dirty="0"/>
              <a:t>What should I work on next?</a:t>
            </a:r>
          </a:p>
          <a:p>
            <a:pPr lvl="1"/>
            <a:r>
              <a:rPr lang="en-US" dirty="0"/>
              <a:t>Anything you can think of! (See previous slide for some ideas)</a:t>
            </a:r>
          </a:p>
          <a:p>
            <a:r>
              <a:rPr lang="en-US" dirty="0"/>
              <a:t>Should I learn another language? Which one?</a:t>
            </a:r>
          </a:p>
          <a:p>
            <a:pPr lvl="1"/>
            <a:r>
              <a:rPr lang="en-US" dirty="0"/>
              <a:t>Depends on what you want to do!</a:t>
            </a:r>
          </a:p>
          <a:p>
            <a:pPr lvl="2"/>
            <a:r>
              <a:rPr lang="en-US" dirty="0"/>
              <a:t>Python: Data Science &amp; Machine Learning</a:t>
            </a:r>
          </a:p>
          <a:p>
            <a:pPr lvl="2"/>
            <a:r>
              <a:rPr lang="en-US" dirty="0"/>
              <a:t>JavaScript: Web Dev</a:t>
            </a:r>
          </a:p>
          <a:p>
            <a:pPr lvl="2"/>
            <a:r>
              <a:rPr lang="en-US" dirty="0"/>
              <a:t>C / C++: Systems Programming</a:t>
            </a:r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What’s the best programming language?</a:t>
            </a:r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😠 (take CSE 341/CSE 413)</a:t>
            </a:r>
          </a:p>
        </p:txBody>
      </p:sp>
    </p:spTree>
    <p:extLst>
      <p:ext uri="{BB962C8B-B14F-4D97-AF65-F5344CB8AC3E}">
        <p14:creationId xmlns:p14="http://schemas.microsoft.com/office/powerpoint/2010/main" val="3077308671"/>
      </p:ext>
    </p:extLst>
  </p:cSld>
  <p:clrMapOvr>
    <a:masterClrMapping/>
  </p:clrMapOvr>
</p:sld>
</file>

<file path=ppt/theme/theme1.xml><?xml version="1.0" encoding="utf-8"?>
<a:theme xmlns:a="http://schemas.openxmlformats.org/drawingml/2006/main" name="CSE 373 Summer 2020">
  <a:themeElements>
    <a:clrScheme name="CSE 373 20s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16834</TotalTime>
  <Words>858</Words>
  <Application>Microsoft Macintosh PowerPoint</Application>
  <PresentationFormat>Widescreen</PresentationFormat>
  <Paragraphs>164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Montserrat</vt:lpstr>
      <vt:lpstr>Montserrat ExtraBold</vt:lpstr>
      <vt:lpstr>Montserrat SemiBold</vt:lpstr>
      <vt:lpstr>System Font Regular</vt:lpstr>
      <vt:lpstr>CSE 373 Summer 2020</vt:lpstr>
      <vt:lpstr>Victory Lap &amp; Next Steps</vt:lpstr>
      <vt:lpstr>Announcements</vt:lpstr>
      <vt:lpstr>You Made It!</vt:lpstr>
      <vt:lpstr>[Recap] Why 123?</vt:lpstr>
      <vt:lpstr>[Recap] Topics Covered</vt:lpstr>
      <vt:lpstr>Future Courses</vt:lpstr>
      <vt:lpstr>Applications of CS</vt:lpstr>
      <vt:lpstr>Future Projects</vt:lpstr>
      <vt:lpstr>Frequently Asked Questions</vt:lpstr>
      <vt:lpstr>Thank your TAs!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S Johnston</dc:creator>
  <cp:lastModifiedBy>James R Wilcox</cp:lastModifiedBy>
  <cp:revision>316</cp:revision>
  <cp:lastPrinted>2022-09-27T21:33:44Z</cp:lastPrinted>
  <dcterms:created xsi:type="dcterms:W3CDTF">2020-06-13T06:27:42Z</dcterms:created>
  <dcterms:modified xsi:type="dcterms:W3CDTF">2025-12-05T20:58:07Z</dcterms:modified>
</cp:coreProperties>
</file>