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371" r:id="rId2"/>
    <p:sldId id="295" r:id="rId3"/>
    <p:sldId id="361" r:id="rId4"/>
    <p:sldId id="283" r:id="rId5"/>
    <p:sldId id="286" r:id="rId6"/>
    <p:sldId id="362" r:id="rId7"/>
    <p:sldId id="287" r:id="rId8"/>
    <p:sldId id="365" r:id="rId9"/>
    <p:sldId id="366" r:id="rId10"/>
    <p:sldId id="376" r:id="rId11"/>
    <p:sldId id="374" r:id="rId12"/>
    <p:sldId id="375" r:id="rId13"/>
    <p:sldId id="363" r:id="rId14"/>
    <p:sldId id="367" r:id="rId15"/>
    <p:sldId id="391" r:id="rId16"/>
    <p:sldId id="390" r:id="rId17"/>
    <p:sldId id="39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8231"/>
    <a:srgbClr val="FAFAFA"/>
    <a:srgbClr val="F5F5F5"/>
    <a:srgbClr val="EF5777"/>
    <a:srgbClr val="0FB9B1"/>
    <a:srgbClr val="54A0FF"/>
    <a:srgbClr val="F7B731"/>
    <a:srgbClr val="4E408B"/>
    <a:srgbClr val="43367C"/>
    <a:srgbClr val="2E235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020" autoAdjust="0"/>
    <p:restoredTop sz="91429"/>
  </p:normalViewPr>
  <p:slideViewPr>
    <p:cSldViewPr snapToGrid="0" snapToObjects="1">
      <p:cViewPr varScale="1">
        <p:scale>
          <a:sx n="136" d="100"/>
          <a:sy n="136" d="100"/>
        </p:scale>
        <p:origin x="256" y="200"/>
      </p:cViewPr>
      <p:guideLst/>
    </p:cSldViewPr>
  </p:slideViewPr>
  <p:outlineViewPr>
    <p:cViewPr>
      <p:scale>
        <a:sx n="33" d="100"/>
        <a:sy n="33" d="100"/>
      </p:scale>
      <p:origin x="0" y="-18096"/>
    </p:cViewPr>
  </p:outlineViewPr>
  <p:notesTextViewPr>
    <p:cViewPr>
      <p:scale>
        <a:sx n="1" d="1"/>
        <a:sy n="1" d="1"/>
      </p:scale>
      <p:origin x="0" y="0"/>
    </p:cViewPr>
  </p:notesTextViewPr>
  <p:sorterViewPr>
    <p:cViewPr varScale="1">
      <p:scale>
        <a:sx n="1" d="1"/>
        <a:sy n="1" d="1"/>
      </p:scale>
      <p:origin x="0" y="0"/>
    </p:cViewPr>
  </p:sorterViewPr>
  <p:notesViewPr>
    <p:cSldViewPr snapToGrid="0" snapToObjects="1">
      <p:cViewPr varScale="1">
        <p:scale>
          <a:sx n="61" d="100"/>
          <a:sy n="61" d="100"/>
        </p:scale>
        <p:origin x="2058" y="21"/>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8B3A00-37AE-DF4F-846D-B0E493D1DDE8}" type="datetimeFigureOut">
              <a:rPr lang="en-US" smtClean="0"/>
              <a:t>9/26/25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60FC8D-3FAB-384B-A523-F958535FCC05}" type="slidenum">
              <a:rPr lang="en-US" smtClean="0"/>
              <a:t>‹#›</a:t>
            </a:fld>
            <a:endParaRPr lang="en-US"/>
          </a:p>
        </p:txBody>
      </p:sp>
    </p:spTree>
    <p:extLst>
      <p:ext uri="{BB962C8B-B14F-4D97-AF65-F5344CB8AC3E}">
        <p14:creationId xmlns:p14="http://schemas.microsoft.com/office/powerpoint/2010/main" val="32940394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9" name="Google Shape;8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2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3" name="Google Shape;303;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361399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2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3" name="Google Shape;303;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64883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userDrawn="1">
  <p:cSld name="1_Title Slide">
    <p:bg>
      <p:bgPr>
        <a:blipFill>
          <a:blip r:embed="rId2">
            <a:alphaModFix/>
          </a:blip>
          <a:stretch>
            <a:fillRect/>
          </a:stretch>
        </a:blipFill>
        <a:effectLst/>
      </p:bgPr>
    </p:bg>
    <p:spTree>
      <p:nvGrpSpPr>
        <p:cNvPr id="1" name="Shape 14"/>
        <p:cNvGrpSpPr/>
        <p:nvPr/>
      </p:nvGrpSpPr>
      <p:grpSpPr>
        <a:xfrm>
          <a:off x="0" y="0"/>
          <a:ext cx="0" cy="0"/>
          <a:chOff x="0" y="0"/>
          <a:chExt cx="0" cy="0"/>
        </a:xfrm>
      </p:grpSpPr>
      <p:sp>
        <p:nvSpPr>
          <p:cNvPr id="19" name="Google Shape;19;p29"/>
          <p:cNvSpPr txBox="1">
            <a:spLocks noGrp="1"/>
          </p:cNvSpPr>
          <p:nvPr>
            <p:ph type="title"/>
          </p:nvPr>
        </p:nvSpPr>
        <p:spPr>
          <a:xfrm>
            <a:off x="292977" y="4013370"/>
            <a:ext cx="6212926" cy="1954787"/>
          </a:xfrm>
          <a:prstGeom prst="rect">
            <a:avLst/>
          </a:prstGeom>
          <a:noFill/>
          <a:ln>
            <a:noFill/>
          </a:ln>
        </p:spPr>
        <p:txBody>
          <a:bodyPr spcFirstLastPara="1" wrap="square" lIns="45700" tIns="45700" rIns="45700" bIns="45700" anchor="t" anchorCtr="0">
            <a:normAutofit/>
          </a:bodyPr>
          <a:lstStyle>
            <a:lvl1pPr lvl="0" algn="l">
              <a:lnSpc>
                <a:spcPct val="90000"/>
              </a:lnSpc>
              <a:spcBef>
                <a:spcPts val="0"/>
              </a:spcBef>
              <a:spcAft>
                <a:spcPts val="0"/>
              </a:spcAft>
              <a:buClr>
                <a:srgbClr val="F0F0F0"/>
              </a:buClr>
              <a:buSzPts val="6000"/>
              <a:buFont typeface="Montserrat SemiBold"/>
              <a:buNone/>
              <a:defRPr sz="6000" b="0">
                <a:solidFill>
                  <a:srgbClr val="F0F0F0"/>
                </a:solidFill>
                <a:latin typeface="Montserrat SemiBold"/>
                <a:ea typeface="Montserrat SemiBold"/>
                <a:cs typeface="Montserrat SemiBold"/>
                <a:sym typeface="Montserrat SemiBold"/>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dirty="0"/>
          </a:p>
        </p:txBody>
      </p:sp>
      <p:sp>
        <p:nvSpPr>
          <p:cNvPr id="20" name="Google Shape;20;p29"/>
          <p:cNvSpPr txBox="1"/>
          <p:nvPr/>
        </p:nvSpPr>
        <p:spPr>
          <a:xfrm>
            <a:off x="338697" y="3182199"/>
            <a:ext cx="3062976" cy="646290"/>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0F0F0"/>
              </a:buClr>
              <a:buSzPts val="3600"/>
              <a:buFont typeface="Montserrat ExtraBold"/>
              <a:buNone/>
            </a:pPr>
            <a:r>
              <a:rPr lang="en-US" sz="3600" b="1" i="0" u="none" strike="noStrike" cap="none" dirty="0">
                <a:solidFill>
                  <a:srgbClr val="F0F0F0"/>
                </a:solidFill>
                <a:latin typeface="Montserrat ExtraBold"/>
                <a:ea typeface="Montserrat ExtraBold"/>
                <a:cs typeface="Montserrat ExtraBold"/>
                <a:sym typeface="Montserrat ExtraBold"/>
              </a:rPr>
              <a:t>CSE 123</a:t>
            </a:r>
            <a:endParaRPr dirty="0"/>
          </a:p>
        </p:txBody>
      </p:sp>
      <p:grpSp>
        <p:nvGrpSpPr>
          <p:cNvPr id="21" name="Google Shape;21;p29"/>
          <p:cNvGrpSpPr/>
          <p:nvPr/>
        </p:nvGrpSpPr>
        <p:grpSpPr>
          <a:xfrm>
            <a:off x="420127" y="2753847"/>
            <a:ext cx="1269525" cy="420132"/>
            <a:chOff x="0" y="0"/>
            <a:chExt cx="1269523" cy="420130"/>
          </a:xfrm>
        </p:grpSpPr>
        <p:sp>
          <p:nvSpPr>
            <p:cNvPr id="22" name="Google Shape;22;p29"/>
            <p:cNvSpPr/>
            <p:nvPr/>
          </p:nvSpPr>
          <p:spPr>
            <a:xfrm>
              <a:off x="0" y="0"/>
              <a:ext cx="1269523" cy="420130"/>
            </a:xfrm>
            <a:prstGeom prst="roundRect">
              <a:avLst>
                <a:gd name="adj" fmla="val 16667"/>
              </a:avLst>
            </a:prstGeom>
            <a:solidFill>
              <a:srgbClr val="FA8231"/>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3" name="Google Shape;23;p29"/>
            <p:cNvSpPr txBox="1"/>
            <p:nvPr/>
          </p:nvSpPr>
          <p:spPr>
            <a:xfrm>
              <a:off x="66228" y="40809"/>
              <a:ext cx="1137067" cy="338512"/>
            </a:xfrm>
            <a:prstGeom prst="rect">
              <a:avLst/>
            </a:prstGeom>
            <a:noFill/>
            <a:ln>
              <a:noFill/>
            </a:ln>
          </p:spPr>
          <p:txBody>
            <a:bodyPr spcFirstLastPara="1" wrap="square" lIns="45700" tIns="45700" rIns="45700" bIns="45700" anchor="ctr" anchorCtr="0">
              <a:spAutoFit/>
            </a:bodyPr>
            <a:lstStyle/>
            <a:p>
              <a:pPr marL="0" marR="0" lvl="0" indent="0" algn="ctr" rtl="0">
                <a:lnSpc>
                  <a:spcPct val="100000"/>
                </a:lnSpc>
                <a:spcBef>
                  <a:spcPts val="0"/>
                </a:spcBef>
                <a:spcAft>
                  <a:spcPts val="0"/>
                </a:spcAft>
                <a:buClr>
                  <a:srgbClr val="FFFFFF"/>
                </a:buClr>
                <a:buSzPts val="1600"/>
                <a:buFont typeface="Montserrat"/>
                <a:buNone/>
              </a:pPr>
              <a:r>
                <a:rPr lang="en-US" sz="1600" b="0" i="0" u="none" strike="noStrike" cap="none" dirty="0">
                  <a:solidFill>
                    <a:srgbClr val="FFFFFF"/>
                  </a:solidFill>
                  <a:latin typeface="Montserrat"/>
                  <a:ea typeface="Montserrat"/>
                  <a:cs typeface="Montserrat"/>
                  <a:sym typeface="Montserrat"/>
                </a:rPr>
                <a:t>LEC 01</a:t>
              </a:r>
              <a:endParaRPr dirty="0"/>
            </a:p>
          </p:txBody>
        </p:sp>
      </p:grpSp>
      <p:sp>
        <p:nvSpPr>
          <p:cNvPr id="26" name="Google Shape;26;p29"/>
          <p:cNvSpPr/>
          <p:nvPr/>
        </p:nvSpPr>
        <p:spPr>
          <a:xfrm>
            <a:off x="6931" y="5505568"/>
            <a:ext cx="4514270" cy="1340914"/>
          </a:xfrm>
          <a:prstGeom prst="roundRect">
            <a:avLst>
              <a:gd name="adj" fmla="val 9433"/>
            </a:avLst>
          </a:prstGeom>
          <a:solidFill>
            <a:srgbClr val="FAFAFA"/>
          </a:solidFill>
          <a:ln w="12700" cap="flat" cmpd="sng">
            <a:solidFill>
              <a:srgbClr val="221A44"/>
            </a:solidFill>
            <a:prstDash val="solid"/>
            <a:miter lim="8000"/>
            <a:headEnd type="none" w="sm" len="sm"/>
            <a:tailEnd type="none" w="sm" len="sm"/>
          </a:ln>
          <a:effectLst>
            <a:outerShdw blurRad="50800" dist="38100" dir="8100000" rotWithShape="0">
              <a:srgbClr val="000000">
                <a:alpha val="40000"/>
              </a:srgbClr>
            </a:outerShdw>
          </a:effectLst>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27" name="Google Shape;27;p29"/>
          <p:cNvSpPr txBox="1"/>
          <p:nvPr/>
        </p:nvSpPr>
        <p:spPr>
          <a:xfrm>
            <a:off x="238457" y="5823174"/>
            <a:ext cx="2159236" cy="2692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A6A6A6"/>
              </a:buClr>
              <a:buSzPts val="1200"/>
              <a:buFont typeface="Montserrat"/>
              <a:buNone/>
            </a:pPr>
            <a:r>
              <a:rPr lang="en-US" sz="1200" b="1" i="0" u="none" strike="noStrike" cap="none">
                <a:solidFill>
                  <a:srgbClr val="A6A6A6"/>
                </a:solidFill>
                <a:latin typeface="Montserrat"/>
                <a:ea typeface="Montserrat"/>
                <a:cs typeface="Montserrat"/>
                <a:sym typeface="Montserrat"/>
              </a:rPr>
              <a:t>Questions during Class?</a:t>
            </a:r>
            <a:endParaRPr/>
          </a:p>
        </p:txBody>
      </p:sp>
      <p:sp>
        <p:nvSpPr>
          <p:cNvPr id="28" name="Google Shape;28;p29"/>
          <p:cNvSpPr txBox="1"/>
          <p:nvPr/>
        </p:nvSpPr>
        <p:spPr>
          <a:xfrm>
            <a:off x="242827" y="6094422"/>
            <a:ext cx="2363425" cy="76940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595959"/>
              </a:buClr>
              <a:buSzPts val="1200"/>
              <a:buFont typeface="Montserrat SemiBold"/>
              <a:buNone/>
            </a:pPr>
            <a:r>
              <a:rPr lang="en-US" sz="1200" b="1" i="0" u="none" strike="noStrike" cap="none" dirty="0">
                <a:solidFill>
                  <a:srgbClr val="595959"/>
                </a:solidFill>
                <a:latin typeface="Montserrat SemiBold"/>
                <a:ea typeface="Montserrat SemiBold"/>
                <a:cs typeface="Montserrat SemiBold"/>
                <a:sym typeface="Montserrat SemiBold"/>
              </a:rPr>
              <a:t>Raise hand or send here</a:t>
            </a:r>
            <a:endParaRPr dirty="0"/>
          </a:p>
          <a:p>
            <a:pPr marL="0" marR="0" lvl="0" indent="0" algn="l" rtl="0">
              <a:lnSpc>
                <a:spcPct val="100000"/>
              </a:lnSpc>
              <a:spcBef>
                <a:spcPts val="0"/>
              </a:spcBef>
              <a:spcAft>
                <a:spcPts val="0"/>
              </a:spcAft>
              <a:buClr>
                <a:srgbClr val="595959"/>
              </a:buClr>
              <a:buSzPts val="1200"/>
              <a:buFont typeface="Montserrat SemiBold"/>
              <a:buNone/>
            </a:pPr>
            <a:endParaRPr sz="1200" b="1" i="0" u="none" strike="noStrike" cap="none" dirty="0">
              <a:solidFill>
                <a:srgbClr val="595959"/>
              </a:solidFill>
              <a:latin typeface="Montserrat SemiBold"/>
              <a:ea typeface="Montserrat SemiBold"/>
              <a:cs typeface="Montserrat SemiBold"/>
              <a:sym typeface="Montserrat SemiBold"/>
            </a:endParaRPr>
          </a:p>
          <a:p>
            <a:pPr marL="0" marR="0" lvl="0" indent="0" algn="l" rtl="0">
              <a:lnSpc>
                <a:spcPct val="100000"/>
              </a:lnSpc>
              <a:spcBef>
                <a:spcPts val="0"/>
              </a:spcBef>
              <a:spcAft>
                <a:spcPts val="0"/>
              </a:spcAft>
              <a:buClr>
                <a:srgbClr val="595959"/>
              </a:buClr>
              <a:buSzPts val="2000"/>
              <a:buFont typeface="Montserrat SemiBold"/>
              <a:buNone/>
            </a:pPr>
            <a:r>
              <a:rPr lang="en-US" sz="2000" b="0" i="0" u="none" strike="noStrike" cap="none" dirty="0">
                <a:solidFill>
                  <a:srgbClr val="595959"/>
                </a:solidFill>
                <a:latin typeface="Montserrat SemiBold"/>
                <a:ea typeface="Montserrat SemiBold"/>
                <a:cs typeface="Montserrat SemiBold"/>
                <a:sym typeface="Montserrat SemiBold"/>
              </a:rPr>
              <a:t>sli.do    #cse123 </a:t>
            </a:r>
            <a:endParaRPr dirty="0"/>
          </a:p>
        </p:txBody>
      </p:sp>
      <p:sp>
        <p:nvSpPr>
          <p:cNvPr id="4" name="Content Placeholder 3">
            <a:extLst>
              <a:ext uri="{FF2B5EF4-FFF2-40B4-BE49-F238E27FC236}">
                <a16:creationId xmlns:a16="http://schemas.microsoft.com/office/drawing/2014/main" id="{09B5095B-504B-A3F8-FCC4-C84802EB2033}"/>
              </a:ext>
            </a:extLst>
          </p:cNvPr>
          <p:cNvSpPr>
            <a:spLocks noGrp="1"/>
          </p:cNvSpPr>
          <p:nvPr>
            <p:ph sz="quarter" idx="13"/>
          </p:nvPr>
        </p:nvSpPr>
        <p:spPr>
          <a:xfrm>
            <a:off x="2397125" y="1766888"/>
            <a:ext cx="798513" cy="6619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 name="Google Shape;6;p28">
            <a:extLst>
              <a:ext uri="{FF2B5EF4-FFF2-40B4-BE49-F238E27FC236}">
                <a16:creationId xmlns:a16="http://schemas.microsoft.com/office/drawing/2014/main" id="{90DE1CCA-3C44-4A8B-8512-85130B59739C}"/>
              </a:ext>
            </a:extLst>
          </p:cNvPr>
          <p:cNvSpPr/>
          <p:nvPr userDrawn="1"/>
        </p:nvSpPr>
        <p:spPr>
          <a:xfrm>
            <a:off x="-29765" y="-6263"/>
            <a:ext cx="12221765" cy="230293"/>
          </a:xfrm>
          <a:prstGeom prst="rect">
            <a:avLst/>
          </a:prstGeom>
          <a:solidFill>
            <a:schemeClr val="accent1"/>
          </a:solidFill>
          <a:ln w="12700" cap="flat" cmpd="sng">
            <a:solidFill>
              <a:schemeClr val="accent1"/>
            </a:solidFill>
            <a:prstDash val="solid"/>
            <a:miter lim="8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32" name="Google Shape;7;p28" descr="Picture 6">
            <a:extLst>
              <a:ext uri="{FF2B5EF4-FFF2-40B4-BE49-F238E27FC236}">
                <a16:creationId xmlns:a16="http://schemas.microsoft.com/office/drawing/2014/main" id="{5CC3B2A6-B9E4-4692-B1C5-C4AFE479505E}"/>
              </a:ext>
            </a:extLst>
          </p:cNvPr>
          <p:cNvPicPr preferRelativeResize="0"/>
          <p:nvPr userDrawn="1"/>
        </p:nvPicPr>
        <p:blipFill rotWithShape="1">
          <a:blip r:embed="rId3">
            <a:alphaModFix/>
          </a:blip>
          <a:srcRect/>
          <a:stretch/>
        </p:blipFill>
        <p:spPr>
          <a:xfrm>
            <a:off x="29762" y="-5988"/>
            <a:ext cx="2150723" cy="169039"/>
          </a:xfrm>
          <a:prstGeom prst="rect">
            <a:avLst/>
          </a:prstGeom>
          <a:noFill/>
          <a:ln>
            <a:noFill/>
          </a:ln>
        </p:spPr>
      </p:pic>
      <p:sp>
        <p:nvSpPr>
          <p:cNvPr id="33" name="Google Shape;8;p28">
            <a:extLst>
              <a:ext uri="{FF2B5EF4-FFF2-40B4-BE49-F238E27FC236}">
                <a16:creationId xmlns:a16="http://schemas.microsoft.com/office/drawing/2014/main" id="{1897D9CE-58CC-4DB4-A4A6-DD3585087B5E}"/>
              </a:ext>
            </a:extLst>
          </p:cNvPr>
          <p:cNvSpPr txBox="1"/>
          <p:nvPr userDrawn="1"/>
        </p:nvSpPr>
        <p:spPr>
          <a:xfrm>
            <a:off x="10615294" y="-1"/>
            <a:ext cx="1530987" cy="230792"/>
          </a:xfrm>
          <a:prstGeom prst="rect">
            <a:avLst/>
          </a:prstGeom>
          <a:noFill/>
          <a:ln>
            <a:noFill/>
          </a:ln>
        </p:spPr>
        <p:txBody>
          <a:bodyPr spcFirstLastPara="1" wrap="square" lIns="45700" tIns="45700" rIns="45700" bIns="45700" anchor="t" anchorCtr="0">
            <a:spAutoFit/>
          </a:bodyPr>
          <a:lstStyle/>
          <a:p>
            <a:pPr marL="0" marR="0" lvl="0" indent="0" algn="r" rtl="0">
              <a:lnSpc>
                <a:spcPct val="100000"/>
              </a:lnSpc>
              <a:spcBef>
                <a:spcPts val="0"/>
              </a:spcBef>
              <a:spcAft>
                <a:spcPts val="0"/>
              </a:spcAft>
              <a:buClr>
                <a:srgbClr val="FFFFFF"/>
              </a:buClr>
              <a:buSzPts val="900"/>
              <a:buFont typeface="Montserrat SemiBold"/>
              <a:buNone/>
            </a:pPr>
            <a:r>
              <a:rPr lang="en-US" sz="900" b="1" i="0" u="none" strike="noStrike" cap="none" dirty="0">
                <a:solidFill>
                  <a:srgbClr val="FFFFFF"/>
                </a:solidFill>
                <a:latin typeface="Montserrat SemiBold"/>
                <a:ea typeface="Montserrat SemiBold"/>
                <a:cs typeface="Montserrat SemiBold"/>
                <a:sym typeface="Montserrat SemiBold"/>
              </a:rPr>
              <a:t>CSE 123 Autumn 2025</a:t>
            </a:r>
            <a:endParaRPr lang="en-US" sz="900" dirty="0"/>
          </a:p>
        </p:txBody>
      </p:sp>
      <p:sp>
        <p:nvSpPr>
          <p:cNvPr id="34" name="Google Shape;9;p28">
            <a:extLst>
              <a:ext uri="{FF2B5EF4-FFF2-40B4-BE49-F238E27FC236}">
                <a16:creationId xmlns:a16="http://schemas.microsoft.com/office/drawing/2014/main" id="{639719FC-3597-4553-83F6-5B80CA5261BE}"/>
              </a:ext>
            </a:extLst>
          </p:cNvPr>
          <p:cNvSpPr txBox="1"/>
          <p:nvPr userDrawn="1"/>
        </p:nvSpPr>
        <p:spPr>
          <a:xfrm>
            <a:off x="3046095" y="-38779"/>
            <a:ext cx="6099810" cy="231141"/>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FFFFFF"/>
              </a:buClr>
              <a:buSzPts val="900"/>
              <a:buFont typeface="Montserrat SemiBold"/>
              <a:buNone/>
            </a:pPr>
            <a:r>
              <a:rPr lang="en-US" sz="900" b="1" i="0" u="none" strike="noStrike" cap="none" dirty="0">
                <a:solidFill>
                  <a:srgbClr val="FFFFFF"/>
                </a:solidFill>
                <a:latin typeface="Montserrat SemiBold"/>
                <a:ea typeface="Montserrat SemiBold"/>
                <a:cs typeface="Montserrat SemiBold"/>
                <a:sym typeface="Montserrat SemiBold"/>
              </a:rPr>
              <a:t>LEC 01: Comparable; Inheritance; Polymorphism</a:t>
            </a:r>
            <a:endParaRPr lang="en-US" sz="900" dirty="0"/>
          </a:p>
        </p:txBody>
      </p:sp>
      <p:sp>
        <p:nvSpPr>
          <p:cNvPr id="2" name="Google Shape;24;p29">
            <a:extLst>
              <a:ext uri="{FF2B5EF4-FFF2-40B4-BE49-F238E27FC236}">
                <a16:creationId xmlns:a16="http://schemas.microsoft.com/office/drawing/2014/main" id="{D9722F27-1A3C-096F-F9D5-0CD2639270EB}"/>
              </a:ext>
            </a:extLst>
          </p:cNvPr>
          <p:cNvSpPr/>
          <p:nvPr userDrawn="1"/>
        </p:nvSpPr>
        <p:spPr>
          <a:xfrm>
            <a:off x="7275442" y="1530627"/>
            <a:ext cx="4673729" cy="4641574"/>
          </a:xfrm>
          <a:prstGeom prst="roundRect">
            <a:avLst>
              <a:gd name="adj" fmla="val 1114"/>
            </a:avLst>
          </a:prstGeom>
          <a:solidFill>
            <a:srgbClr val="FAFAFA"/>
          </a:solidFill>
          <a:ln w="12700" cap="flat" cmpd="sng">
            <a:solidFill>
              <a:srgbClr val="221A44"/>
            </a:solidFill>
            <a:prstDash val="solid"/>
            <a:miter lim="8000"/>
            <a:headEnd type="none" w="sm" len="sm"/>
            <a:tailEnd type="none" w="sm" len="sm"/>
          </a:ln>
          <a:effectLst>
            <a:outerShdw blurRad="50800" dist="38100" dir="8100000" rotWithShape="0">
              <a:srgbClr val="000000">
                <a:alpha val="40000"/>
              </a:srgbClr>
            </a:outerShdw>
          </a:effectLst>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 name="Google Shape;31;p29">
            <a:extLst>
              <a:ext uri="{FF2B5EF4-FFF2-40B4-BE49-F238E27FC236}">
                <a16:creationId xmlns:a16="http://schemas.microsoft.com/office/drawing/2014/main" id="{42E561C5-03CC-5DD4-B17A-C088F997258F}"/>
              </a:ext>
            </a:extLst>
          </p:cNvPr>
          <p:cNvSpPr txBox="1">
            <a:spLocks noGrp="1"/>
          </p:cNvSpPr>
          <p:nvPr>
            <p:ph type="sldNum" idx="12"/>
          </p:nvPr>
        </p:nvSpPr>
        <p:spPr>
          <a:xfrm>
            <a:off x="9054223" y="5823174"/>
            <a:ext cx="2844800" cy="368301"/>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chemeClr val="accent1"/>
              </a:buClr>
              <a:buSzPts val="1100"/>
              <a:buFont typeface="Calibri"/>
              <a:buNone/>
              <a:defRPr sz="1100" b="1">
                <a:solidFill>
                  <a:schemeClr val="accent1"/>
                </a:solidFill>
              </a:defRPr>
            </a:lvl1pPr>
            <a:lvl2pPr marL="0" lvl="1" indent="0" algn="r">
              <a:lnSpc>
                <a:spcPct val="100000"/>
              </a:lnSpc>
              <a:spcBef>
                <a:spcPts val="0"/>
              </a:spcBef>
              <a:spcAft>
                <a:spcPts val="0"/>
              </a:spcAft>
              <a:buClr>
                <a:schemeClr val="accent1"/>
              </a:buClr>
              <a:buSzPts val="1100"/>
              <a:buFont typeface="Calibri"/>
              <a:buNone/>
              <a:defRPr sz="1100" b="1">
                <a:solidFill>
                  <a:schemeClr val="accent1"/>
                </a:solidFill>
              </a:defRPr>
            </a:lvl2pPr>
            <a:lvl3pPr marL="0" lvl="2" indent="0" algn="r">
              <a:lnSpc>
                <a:spcPct val="100000"/>
              </a:lnSpc>
              <a:spcBef>
                <a:spcPts val="0"/>
              </a:spcBef>
              <a:spcAft>
                <a:spcPts val="0"/>
              </a:spcAft>
              <a:buClr>
                <a:schemeClr val="accent1"/>
              </a:buClr>
              <a:buSzPts val="1100"/>
              <a:buFont typeface="Calibri"/>
              <a:buNone/>
              <a:defRPr sz="1100" b="1">
                <a:solidFill>
                  <a:schemeClr val="accent1"/>
                </a:solidFill>
              </a:defRPr>
            </a:lvl3pPr>
            <a:lvl4pPr marL="0" lvl="3" indent="0" algn="r">
              <a:lnSpc>
                <a:spcPct val="100000"/>
              </a:lnSpc>
              <a:spcBef>
                <a:spcPts val="0"/>
              </a:spcBef>
              <a:spcAft>
                <a:spcPts val="0"/>
              </a:spcAft>
              <a:buClr>
                <a:schemeClr val="accent1"/>
              </a:buClr>
              <a:buSzPts val="1100"/>
              <a:buFont typeface="Calibri"/>
              <a:buNone/>
              <a:defRPr sz="1100" b="1">
                <a:solidFill>
                  <a:schemeClr val="accent1"/>
                </a:solidFill>
              </a:defRPr>
            </a:lvl4pPr>
            <a:lvl5pPr marL="0" lvl="4" indent="0" algn="r">
              <a:lnSpc>
                <a:spcPct val="100000"/>
              </a:lnSpc>
              <a:spcBef>
                <a:spcPts val="0"/>
              </a:spcBef>
              <a:spcAft>
                <a:spcPts val="0"/>
              </a:spcAft>
              <a:buClr>
                <a:schemeClr val="accent1"/>
              </a:buClr>
              <a:buSzPts val="1100"/>
              <a:buFont typeface="Calibri"/>
              <a:buNone/>
              <a:defRPr sz="1100" b="1">
                <a:solidFill>
                  <a:schemeClr val="accent1"/>
                </a:solidFill>
              </a:defRPr>
            </a:lvl5pPr>
            <a:lvl6pPr marL="0" lvl="5" indent="0" algn="r">
              <a:lnSpc>
                <a:spcPct val="100000"/>
              </a:lnSpc>
              <a:spcBef>
                <a:spcPts val="0"/>
              </a:spcBef>
              <a:spcAft>
                <a:spcPts val="0"/>
              </a:spcAft>
              <a:buClr>
                <a:schemeClr val="accent1"/>
              </a:buClr>
              <a:buSzPts val="1100"/>
              <a:buFont typeface="Calibri"/>
              <a:buNone/>
              <a:defRPr sz="1100" b="1">
                <a:solidFill>
                  <a:schemeClr val="accent1"/>
                </a:solidFill>
              </a:defRPr>
            </a:lvl6pPr>
            <a:lvl7pPr marL="0" lvl="6" indent="0" algn="r">
              <a:lnSpc>
                <a:spcPct val="100000"/>
              </a:lnSpc>
              <a:spcBef>
                <a:spcPts val="0"/>
              </a:spcBef>
              <a:spcAft>
                <a:spcPts val="0"/>
              </a:spcAft>
              <a:buClr>
                <a:schemeClr val="accent1"/>
              </a:buClr>
              <a:buSzPts val="1100"/>
              <a:buFont typeface="Calibri"/>
              <a:buNone/>
              <a:defRPr sz="1100" b="1">
                <a:solidFill>
                  <a:schemeClr val="accent1"/>
                </a:solidFill>
              </a:defRPr>
            </a:lvl7pPr>
            <a:lvl8pPr marL="0" lvl="7" indent="0" algn="r">
              <a:lnSpc>
                <a:spcPct val="100000"/>
              </a:lnSpc>
              <a:spcBef>
                <a:spcPts val="0"/>
              </a:spcBef>
              <a:spcAft>
                <a:spcPts val="0"/>
              </a:spcAft>
              <a:buClr>
                <a:schemeClr val="accent1"/>
              </a:buClr>
              <a:buSzPts val="1100"/>
              <a:buFont typeface="Calibri"/>
              <a:buNone/>
              <a:defRPr sz="1100" b="1">
                <a:solidFill>
                  <a:schemeClr val="accent1"/>
                </a:solidFill>
              </a:defRPr>
            </a:lvl8pPr>
            <a:lvl9pPr marL="0" lvl="8" indent="0" algn="r">
              <a:lnSpc>
                <a:spcPct val="100000"/>
              </a:lnSpc>
              <a:spcBef>
                <a:spcPts val="0"/>
              </a:spcBef>
              <a:spcAft>
                <a:spcPts val="0"/>
              </a:spcAft>
              <a:buClr>
                <a:schemeClr val="accent1"/>
              </a:buClr>
              <a:buSzPts val="1100"/>
              <a:buFont typeface="Calibri"/>
              <a:buNone/>
              <a:defRPr sz="1100" b="1">
                <a:solidFill>
                  <a:schemeClr val="accent1"/>
                </a:solidFil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0843703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272788E2-53AC-E040-9733-D210E8554D6E}"/>
              </a:ext>
            </a:extLst>
          </p:cNvPr>
          <p:cNvSpPr>
            <a:spLocks noGrp="1"/>
          </p:cNvSpPr>
          <p:nvPr>
            <p:ph type="sldNum" sz="quarter" idx="12"/>
          </p:nvPr>
        </p:nvSpPr>
        <p:spPr/>
        <p:txBody>
          <a:bodyPr/>
          <a:lstStyle/>
          <a:p>
            <a:fld id="{B84CCEFC-A9FF-8249-A3D3-21FB7B7CCB8D}" type="slidenum">
              <a:rPr lang="en-US" smtClean="0"/>
              <a:t>‹#›</a:t>
            </a:fld>
            <a:endParaRPr lang="en-US"/>
          </a:p>
        </p:txBody>
      </p:sp>
      <p:sp>
        <p:nvSpPr>
          <p:cNvPr id="5" name="TextBox 4">
            <a:extLst>
              <a:ext uri="{FF2B5EF4-FFF2-40B4-BE49-F238E27FC236}">
                <a16:creationId xmlns:a16="http://schemas.microsoft.com/office/drawing/2014/main" id="{6F10CAD9-D825-5C41-812F-1D2BA3804933}"/>
              </a:ext>
            </a:extLst>
          </p:cNvPr>
          <p:cNvSpPr txBox="1"/>
          <p:nvPr userDrawn="1"/>
        </p:nvSpPr>
        <p:spPr>
          <a:xfrm>
            <a:off x="568410" y="469557"/>
            <a:ext cx="2014152" cy="769441"/>
          </a:xfrm>
          <a:prstGeom prst="rect">
            <a:avLst/>
          </a:prstGeom>
          <a:noFill/>
        </p:spPr>
        <p:txBody>
          <a:bodyPr wrap="square" rtlCol="0">
            <a:spAutoFit/>
          </a:bodyPr>
          <a:lstStyle/>
          <a:p>
            <a:r>
              <a:rPr lang="en-US" sz="4400" b="1" i="0" dirty="0">
                <a:latin typeface="Calibri" panose="020F0502020204030204" pitchFamily="34" charset="0"/>
                <a:cs typeface="Calibri" panose="020F0502020204030204" pitchFamily="34" charset="0"/>
              </a:rPr>
              <a:t>Agenda</a:t>
            </a:r>
          </a:p>
        </p:txBody>
      </p:sp>
    </p:spTree>
    <p:extLst>
      <p:ext uri="{BB962C8B-B14F-4D97-AF65-F5344CB8AC3E}">
        <p14:creationId xmlns:p14="http://schemas.microsoft.com/office/powerpoint/2010/main" val="2517276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6B8B3-3837-584A-94CD-BA26A8EFFBB5}"/>
              </a:ext>
            </a:extLst>
          </p:cNvPr>
          <p:cNvSpPr>
            <a:spLocks noGrp="1"/>
          </p:cNvSpPr>
          <p:nvPr>
            <p:ph type="title"/>
          </p:nvPr>
        </p:nvSpPr>
        <p:spPr/>
        <p:txBody>
          <a:bodyPr/>
          <a:lstStyle>
            <a:lvl1pPr>
              <a:defRPr b="1"/>
            </a:lvl1pPr>
          </a:lstStyle>
          <a:p>
            <a:r>
              <a:rPr lang="en-US" dirty="0"/>
              <a:t>Click to edit Master title style</a:t>
            </a:r>
          </a:p>
        </p:txBody>
      </p:sp>
      <p:sp>
        <p:nvSpPr>
          <p:cNvPr id="3" name="Content Placeholder 2">
            <a:extLst>
              <a:ext uri="{FF2B5EF4-FFF2-40B4-BE49-F238E27FC236}">
                <a16:creationId xmlns:a16="http://schemas.microsoft.com/office/drawing/2014/main" id="{9AA6CF4A-8D26-7E47-BE24-56CAFA2BFD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7F2DA4DA-0832-AD49-906C-ED72A76C79FD}"/>
              </a:ext>
            </a:extLst>
          </p:cNvPr>
          <p:cNvSpPr>
            <a:spLocks noGrp="1"/>
          </p:cNvSpPr>
          <p:nvPr>
            <p:ph type="sldNum" sz="quarter" idx="12"/>
          </p:nvPr>
        </p:nvSpPr>
        <p:spPr/>
        <p:txBody>
          <a:bodyPr/>
          <a:lstStyle/>
          <a:p>
            <a:fld id="{B84CCEFC-A9FF-8249-A3D3-21FB7B7CCB8D}" type="slidenum">
              <a:rPr lang="en-US" smtClean="0"/>
              <a:t>‹#›</a:t>
            </a:fld>
            <a:endParaRPr lang="en-US"/>
          </a:p>
        </p:txBody>
      </p:sp>
    </p:spTree>
    <p:extLst>
      <p:ext uri="{BB962C8B-B14F-4D97-AF65-F5344CB8AC3E}">
        <p14:creationId xmlns:p14="http://schemas.microsoft.com/office/powerpoint/2010/main" val="205881045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ractice: Thi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1B53D-D190-0D4A-BA39-A8F17D8FEB4B}"/>
              </a:ext>
            </a:extLst>
          </p:cNvPr>
          <p:cNvSpPr>
            <a:spLocks noGrp="1"/>
          </p:cNvSpPr>
          <p:nvPr>
            <p:ph type="title"/>
          </p:nvPr>
        </p:nvSpPr>
        <p:spPr>
          <a:xfrm>
            <a:off x="838199" y="1388066"/>
            <a:ext cx="10515600" cy="762635"/>
          </a:xfrm>
        </p:spPr>
        <p:txBody>
          <a:bodyPr/>
          <a:lstStyle/>
          <a:p>
            <a:r>
              <a:rPr lang="en-US" dirty="0"/>
              <a:t>Click to edit Master title style</a:t>
            </a:r>
          </a:p>
        </p:txBody>
      </p:sp>
      <p:sp>
        <p:nvSpPr>
          <p:cNvPr id="3" name="Slide Number Placeholder 2">
            <a:extLst>
              <a:ext uri="{FF2B5EF4-FFF2-40B4-BE49-F238E27FC236}">
                <a16:creationId xmlns:a16="http://schemas.microsoft.com/office/drawing/2014/main" id="{70F8F08A-57D8-194E-8383-EB3BBBF69B6C}"/>
              </a:ext>
            </a:extLst>
          </p:cNvPr>
          <p:cNvSpPr>
            <a:spLocks noGrp="1"/>
          </p:cNvSpPr>
          <p:nvPr>
            <p:ph type="sldNum" sz="quarter" idx="10"/>
          </p:nvPr>
        </p:nvSpPr>
        <p:spPr/>
        <p:txBody>
          <a:bodyPr/>
          <a:lstStyle/>
          <a:p>
            <a:fld id="{B84CCEFC-A9FF-8249-A3D3-21FB7B7CCB8D}" type="slidenum">
              <a:rPr lang="en-US" smtClean="0"/>
              <a:pPr/>
              <a:t>‹#›</a:t>
            </a:fld>
            <a:endParaRPr lang="en-US"/>
          </a:p>
        </p:txBody>
      </p:sp>
      <p:sp>
        <p:nvSpPr>
          <p:cNvPr id="4" name="Rectangle 3">
            <a:extLst>
              <a:ext uri="{FF2B5EF4-FFF2-40B4-BE49-F238E27FC236}">
                <a16:creationId xmlns:a16="http://schemas.microsoft.com/office/drawing/2014/main" id="{D536DF9B-F95B-9446-A8D9-E083A46274F8}"/>
              </a:ext>
            </a:extLst>
          </p:cNvPr>
          <p:cNvSpPr/>
          <p:nvPr userDrawn="1"/>
        </p:nvSpPr>
        <p:spPr>
          <a:xfrm>
            <a:off x="-29763" y="231050"/>
            <a:ext cx="12221763" cy="984404"/>
          </a:xfrm>
          <a:prstGeom prst="rect">
            <a:avLst/>
          </a:prstGeom>
          <a:solidFill>
            <a:srgbClr val="2E235D"/>
          </a:solidFill>
          <a:ln w="12700">
            <a:solidFill>
              <a:srgbClr val="2E23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ounded Rectangle 5">
            <a:extLst>
              <a:ext uri="{FF2B5EF4-FFF2-40B4-BE49-F238E27FC236}">
                <a16:creationId xmlns:a16="http://schemas.microsoft.com/office/drawing/2014/main" id="{DB3AA407-1DA0-3243-8E37-6DD02AC469B7}"/>
              </a:ext>
            </a:extLst>
          </p:cNvPr>
          <p:cNvSpPr/>
          <p:nvPr userDrawn="1"/>
        </p:nvSpPr>
        <p:spPr>
          <a:xfrm>
            <a:off x="8365340" y="393723"/>
            <a:ext cx="3380431" cy="556054"/>
          </a:xfrm>
          <a:prstGeom prst="roundRect">
            <a:avLst/>
          </a:prstGeom>
          <a:solidFill>
            <a:srgbClr val="4E408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i="0" dirty="0">
                <a:latin typeface="Calibri" panose="020F0502020204030204" pitchFamily="34" charset="0"/>
                <a:cs typeface="Calibri" panose="020F0502020204030204" pitchFamily="34" charset="0"/>
              </a:rPr>
              <a:t>sli.do      #cse122</a:t>
            </a:r>
          </a:p>
        </p:txBody>
      </p:sp>
      <p:sp>
        <p:nvSpPr>
          <p:cNvPr id="11" name="TextBox 10">
            <a:extLst>
              <a:ext uri="{FF2B5EF4-FFF2-40B4-BE49-F238E27FC236}">
                <a16:creationId xmlns:a16="http://schemas.microsoft.com/office/drawing/2014/main" id="{28B2FB86-FF62-31DF-F83C-54AC220C7122}"/>
              </a:ext>
            </a:extLst>
          </p:cNvPr>
          <p:cNvSpPr txBox="1"/>
          <p:nvPr userDrawn="1"/>
        </p:nvSpPr>
        <p:spPr>
          <a:xfrm>
            <a:off x="1106916" y="300371"/>
            <a:ext cx="3741730" cy="769441"/>
          </a:xfrm>
          <a:prstGeom prst="rect">
            <a:avLst/>
          </a:prstGeom>
          <a:noFill/>
        </p:spPr>
        <p:txBody>
          <a:bodyPr wrap="none" rtlCol="0">
            <a:spAutoFit/>
          </a:bodyPr>
          <a:lstStyle/>
          <a:p>
            <a:r>
              <a:rPr lang="en-US" sz="4400" b="1" dirty="0">
                <a:solidFill>
                  <a:schemeClr val="bg1"/>
                </a:solidFill>
              </a:rPr>
              <a:t>Practice : Think</a:t>
            </a:r>
          </a:p>
        </p:txBody>
      </p:sp>
      <p:pic>
        <p:nvPicPr>
          <p:cNvPr id="13" name="Graphic 12">
            <a:extLst>
              <a:ext uri="{FF2B5EF4-FFF2-40B4-BE49-F238E27FC236}">
                <a16:creationId xmlns:a16="http://schemas.microsoft.com/office/drawing/2014/main" id="{C7D0B743-6487-A3F6-EBE7-3E0368CD2E73}"/>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flipH="1">
            <a:off x="154039" y="300371"/>
            <a:ext cx="684160" cy="781897"/>
          </a:xfrm>
          <a:prstGeom prst="rect">
            <a:avLst/>
          </a:prstGeom>
        </p:spPr>
      </p:pic>
      <p:sp>
        <p:nvSpPr>
          <p:cNvPr id="14" name="Rounded Rectangle 13">
            <a:extLst>
              <a:ext uri="{FF2B5EF4-FFF2-40B4-BE49-F238E27FC236}">
                <a16:creationId xmlns:a16="http://schemas.microsoft.com/office/drawing/2014/main" id="{1F486DBF-0D75-55DB-9928-3E596B345D51}"/>
              </a:ext>
            </a:extLst>
          </p:cNvPr>
          <p:cNvSpPr/>
          <p:nvPr userDrawn="1"/>
        </p:nvSpPr>
        <p:spPr>
          <a:xfrm>
            <a:off x="7256995" y="195215"/>
            <a:ext cx="960120" cy="960120"/>
          </a:xfrm>
          <a:prstGeom prst="roundRect">
            <a:avLst/>
          </a:prstGeom>
          <a:solidFill>
            <a:srgbClr val="4E408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i="0" dirty="0">
              <a:latin typeface="Calibri" panose="020F0502020204030204" pitchFamily="34" charset="0"/>
              <a:cs typeface="Calibri" panose="020F0502020204030204" pitchFamily="34" charset="0"/>
            </a:endParaRPr>
          </a:p>
        </p:txBody>
      </p:sp>
      <p:sp>
        <p:nvSpPr>
          <p:cNvPr id="15" name="Rectangle 14">
            <a:extLst>
              <a:ext uri="{FF2B5EF4-FFF2-40B4-BE49-F238E27FC236}">
                <a16:creationId xmlns:a16="http://schemas.microsoft.com/office/drawing/2014/main" id="{1D5B7D14-FA34-B2D9-C621-221E813EEED7}"/>
              </a:ext>
            </a:extLst>
          </p:cNvPr>
          <p:cNvSpPr/>
          <p:nvPr userDrawn="1"/>
        </p:nvSpPr>
        <p:spPr>
          <a:xfrm>
            <a:off x="7362151" y="300371"/>
            <a:ext cx="749808" cy="7498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305154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acitce: Pai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1B53D-D190-0D4A-BA39-A8F17D8FEB4B}"/>
              </a:ext>
            </a:extLst>
          </p:cNvPr>
          <p:cNvSpPr>
            <a:spLocks noGrp="1"/>
          </p:cNvSpPr>
          <p:nvPr>
            <p:ph type="title"/>
          </p:nvPr>
        </p:nvSpPr>
        <p:spPr>
          <a:xfrm>
            <a:off x="838199" y="1388066"/>
            <a:ext cx="10515600" cy="762635"/>
          </a:xfrm>
        </p:spPr>
        <p:txBody>
          <a:bodyPr/>
          <a:lstStyle/>
          <a:p>
            <a:r>
              <a:rPr lang="en-US" dirty="0"/>
              <a:t>Click to edit Master title style</a:t>
            </a:r>
          </a:p>
        </p:txBody>
      </p:sp>
      <p:sp>
        <p:nvSpPr>
          <p:cNvPr id="3" name="Slide Number Placeholder 2">
            <a:extLst>
              <a:ext uri="{FF2B5EF4-FFF2-40B4-BE49-F238E27FC236}">
                <a16:creationId xmlns:a16="http://schemas.microsoft.com/office/drawing/2014/main" id="{70F8F08A-57D8-194E-8383-EB3BBBF69B6C}"/>
              </a:ext>
            </a:extLst>
          </p:cNvPr>
          <p:cNvSpPr>
            <a:spLocks noGrp="1"/>
          </p:cNvSpPr>
          <p:nvPr>
            <p:ph type="sldNum" sz="quarter" idx="10"/>
          </p:nvPr>
        </p:nvSpPr>
        <p:spPr/>
        <p:txBody>
          <a:bodyPr/>
          <a:lstStyle/>
          <a:p>
            <a:fld id="{B84CCEFC-A9FF-8249-A3D3-21FB7B7CCB8D}" type="slidenum">
              <a:rPr lang="en-US" smtClean="0"/>
              <a:pPr/>
              <a:t>‹#›</a:t>
            </a:fld>
            <a:endParaRPr lang="en-US"/>
          </a:p>
        </p:txBody>
      </p:sp>
      <p:sp>
        <p:nvSpPr>
          <p:cNvPr id="4" name="Rectangle 3">
            <a:extLst>
              <a:ext uri="{FF2B5EF4-FFF2-40B4-BE49-F238E27FC236}">
                <a16:creationId xmlns:a16="http://schemas.microsoft.com/office/drawing/2014/main" id="{D536DF9B-F95B-9446-A8D9-E083A46274F8}"/>
              </a:ext>
            </a:extLst>
          </p:cNvPr>
          <p:cNvSpPr/>
          <p:nvPr userDrawn="1"/>
        </p:nvSpPr>
        <p:spPr>
          <a:xfrm>
            <a:off x="-29763" y="231050"/>
            <a:ext cx="12221763" cy="984404"/>
          </a:xfrm>
          <a:prstGeom prst="rect">
            <a:avLst/>
          </a:prstGeom>
          <a:solidFill>
            <a:srgbClr val="2E235D"/>
          </a:solidFill>
          <a:ln w="12700">
            <a:solidFill>
              <a:srgbClr val="2E23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Graphic 7">
            <a:extLst>
              <a:ext uri="{FF2B5EF4-FFF2-40B4-BE49-F238E27FC236}">
                <a16:creationId xmlns:a16="http://schemas.microsoft.com/office/drawing/2014/main" id="{5A96D726-B7B5-E5FD-95E9-944FA8727D37}"/>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54039" y="300371"/>
            <a:ext cx="961802" cy="769442"/>
          </a:xfrm>
          <a:prstGeom prst="rect">
            <a:avLst/>
          </a:prstGeom>
        </p:spPr>
      </p:pic>
      <p:sp>
        <p:nvSpPr>
          <p:cNvPr id="5" name="Rounded Rectangle 4">
            <a:extLst>
              <a:ext uri="{FF2B5EF4-FFF2-40B4-BE49-F238E27FC236}">
                <a16:creationId xmlns:a16="http://schemas.microsoft.com/office/drawing/2014/main" id="{80FA711B-19AB-5E1A-7C37-14ED2D5431ED}"/>
              </a:ext>
            </a:extLst>
          </p:cNvPr>
          <p:cNvSpPr/>
          <p:nvPr userDrawn="1"/>
        </p:nvSpPr>
        <p:spPr>
          <a:xfrm>
            <a:off x="8365340" y="393723"/>
            <a:ext cx="3380431" cy="556054"/>
          </a:xfrm>
          <a:prstGeom prst="roundRect">
            <a:avLst/>
          </a:prstGeom>
          <a:solidFill>
            <a:srgbClr val="4E408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i="0" dirty="0">
                <a:latin typeface="Calibri" panose="020F0502020204030204" pitchFamily="34" charset="0"/>
                <a:cs typeface="Calibri" panose="020F0502020204030204" pitchFamily="34" charset="0"/>
              </a:rPr>
              <a:t>sli.do      #cse122</a:t>
            </a:r>
          </a:p>
        </p:txBody>
      </p:sp>
      <p:sp>
        <p:nvSpPr>
          <p:cNvPr id="7" name="Rounded Rectangle 6">
            <a:extLst>
              <a:ext uri="{FF2B5EF4-FFF2-40B4-BE49-F238E27FC236}">
                <a16:creationId xmlns:a16="http://schemas.microsoft.com/office/drawing/2014/main" id="{592366A2-C9D8-2580-7B79-3B1F6DDAB802}"/>
              </a:ext>
            </a:extLst>
          </p:cNvPr>
          <p:cNvSpPr/>
          <p:nvPr userDrawn="1"/>
        </p:nvSpPr>
        <p:spPr>
          <a:xfrm>
            <a:off x="7256995" y="195215"/>
            <a:ext cx="960120" cy="960120"/>
          </a:xfrm>
          <a:prstGeom prst="roundRect">
            <a:avLst/>
          </a:prstGeom>
          <a:solidFill>
            <a:srgbClr val="4E408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i="0" dirty="0">
              <a:latin typeface="Calibri" panose="020F0502020204030204" pitchFamily="34" charset="0"/>
              <a:cs typeface="Calibri" panose="020F0502020204030204" pitchFamily="34" charset="0"/>
            </a:endParaRPr>
          </a:p>
        </p:txBody>
      </p:sp>
      <p:sp>
        <p:nvSpPr>
          <p:cNvPr id="9" name="Rectangle 8">
            <a:extLst>
              <a:ext uri="{FF2B5EF4-FFF2-40B4-BE49-F238E27FC236}">
                <a16:creationId xmlns:a16="http://schemas.microsoft.com/office/drawing/2014/main" id="{7261646E-9F5C-9C61-C30B-3DF312AA0AE9}"/>
              </a:ext>
            </a:extLst>
          </p:cNvPr>
          <p:cNvSpPr/>
          <p:nvPr userDrawn="1"/>
        </p:nvSpPr>
        <p:spPr>
          <a:xfrm>
            <a:off x="7362151" y="300371"/>
            <a:ext cx="749808" cy="7498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E4522D9B-890F-87AE-E16B-BD76B76C8428}"/>
              </a:ext>
            </a:extLst>
          </p:cNvPr>
          <p:cNvSpPr txBox="1"/>
          <p:nvPr userDrawn="1"/>
        </p:nvSpPr>
        <p:spPr>
          <a:xfrm>
            <a:off x="1106916" y="300371"/>
            <a:ext cx="3357650" cy="769441"/>
          </a:xfrm>
          <a:prstGeom prst="rect">
            <a:avLst/>
          </a:prstGeom>
          <a:noFill/>
        </p:spPr>
        <p:txBody>
          <a:bodyPr wrap="none" rtlCol="0">
            <a:spAutoFit/>
          </a:bodyPr>
          <a:lstStyle/>
          <a:p>
            <a:r>
              <a:rPr lang="en-US" sz="4400" b="1" dirty="0">
                <a:solidFill>
                  <a:schemeClr val="bg1"/>
                </a:solidFill>
              </a:rPr>
              <a:t>Practice : Pair</a:t>
            </a:r>
          </a:p>
        </p:txBody>
      </p:sp>
    </p:spTree>
    <p:extLst>
      <p:ext uri="{BB962C8B-B14F-4D97-AF65-F5344CB8AC3E}">
        <p14:creationId xmlns:p14="http://schemas.microsoft.com/office/powerpoint/2010/main" val="403959858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3D231-F19F-A840-B5BC-F29C9E5212F3}"/>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900AC8BA-BD64-6945-A342-22D2048343EF}"/>
              </a:ext>
            </a:extLst>
          </p:cNvPr>
          <p:cNvSpPr>
            <a:spLocks noGrp="1"/>
          </p:cNvSpPr>
          <p:nvPr>
            <p:ph type="sldNum" sz="quarter" idx="12"/>
          </p:nvPr>
        </p:nvSpPr>
        <p:spPr/>
        <p:txBody>
          <a:bodyPr/>
          <a:lstStyle/>
          <a:p>
            <a:fld id="{B84CCEFC-A9FF-8249-A3D3-21FB7B7CCB8D}" type="slidenum">
              <a:rPr lang="en-US" smtClean="0"/>
              <a:t>‹#›</a:t>
            </a:fld>
            <a:endParaRPr lang="en-US"/>
          </a:p>
        </p:txBody>
      </p:sp>
    </p:spTree>
    <p:extLst>
      <p:ext uri="{BB962C8B-B14F-4D97-AF65-F5344CB8AC3E}">
        <p14:creationId xmlns:p14="http://schemas.microsoft.com/office/powerpoint/2010/main" val="1809023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02D3693-0064-BB4F-9EC2-569D40495AAF}"/>
              </a:ext>
            </a:extLst>
          </p:cNvPr>
          <p:cNvSpPr>
            <a:spLocks noGrp="1"/>
          </p:cNvSpPr>
          <p:nvPr>
            <p:ph type="sldNum" sz="quarter" idx="12"/>
          </p:nvPr>
        </p:nvSpPr>
        <p:spPr/>
        <p:txBody>
          <a:bodyPr/>
          <a:lstStyle/>
          <a:p>
            <a:fld id="{B84CCEFC-A9FF-8249-A3D3-21FB7B7CCB8D}" type="slidenum">
              <a:rPr lang="en-US" smtClean="0"/>
              <a:t>‹#›</a:t>
            </a:fld>
            <a:endParaRPr lang="en-US"/>
          </a:p>
        </p:txBody>
      </p:sp>
    </p:spTree>
    <p:extLst>
      <p:ext uri="{BB962C8B-B14F-4D97-AF65-F5344CB8AC3E}">
        <p14:creationId xmlns:p14="http://schemas.microsoft.com/office/powerpoint/2010/main" val="1841486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B460B4-70F4-B145-8648-892BD7385F5F}"/>
              </a:ext>
            </a:extLst>
          </p:cNvPr>
          <p:cNvSpPr>
            <a:spLocks noGrp="1"/>
          </p:cNvSpPr>
          <p:nvPr>
            <p:ph type="title"/>
          </p:nvPr>
        </p:nvSpPr>
        <p:spPr>
          <a:xfrm>
            <a:off x="838200" y="456565"/>
            <a:ext cx="10515600" cy="76263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6173FE4-2A2D-D54E-9CA7-3BE743A500E7}"/>
              </a:ext>
            </a:extLst>
          </p:cNvPr>
          <p:cNvSpPr>
            <a:spLocks noGrp="1"/>
          </p:cNvSpPr>
          <p:nvPr>
            <p:ph type="body" idx="1"/>
          </p:nvPr>
        </p:nvSpPr>
        <p:spPr>
          <a:xfrm>
            <a:off x="838200" y="1371600"/>
            <a:ext cx="10515600" cy="48053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7F20E522-6C81-E146-9573-8B2A26576090}"/>
              </a:ext>
            </a:extLst>
          </p:cNvPr>
          <p:cNvSpPr>
            <a:spLocks noGrp="1"/>
          </p:cNvSpPr>
          <p:nvPr>
            <p:ph type="sldNum" sz="quarter" idx="4"/>
          </p:nvPr>
        </p:nvSpPr>
        <p:spPr>
          <a:xfrm>
            <a:off x="11487150" y="6329363"/>
            <a:ext cx="552450" cy="365125"/>
          </a:xfrm>
          <a:prstGeom prst="rect">
            <a:avLst/>
          </a:prstGeom>
        </p:spPr>
        <p:txBody>
          <a:bodyPr vert="horz" lIns="91440" tIns="45720" rIns="91440" bIns="45720" rtlCol="0" anchor="ctr"/>
          <a:lstStyle>
            <a:lvl1pPr algn="r">
              <a:defRPr sz="1100" b="1">
                <a:solidFill>
                  <a:srgbClr val="2E235D"/>
                </a:solidFill>
              </a:defRPr>
            </a:lvl1pPr>
          </a:lstStyle>
          <a:p>
            <a:fld id="{B84CCEFC-A9FF-8249-A3D3-21FB7B7CCB8D}" type="slidenum">
              <a:rPr lang="en-US" smtClean="0"/>
              <a:pPr/>
              <a:t>‹#›</a:t>
            </a:fld>
            <a:endParaRPr lang="en-US"/>
          </a:p>
        </p:txBody>
      </p:sp>
      <p:sp>
        <p:nvSpPr>
          <p:cNvPr id="8" name="Rectangle 7">
            <a:extLst>
              <a:ext uri="{FF2B5EF4-FFF2-40B4-BE49-F238E27FC236}">
                <a16:creationId xmlns:a16="http://schemas.microsoft.com/office/drawing/2014/main" id="{27829BDB-00F0-1A4D-85ED-E7EECB1665B0}"/>
              </a:ext>
            </a:extLst>
          </p:cNvPr>
          <p:cNvSpPr/>
          <p:nvPr userDrawn="1"/>
        </p:nvSpPr>
        <p:spPr>
          <a:xfrm>
            <a:off x="-89452" y="-2819"/>
            <a:ext cx="12503426" cy="239554"/>
          </a:xfrm>
          <a:prstGeom prst="rect">
            <a:avLst/>
          </a:prstGeom>
          <a:solidFill>
            <a:srgbClr val="2E235D"/>
          </a:solidFill>
          <a:ln w="12700">
            <a:solidFill>
              <a:srgbClr val="2E23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62F99840-7979-4642-ADBB-375B21C7BD95}"/>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29763" y="29972"/>
            <a:ext cx="2150721" cy="169037"/>
          </a:xfrm>
          <a:prstGeom prst="rect">
            <a:avLst/>
          </a:prstGeom>
        </p:spPr>
      </p:pic>
      <p:sp>
        <p:nvSpPr>
          <p:cNvPr id="9" name="TextBox 8">
            <a:extLst>
              <a:ext uri="{FF2B5EF4-FFF2-40B4-BE49-F238E27FC236}">
                <a16:creationId xmlns:a16="http://schemas.microsoft.com/office/drawing/2014/main" id="{C16FF7FA-8B99-C643-9479-91C32ACC4F6F}"/>
              </a:ext>
            </a:extLst>
          </p:cNvPr>
          <p:cNvSpPr txBox="1"/>
          <p:nvPr userDrawn="1"/>
        </p:nvSpPr>
        <p:spPr>
          <a:xfrm>
            <a:off x="10569575" y="0"/>
            <a:ext cx="1622425" cy="230832"/>
          </a:xfrm>
          <a:prstGeom prst="rect">
            <a:avLst/>
          </a:prstGeom>
          <a:noFill/>
        </p:spPr>
        <p:txBody>
          <a:bodyPr wrap="square" rtlCol="0">
            <a:spAutoFit/>
          </a:bodyPr>
          <a:lstStyle/>
          <a:p>
            <a:pPr marL="0" marR="0" lvl="0" indent="0" algn="r" rtl="0">
              <a:lnSpc>
                <a:spcPct val="100000"/>
              </a:lnSpc>
              <a:spcBef>
                <a:spcPts val="0"/>
              </a:spcBef>
              <a:spcAft>
                <a:spcPts val="0"/>
              </a:spcAft>
              <a:buClr>
                <a:srgbClr val="FFFFFF"/>
              </a:buClr>
              <a:buSzPts val="900"/>
              <a:buFont typeface="Montserrat SemiBold"/>
              <a:buNone/>
            </a:pPr>
            <a:r>
              <a:rPr lang="en-US" sz="900" b="1" i="0" u="none" strike="noStrike" cap="none" dirty="0">
                <a:solidFill>
                  <a:srgbClr val="FFFFFF"/>
                </a:solidFill>
                <a:latin typeface="Montserrat SemiBold"/>
                <a:ea typeface="Montserrat SemiBold"/>
                <a:cs typeface="Montserrat SemiBold"/>
                <a:sym typeface="Montserrat SemiBold"/>
              </a:rPr>
              <a:t>CSE 123 Autumn 2025</a:t>
            </a:r>
            <a:endParaRPr lang="en-US" sz="900" dirty="0"/>
          </a:p>
        </p:txBody>
      </p:sp>
      <p:sp>
        <p:nvSpPr>
          <p:cNvPr id="10" name="TextBox 9">
            <a:extLst>
              <a:ext uri="{FF2B5EF4-FFF2-40B4-BE49-F238E27FC236}">
                <a16:creationId xmlns:a16="http://schemas.microsoft.com/office/drawing/2014/main" id="{2982E279-6D9E-BC4A-A9B9-46E4512D586D}"/>
              </a:ext>
            </a:extLst>
          </p:cNvPr>
          <p:cNvSpPr txBox="1"/>
          <p:nvPr userDrawn="1"/>
        </p:nvSpPr>
        <p:spPr>
          <a:xfrm>
            <a:off x="3000376" y="-2819"/>
            <a:ext cx="6191248" cy="230832"/>
          </a:xfrm>
          <a:prstGeom prst="rect">
            <a:avLst/>
          </a:prstGeom>
          <a:noFill/>
        </p:spPr>
        <p:txBody>
          <a:bodyPr wrap="square" rtlCol="0">
            <a:spAutoFit/>
          </a:bodyPr>
          <a:lstStyle/>
          <a:p>
            <a:pPr marL="0" marR="0" lvl="0" indent="0" algn="ctr" rtl="0">
              <a:lnSpc>
                <a:spcPct val="100000"/>
              </a:lnSpc>
              <a:spcBef>
                <a:spcPts val="0"/>
              </a:spcBef>
              <a:spcAft>
                <a:spcPts val="0"/>
              </a:spcAft>
              <a:buClr>
                <a:srgbClr val="FFFFFF"/>
              </a:buClr>
              <a:buSzPts val="900"/>
              <a:buFont typeface="Montserrat SemiBold"/>
              <a:buNone/>
            </a:pPr>
            <a:r>
              <a:rPr lang="en-US" sz="900" b="1" i="0" u="none" strike="noStrike" cap="none" dirty="0">
                <a:solidFill>
                  <a:srgbClr val="FFFFFF"/>
                </a:solidFill>
                <a:latin typeface="Montserrat SemiBold"/>
                <a:ea typeface="Montserrat SemiBold"/>
                <a:cs typeface="Montserrat SemiBold"/>
                <a:sym typeface="Montserrat SemiBold"/>
              </a:rPr>
              <a:t>LEC 01: Comparable; Inheritance; Polymorphism</a:t>
            </a:r>
            <a:endParaRPr lang="en-US" sz="900" dirty="0"/>
          </a:p>
        </p:txBody>
      </p:sp>
    </p:spTree>
    <p:extLst>
      <p:ext uri="{BB962C8B-B14F-4D97-AF65-F5344CB8AC3E}">
        <p14:creationId xmlns:p14="http://schemas.microsoft.com/office/powerpoint/2010/main" val="8468274"/>
      </p:ext>
    </p:extLst>
  </p:cSld>
  <p:clrMap bg1="lt1" tx1="dk1" bg2="lt2" tx2="dk2" accent1="accent1" accent2="accent2" accent3="accent3" accent4="accent4" accent5="accent5" accent6="accent6" hlink="hlink" folHlink="folHlink"/>
  <p:sldLayoutIdLst>
    <p:sldLayoutId id="2147483658" r:id="rId1"/>
    <p:sldLayoutId id="2147483651" r:id="rId2"/>
    <p:sldLayoutId id="2147483650" r:id="rId3"/>
    <p:sldLayoutId id="2147483656" r:id="rId4"/>
    <p:sldLayoutId id="2147483657" r:id="rId5"/>
    <p:sldLayoutId id="2147483654" r:id="rId6"/>
    <p:sldLayoutId id="2147483655" r:id="rId7"/>
  </p:sldLayoutIdLst>
  <p:txStyles>
    <p:titleStyle>
      <a:lvl1pPr algn="l" defTabSz="914400" rtl="0" eaLnBrk="1" latinLnBrk="0" hangingPunct="1">
        <a:lnSpc>
          <a:spcPct val="90000"/>
        </a:lnSpc>
        <a:spcBef>
          <a:spcPct val="0"/>
        </a:spcBef>
        <a:buNone/>
        <a:defRPr sz="4400" b="1" i="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System Font Regular"/>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System Font Regular"/>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System Font Regular"/>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System Font Regular"/>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hyperlink" Target="https://forms.gle/L8rmKDE1AgdSWHPJ9"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hyperlink" Target="https://forms.gle/L8rmKDE1AgdSWHPJ9"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3.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
          <p:cNvSpPr txBox="1">
            <a:spLocks noGrp="1"/>
          </p:cNvSpPr>
          <p:nvPr>
            <p:ph type="title"/>
          </p:nvPr>
        </p:nvSpPr>
        <p:spPr>
          <a:xfrm>
            <a:off x="356810" y="3784377"/>
            <a:ext cx="6212927" cy="1954786"/>
          </a:xfrm>
          <a:prstGeom prst="rect">
            <a:avLst/>
          </a:prstGeom>
          <a:noFill/>
          <a:ln>
            <a:noFill/>
          </a:ln>
        </p:spPr>
        <p:txBody>
          <a:bodyPr spcFirstLastPara="1" wrap="square" lIns="45700" tIns="45700" rIns="45700" bIns="45700" anchor="t" anchorCtr="0">
            <a:noAutofit/>
          </a:bodyPr>
          <a:lstStyle/>
          <a:p>
            <a:pPr lvl="0"/>
            <a:r>
              <a:rPr lang="en-US" sz="3600" dirty="0">
                <a:latin typeface="Consolas" panose="020B0609020204030204" pitchFamily="49" charset="0"/>
              </a:rPr>
              <a:t>Comparable</a:t>
            </a:r>
            <a:r>
              <a:rPr lang="en-US" sz="3600" dirty="0"/>
              <a:t>;</a:t>
            </a:r>
            <a:br>
              <a:rPr lang="en-US" sz="3600" dirty="0"/>
            </a:br>
            <a:r>
              <a:rPr lang="en-US" sz="3600" dirty="0"/>
              <a:t>Inheritance; Polymorphism</a:t>
            </a:r>
            <a:endParaRPr sz="3600" dirty="0">
              <a:latin typeface="Consolas" panose="020B0609020204030204" pitchFamily="49" charset="0"/>
            </a:endParaRPr>
          </a:p>
        </p:txBody>
      </p:sp>
      <p:sp>
        <p:nvSpPr>
          <p:cNvPr id="92" name="Google Shape;92;p1"/>
          <p:cNvSpPr txBox="1"/>
          <p:nvPr/>
        </p:nvSpPr>
        <p:spPr>
          <a:xfrm>
            <a:off x="7476315" y="2652493"/>
            <a:ext cx="4385400" cy="1046400"/>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404040"/>
              </a:buClr>
              <a:buSzPts val="2200"/>
              <a:buFont typeface="Calibri"/>
              <a:buNone/>
            </a:pPr>
            <a:r>
              <a:rPr lang="en-US" sz="2200" b="1" i="1" u="none" strike="noStrike" cap="none" dirty="0">
                <a:solidFill>
                  <a:srgbClr val="404040"/>
                </a:solidFill>
                <a:latin typeface="Calibri"/>
                <a:ea typeface="Calibri"/>
                <a:cs typeface="Calibri"/>
                <a:sym typeface="Calibri"/>
              </a:rPr>
              <a:t>Talk to your neighbors:</a:t>
            </a:r>
            <a:endParaRPr lang="en-US" dirty="0"/>
          </a:p>
          <a:p>
            <a:pPr algn="ctr"/>
            <a:endParaRPr lang="en-US" sz="2000" i="1" dirty="0"/>
          </a:p>
          <a:p>
            <a:pPr algn="ctr"/>
            <a:r>
              <a:rPr lang="en-US" sz="2000" i="1" dirty="0"/>
              <a:t>Plans for the weekend?</a:t>
            </a:r>
          </a:p>
        </p:txBody>
      </p:sp>
      <p:sp>
        <p:nvSpPr>
          <p:cNvPr id="94" name="Google Shape;94;p1"/>
          <p:cNvSpPr txBox="1"/>
          <p:nvPr/>
        </p:nvSpPr>
        <p:spPr>
          <a:xfrm>
            <a:off x="7399016" y="1767140"/>
            <a:ext cx="4539900" cy="338700"/>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A6A6A6"/>
              </a:buClr>
              <a:buSzPts val="1600"/>
              <a:buFont typeface="Montserrat SemiBold"/>
              <a:buNone/>
            </a:pPr>
            <a:r>
              <a:rPr lang="en-US" sz="1600" b="1" i="0" u="none" strike="noStrike" cap="none" dirty="0">
                <a:solidFill>
                  <a:srgbClr val="A6A6A6"/>
                </a:solidFill>
                <a:latin typeface="Montserrat SemiBold"/>
                <a:ea typeface="Montserrat SemiBold"/>
                <a:cs typeface="Montserrat SemiBold"/>
                <a:sym typeface="Montserrat SemiBold"/>
              </a:rPr>
              <a:t>BEFORE WE START</a:t>
            </a:r>
            <a:endParaRPr dirty="0"/>
          </a:p>
        </p:txBody>
      </p:sp>
      <p:pic>
        <p:nvPicPr>
          <p:cNvPr id="7" name="Picture 6">
            <a:extLst>
              <a:ext uri="{FF2B5EF4-FFF2-40B4-BE49-F238E27FC236}">
                <a16:creationId xmlns:a16="http://schemas.microsoft.com/office/drawing/2014/main" id="{464764F6-C682-652E-6FAA-9315472A1318}"/>
              </a:ext>
            </a:extLst>
          </p:cNvPr>
          <p:cNvPicPr>
            <a:picLocks noChangeAspect="1"/>
          </p:cNvPicPr>
          <p:nvPr/>
        </p:nvPicPr>
        <p:blipFill>
          <a:blip r:embed="rId3"/>
          <a:srcRect/>
          <a:stretch/>
        </p:blipFill>
        <p:spPr>
          <a:xfrm>
            <a:off x="2911237" y="5658678"/>
            <a:ext cx="1104072" cy="1104072"/>
          </a:xfrm>
          <a:prstGeom prst="rect">
            <a:avLst/>
          </a:prstGeom>
        </p:spPr>
      </p:pic>
      <p:cxnSp>
        <p:nvCxnSpPr>
          <p:cNvPr id="4" name="Google Shape;25;p29">
            <a:extLst>
              <a:ext uri="{FF2B5EF4-FFF2-40B4-BE49-F238E27FC236}">
                <a16:creationId xmlns:a16="http://schemas.microsoft.com/office/drawing/2014/main" id="{02EB677D-2CA9-AFE1-915D-DD2FBEAC0EE9}"/>
              </a:ext>
            </a:extLst>
          </p:cNvPr>
          <p:cNvCxnSpPr/>
          <p:nvPr/>
        </p:nvCxnSpPr>
        <p:spPr>
          <a:xfrm>
            <a:off x="7366884" y="4324255"/>
            <a:ext cx="4468306" cy="1"/>
          </a:xfrm>
          <a:prstGeom prst="straightConnector1">
            <a:avLst/>
          </a:prstGeom>
          <a:noFill/>
          <a:ln w="9525" cap="flat" cmpd="sng">
            <a:solidFill>
              <a:srgbClr val="BFBFBF"/>
            </a:solidFill>
            <a:prstDash val="solid"/>
            <a:miter lim="8000"/>
            <a:headEnd type="none" w="sm" len="sm"/>
            <a:tailEnd type="none" w="sm" len="sm"/>
          </a:ln>
        </p:spPr>
      </p:cxnSp>
      <p:sp>
        <p:nvSpPr>
          <p:cNvPr id="5" name="Google Shape;96;p1">
            <a:extLst>
              <a:ext uri="{FF2B5EF4-FFF2-40B4-BE49-F238E27FC236}">
                <a16:creationId xmlns:a16="http://schemas.microsoft.com/office/drawing/2014/main" id="{0F5F1F2D-DC9B-9F3E-C34E-0F58D95D935C}"/>
              </a:ext>
            </a:extLst>
          </p:cNvPr>
          <p:cNvSpPr txBox="1"/>
          <p:nvPr/>
        </p:nvSpPr>
        <p:spPr>
          <a:xfrm>
            <a:off x="7355049" y="4826256"/>
            <a:ext cx="2138245" cy="492412"/>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sz="2000" dirty="0">
                <a:solidFill>
                  <a:schemeClr val="tx1">
                    <a:lumMod val="65000"/>
                    <a:lumOff val="35000"/>
                  </a:schemeClr>
                </a:solidFill>
                <a:latin typeface="Montserrat ExtraBold"/>
                <a:ea typeface="Montserrat ExtraBold"/>
                <a:cs typeface="Montserrat ExtraBold"/>
                <a:sym typeface="Montserrat ExtraBold"/>
              </a:rPr>
              <a:t>Instructor:</a:t>
            </a:r>
            <a:endParaRPr sz="2000" dirty="0">
              <a:solidFill>
                <a:schemeClr val="tx1">
                  <a:lumMod val="65000"/>
                  <a:lumOff val="35000"/>
                </a:schemeClr>
              </a:solidFill>
              <a:latin typeface="Montserrat ExtraBold"/>
              <a:ea typeface="Montserrat ExtraBold"/>
              <a:cs typeface="Montserrat ExtraBold"/>
              <a:sym typeface="Montserrat ExtraBold"/>
            </a:endParaRPr>
          </a:p>
        </p:txBody>
      </p:sp>
      <p:sp>
        <p:nvSpPr>
          <p:cNvPr id="6" name="Google Shape;98;p1">
            <a:extLst>
              <a:ext uri="{FF2B5EF4-FFF2-40B4-BE49-F238E27FC236}">
                <a16:creationId xmlns:a16="http://schemas.microsoft.com/office/drawing/2014/main" id="{D0B6D29A-86AC-8A4B-3CE8-52FD6EF1FCEE}"/>
              </a:ext>
            </a:extLst>
          </p:cNvPr>
          <p:cNvSpPr txBox="1"/>
          <p:nvPr/>
        </p:nvSpPr>
        <p:spPr>
          <a:xfrm>
            <a:off x="9493294" y="4831394"/>
            <a:ext cx="3053700" cy="49241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000" dirty="0">
                <a:solidFill>
                  <a:schemeClr val="tx1">
                    <a:lumMod val="65000"/>
                    <a:lumOff val="35000"/>
                  </a:schemeClr>
                </a:solidFill>
                <a:latin typeface="Montserrat SemiBold"/>
                <a:ea typeface="Montserrat SemiBold"/>
                <a:cs typeface="Montserrat SemiBold"/>
                <a:sym typeface="Montserrat SemiBold"/>
              </a:rPr>
              <a:t>James Wilcox</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BA386-2D79-A9A1-9800-D7FAAAF81FDC}"/>
              </a:ext>
            </a:extLst>
          </p:cNvPr>
          <p:cNvSpPr>
            <a:spLocks noGrp="1"/>
          </p:cNvSpPr>
          <p:nvPr>
            <p:ph type="title"/>
          </p:nvPr>
        </p:nvSpPr>
        <p:spPr/>
        <p:txBody>
          <a:bodyPr/>
          <a:lstStyle/>
          <a:p>
            <a:r>
              <a:rPr lang="en-US" dirty="0"/>
              <a:t>The “is-a” Rule of Thumb</a:t>
            </a:r>
          </a:p>
        </p:txBody>
      </p:sp>
      <p:sp>
        <p:nvSpPr>
          <p:cNvPr id="3" name="Content Placeholder 2">
            <a:extLst>
              <a:ext uri="{FF2B5EF4-FFF2-40B4-BE49-F238E27FC236}">
                <a16:creationId xmlns:a16="http://schemas.microsoft.com/office/drawing/2014/main" id="{112579AD-0BDE-26D2-33FB-D14C094273FF}"/>
              </a:ext>
            </a:extLst>
          </p:cNvPr>
          <p:cNvSpPr>
            <a:spLocks noGrp="1"/>
          </p:cNvSpPr>
          <p:nvPr>
            <p:ph idx="1"/>
          </p:nvPr>
        </p:nvSpPr>
        <p:spPr/>
        <p:txBody>
          <a:bodyPr/>
          <a:lstStyle/>
          <a:p>
            <a:r>
              <a:rPr lang="en-US" dirty="0"/>
              <a:t>class A should only extend class B if an A “is-a” B in the real world</a:t>
            </a:r>
          </a:p>
          <a:p>
            <a:endParaRPr lang="en-US" dirty="0"/>
          </a:p>
          <a:p>
            <a:r>
              <a:rPr lang="en-US" dirty="0"/>
              <a:t>Java will </a:t>
            </a:r>
            <a:r>
              <a:rPr lang="en-US" i="1" dirty="0"/>
              <a:t>not</a:t>
            </a:r>
            <a:r>
              <a:rPr lang="en-US" dirty="0"/>
              <a:t> force you to follow this rule! That’s your job!</a:t>
            </a:r>
          </a:p>
        </p:txBody>
      </p:sp>
    </p:spTree>
    <p:extLst>
      <p:ext uri="{BB962C8B-B14F-4D97-AF65-F5344CB8AC3E}">
        <p14:creationId xmlns:p14="http://schemas.microsoft.com/office/powerpoint/2010/main" val="11986233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0CC1FF-F1F8-9CBC-BDC9-C97C63259B7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5E8E7C5D-7373-F599-273E-685EE8FBC589}"/>
              </a:ext>
            </a:extLst>
          </p:cNvPr>
          <p:cNvSpPr>
            <a:spLocks noGrp="1"/>
          </p:cNvSpPr>
          <p:nvPr>
            <p:ph type="title"/>
          </p:nvPr>
        </p:nvSpPr>
        <p:spPr/>
        <p:txBody>
          <a:bodyPr/>
          <a:lstStyle/>
          <a:p>
            <a:r>
              <a:rPr lang="en-US" dirty="0"/>
              <a:t>Inheritance Design</a:t>
            </a:r>
          </a:p>
        </p:txBody>
      </p:sp>
      <p:sp>
        <p:nvSpPr>
          <p:cNvPr id="7" name="Content Placeholder 6">
            <a:extLst>
              <a:ext uri="{FF2B5EF4-FFF2-40B4-BE49-F238E27FC236}">
                <a16:creationId xmlns:a16="http://schemas.microsoft.com/office/drawing/2014/main" id="{504B12E2-638F-AC8C-EAA5-CC8D02FCEC5A}"/>
              </a:ext>
            </a:extLst>
          </p:cNvPr>
          <p:cNvSpPr>
            <a:spLocks noGrp="1"/>
          </p:cNvSpPr>
          <p:nvPr>
            <p:ph idx="1"/>
          </p:nvPr>
        </p:nvSpPr>
        <p:spPr/>
        <p:txBody>
          <a:bodyPr>
            <a:normAutofit/>
          </a:bodyPr>
          <a:lstStyle/>
          <a:p>
            <a:r>
              <a:rPr lang="en-US" sz="3200" dirty="0"/>
              <a:t>We give you: </a:t>
            </a:r>
            <a:br>
              <a:rPr lang="en-US" dirty="0"/>
            </a:br>
            <a:br>
              <a:rPr lang="en-US" dirty="0"/>
            </a:br>
            <a:r>
              <a:rPr lang="en-US" dirty="0"/>
              <a:t>    Description of several classes, methods, and their behavior</a:t>
            </a:r>
          </a:p>
          <a:p>
            <a:endParaRPr lang="en-US" dirty="0"/>
          </a:p>
          <a:p>
            <a:r>
              <a:rPr lang="en-US" sz="3200" dirty="0"/>
              <a:t>Your job:</a:t>
            </a:r>
            <a:br>
              <a:rPr lang="en-US" dirty="0"/>
            </a:br>
            <a:br>
              <a:rPr lang="en-US" dirty="0"/>
            </a:br>
            <a:r>
              <a:rPr lang="en-US" dirty="0"/>
              <a:t>    Design an inheritance hierarchy that</a:t>
            </a:r>
          </a:p>
          <a:p>
            <a:pPr lvl="2"/>
            <a:r>
              <a:rPr lang="en-US" sz="2800" dirty="0"/>
              <a:t>minimizes redundancy</a:t>
            </a:r>
          </a:p>
          <a:p>
            <a:pPr lvl="2"/>
            <a:r>
              <a:rPr lang="en-US" sz="2800" dirty="0"/>
              <a:t>follows best practices (“is-a” test)</a:t>
            </a:r>
          </a:p>
        </p:txBody>
      </p:sp>
      <p:sp>
        <p:nvSpPr>
          <p:cNvPr id="8" name="Rounded Rectangle 7">
            <a:extLst>
              <a:ext uri="{FF2B5EF4-FFF2-40B4-BE49-F238E27FC236}">
                <a16:creationId xmlns:a16="http://schemas.microsoft.com/office/drawing/2014/main" id="{7E6A8D98-6159-3346-7E61-5E76DCE061F8}"/>
              </a:ext>
            </a:extLst>
          </p:cNvPr>
          <p:cNvSpPr/>
          <p:nvPr/>
        </p:nvSpPr>
        <p:spPr>
          <a:xfrm>
            <a:off x="8107017" y="470452"/>
            <a:ext cx="3750366" cy="901148"/>
          </a:xfrm>
          <a:prstGeom prst="roundRect">
            <a:avLst/>
          </a:prstGeom>
          <a:solidFill>
            <a:schemeClr val="accent1">
              <a:lumMod val="20000"/>
              <a:lumOff val="80000"/>
            </a:schemeClr>
          </a:solidFill>
          <a:ln w="5080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Typical Problem</a:t>
            </a:r>
          </a:p>
        </p:txBody>
      </p:sp>
    </p:spTree>
    <p:extLst>
      <p:ext uri="{BB962C8B-B14F-4D97-AF65-F5344CB8AC3E}">
        <p14:creationId xmlns:p14="http://schemas.microsoft.com/office/powerpoint/2010/main" val="20391328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EDBD5B-2DBD-8788-F6CA-5B9B47D2545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42744109-8ECA-9E09-9792-F4AB90AD0F7E}"/>
              </a:ext>
            </a:extLst>
          </p:cNvPr>
          <p:cNvSpPr>
            <a:spLocks noGrp="1"/>
          </p:cNvSpPr>
          <p:nvPr>
            <p:ph type="title"/>
          </p:nvPr>
        </p:nvSpPr>
        <p:spPr/>
        <p:txBody>
          <a:bodyPr/>
          <a:lstStyle/>
          <a:p>
            <a:r>
              <a:rPr lang="en-US" dirty="0"/>
              <a:t>Inheritance Design</a:t>
            </a:r>
          </a:p>
        </p:txBody>
      </p:sp>
      <p:sp>
        <p:nvSpPr>
          <p:cNvPr id="7" name="Content Placeholder 6">
            <a:extLst>
              <a:ext uri="{FF2B5EF4-FFF2-40B4-BE49-F238E27FC236}">
                <a16:creationId xmlns:a16="http://schemas.microsoft.com/office/drawing/2014/main" id="{050BF2E2-281A-8B43-4DBC-1F1C9BB47E82}"/>
              </a:ext>
            </a:extLst>
          </p:cNvPr>
          <p:cNvSpPr>
            <a:spLocks noGrp="1"/>
          </p:cNvSpPr>
          <p:nvPr>
            <p:ph idx="1"/>
          </p:nvPr>
        </p:nvSpPr>
        <p:spPr/>
        <p:txBody>
          <a:bodyPr>
            <a:normAutofit/>
          </a:bodyPr>
          <a:lstStyle/>
          <a:p>
            <a:r>
              <a:rPr lang="en-US" dirty="0"/>
              <a:t>Use the “is-a” test to decide which classes should extend each other</a:t>
            </a:r>
          </a:p>
          <a:p>
            <a:endParaRPr lang="en-US" dirty="0"/>
          </a:p>
          <a:p>
            <a:r>
              <a:rPr lang="en-US" dirty="0"/>
              <a:t>Keep an eye out for redundant code and consider whether you can reduce it even further using inheritance</a:t>
            </a:r>
          </a:p>
          <a:p>
            <a:pPr lvl="1"/>
            <a:r>
              <a:rPr lang="en-US" dirty="0"/>
              <a:t>Sometimes you can’t, and that’s ok!</a:t>
            </a:r>
          </a:p>
          <a:p>
            <a:pPr lvl="1"/>
            <a:r>
              <a:rPr lang="en-US" dirty="0"/>
              <a:t>The “is-a” test is more important than getting rid of all redundancy</a:t>
            </a:r>
          </a:p>
          <a:p>
            <a:pPr lvl="1"/>
            <a:endParaRPr lang="en-US" sz="2800" dirty="0"/>
          </a:p>
          <a:p>
            <a:r>
              <a:rPr lang="en-US" dirty="0"/>
              <a:t>Often more than one reasonable answer!</a:t>
            </a:r>
          </a:p>
        </p:txBody>
      </p:sp>
      <p:sp>
        <p:nvSpPr>
          <p:cNvPr id="8" name="Rounded Rectangle 7">
            <a:extLst>
              <a:ext uri="{FF2B5EF4-FFF2-40B4-BE49-F238E27FC236}">
                <a16:creationId xmlns:a16="http://schemas.microsoft.com/office/drawing/2014/main" id="{CBD7B6E9-F3D3-F9A0-BC48-B4F457C007FE}"/>
              </a:ext>
            </a:extLst>
          </p:cNvPr>
          <p:cNvSpPr/>
          <p:nvPr/>
        </p:nvSpPr>
        <p:spPr>
          <a:xfrm>
            <a:off x="8107017" y="470452"/>
            <a:ext cx="3750366" cy="901148"/>
          </a:xfrm>
          <a:prstGeom prst="roundRect">
            <a:avLst/>
          </a:prstGeom>
          <a:solidFill>
            <a:schemeClr val="accent4">
              <a:lumMod val="40000"/>
              <a:lumOff val="60000"/>
            </a:schemeClr>
          </a:solidFill>
          <a:ln w="50800">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Solution Technique</a:t>
            </a:r>
          </a:p>
        </p:txBody>
      </p:sp>
    </p:spTree>
    <p:extLst>
      <p:ext uri="{BB962C8B-B14F-4D97-AF65-F5344CB8AC3E}">
        <p14:creationId xmlns:p14="http://schemas.microsoft.com/office/powerpoint/2010/main" val="10660227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22B81-4FB1-3D4C-B5CC-F81F1C1D9153}"/>
              </a:ext>
            </a:extLst>
          </p:cNvPr>
          <p:cNvSpPr>
            <a:spLocks noGrp="1"/>
          </p:cNvSpPr>
          <p:nvPr>
            <p:ph type="title"/>
          </p:nvPr>
        </p:nvSpPr>
        <p:spPr/>
        <p:txBody>
          <a:bodyPr/>
          <a:lstStyle/>
          <a:p>
            <a:r>
              <a:rPr lang="en-US" dirty="0"/>
              <a:t>Lecture Outline</a:t>
            </a:r>
          </a:p>
        </p:txBody>
      </p:sp>
      <p:sp>
        <p:nvSpPr>
          <p:cNvPr id="3" name="Content Placeholder 2">
            <a:extLst>
              <a:ext uri="{FF2B5EF4-FFF2-40B4-BE49-F238E27FC236}">
                <a16:creationId xmlns:a16="http://schemas.microsoft.com/office/drawing/2014/main" id="{F07DD871-301D-734F-B5EC-A5910673E2D8}"/>
              </a:ext>
            </a:extLst>
          </p:cNvPr>
          <p:cNvSpPr>
            <a:spLocks noGrp="1"/>
          </p:cNvSpPr>
          <p:nvPr>
            <p:ph idx="1"/>
          </p:nvPr>
        </p:nvSpPr>
        <p:spPr/>
        <p:txBody>
          <a:bodyPr/>
          <a:lstStyle/>
          <a:p>
            <a:pPr>
              <a:spcAft>
                <a:spcPts val="1200"/>
              </a:spcAft>
            </a:pPr>
            <a:r>
              <a:rPr lang="en-US" dirty="0"/>
              <a:t>Inheritance</a:t>
            </a:r>
          </a:p>
          <a:p>
            <a:pPr>
              <a:spcAft>
                <a:spcPts val="1200"/>
              </a:spcAft>
            </a:pPr>
            <a:r>
              <a:rPr lang="en-US" dirty="0">
                <a:latin typeface="Consolas" panose="020B0609020204030204" pitchFamily="49" charset="0"/>
              </a:rPr>
              <a:t>Comparable</a:t>
            </a:r>
          </a:p>
          <a:p>
            <a:pPr>
              <a:spcAft>
                <a:spcPts val="1200"/>
              </a:spcAft>
            </a:pPr>
            <a:r>
              <a:rPr lang="en-US" b="1" dirty="0">
                <a:solidFill>
                  <a:srgbClr val="FA8231"/>
                </a:solidFill>
              </a:rPr>
              <a:t>Polymorphism</a:t>
            </a:r>
          </a:p>
          <a:p>
            <a:pPr lvl="1">
              <a:spcAft>
                <a:spcPts val="1200"/>
              </a:spcAft>
            </a:pPr>
            <a:r>
              <a:rPr lang="en-US" dirty="0"/>
              <a:t>Which version of the method gets called?</a:t>
            </a:r>
          </a:p>
          <a:p>
            <a:pPr marL="0" indent="0">
              <a:spcAft>
                <a:spcPts val="1200"/>
              </a:spcAft>
              <a:buNone/>
            </a:pPr>
            <a:endParaRPr lang="en-US" dirty="0">
              <a:latin typeface="Consolas" panose="020B0609020204030204" pitchFamily="49" charset="0"/>
            </a:endParaRPr>
          </a:p>
        </p:txBody>
      </p:sp>
      <p:sp>
        <p:nvSpPr>
          <p:cNvPr id="4" name="Pentagon 3">
            <a:extLst>
              <a:ext uri="{FF2B5EF4-FFF2-40B4-BE49-F238E27FC236}">
                <a16:creationId xmlns:a16="http://schemas.microsoft.com/office/drawing/2014/main" id="{A474EB40-D05B-4D47-ACB8-073DBA3E897B}"/>
              </a:ext>
            </a:extLst>
          </p:cNvPr>
          <p:cNvSpPr/>
          <p:nvPr/>
        </p:nvSpPr>
        <p:spPr>
          <a:xfrm rot="10800000">
            <a:off x="3585876" y="2833900"/>
            <a:ext cx="444843" cy="308919"/>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921617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74137-454F-4228-821A-939B43E99E6D}"/>
              </a:ext>
            </a:extLst>
          </p:cNvPr>
          <p:cNvSpPr>
            <a:spLocks noGrp="1"/>
          </p:cNvSpPr>
          <p:nvPr>
            <p:ph type="title"/>
          </p:nvPr>
        </p:nvSpPr>
        <p:spPr/>
        <p:txBody>
          <a:bodyPr/>
          <a:lstStyle/>
          <a:p>
            <a:r>
              <a:rPr lang="en-US" dirty="0"/>
              <a:t>Polymorphism</a:t>
            </a:r>
          </a:p>
        </p:txBody>
      </p:sp>
      <p:sp>
        <p:nvSpPr>
          <p:cNvPr id="3" name="Content Placeholder 2">
            <a:extLst>
              <a:ext uri="{FF2B5EF4-FFF2-40B4-BE49-F238E27FC236}">
                <a16:creationId xmlns:a16="http://schemas.microsoft.com/office/drawing/2014/main" id="{3768DF6D-D585-4D00-AEEE-A7BCCB0F5840}"/>
              </a:ext>
            </a:extLst>
          </p:cNvPr>
          <p:cNvSpPr>
            <a:spLocks noGrp="1"/>
          </p:cNvSpPr>
          <p:nvPr>
            <p:ph idx="1"/>
          </p:nvPr>
        </p:nvSpPr>
        <p:spPr>
          <a:xfrm>
            <a:off x="838199" y="1229833"/>
            <a:ext cx="10652393" cy="5486400"/>
          </a:xfrm>
        </p:spPr>
        <p:txBody>
          <a:bodyPr>
            <a:normAutofit/>
          </a:bodyPr>
          <a:lstStyle/>
          <a:p>
            <a:pPr marL="0" indent="0">
              <a:lnSpc>
                <a:spcPct val="100000"/>
              </a:lnSpc>
              <a:buSzPts val="2800"/>
              <a:buNone/>
            </a:pPr>
            <a:endParaRPr lang="en-US" sz="2400" dirty="0">
              <a:solidFill>
                <a:srgbClr val="FF0000"/>
              </a:solidFill>
              <a:latin typeface="Consolas" panose="020B0609020204030204" pitchFamily="49" charset="0"/>
            </a:endParaRPr>
          </a:p>
          <a:p>
            <a:pPr marL="0" indent="0">
              <a:lnSpc>
                <a:spcPct val="100000"/>
              </a:lnSpc>
              <a:buSzPts val="2800"/>
              <a:buNone/>
            </a:pPr>
            <a:r>
              <a:rPr lang="en-US" sz="2400" dirty="0">
                <a:latin typeface="Consolas" panose="020B0609020204030204" pitchFamily="49" charset="0"/>
              </a:rPr>
              <a:t>Animal[] </a:t>
            </a:r>
            <a:r>
              <a:rPr lang="en-US" sz="2400" dirty="0" err="1">
                <a:latin typeface="Consolas" panose="020B0609020204030204" pitchFamily="49" charset="0"/>
              </a:rPr>
              <a:t>arr</a:t>
            </a:r>
            <a:r>
              <a:rPr lang="en-US" sz="2400" dirty="0">
                <a:latin typeface="Consolas" panose="020B0609020204030204" pitchFamily="49" charset="0"/>
              </a:rPr>
              <a:t> = {new Animal(), new Dog(), new Husky()};</a:t>
            </a:r>
          </a:p>
          <a:p>
            <a:pPr marL="0" indent="0">
              <a:lnSpc>
                <a:spcPct val="100000"/>
              </a:lnSpc>
              <a:buSzPts val="2800"/>
              <a:buNone/>
            </a:pPr>
            <a:r>
              <a:rPr lang="en-US" sz="2400" dirty="0">
                <a:latin typeface="Consolas" panose="020B0609020204030204" pitchFamily="49" charset="0"/>
              </a:rPr>
              <a:t>for (Animal a : </a:t>
            </a:r>
            <a:r>
              <a:rPr lang="en-US" sz="2400" dirty="0" err="1">
                <a:latin typeface="Consolas" panose="020B0609020204030204" pitchFamily="49" charset="0"/>
              </a:rPr>
              <a:t>arr</a:t>
            </a:r>
            <a:r>
              <a:rPr lang="en-US" sz="2400" dirty="0">
                <a:latin typeface="Consolas" panose="020B0609020204030204" pitchFamily="49" charset="0"/>
              </a:rPr>
              <a:t>) {</a:t>
            </a:r>
          </a:p>
          <a:p>
            <a:pPr marL="0" indent="0">
              <a:lnSpc>
                <a:spcPct val="100000"/>
              </a:lnSpc>
              <a:buSzPts val="2800"/>
              <a:buNone/>
            </a:pPr>
            <a:r>
              <a:rPr lang="en-US" sz="2400" dirty="0">
                <a:latin typeface="Consolas" panose="020B0609020204030204" pitchFamily="49" charset="0"/>
              </a:rPr>
              <a:t>    </a:t>
            </a:r>
            <a:r>
              <a:rPr lang="en-US" sz="2400" dirty="0" err="1">
                <a:latin typeface="Consolas" panose="020B0609020204030204" pitchFamily="49" charset="0"/>
              </a:rPr>
              <a:t>a.speak</a:t>
            </a:r>
            <a:r>
              <a:rPr lang="en-US" sz="2400" dirty="0">
                <a:latin typeface="Consolas" panose="020B0609020204030204" pitchFamily="49" charset="0"/>
              </a:rPr>
              <a:t>();</a:t>
            </a:r>
          </a:p>
          <a:p>
            <a:pPr marL="0" indent="0">
              <a:lnSpc>
                <a:spcPct val="100000"/>
              </a:lnSpc>
              <a:buSzPts val="2800"/>
              <a:buNone/>
            </a:pPr>
            <a:r>
              <a:rPr lang="en-US" sz="2400" dirty="0">
                <a:latin typeface="Consolas" panose="020B0609020204030204" pitchFamily="49" charset="0"/>
              </a:rPr>
              <a:t>}</a:t>
            </a:r>
          </a:p>
          <a:p>
            <a:pPr marL="0" indent="0">
              <a:lnSpc>
                <a:spcPct val="100000"/>
              </a:lnSpc>
              <a:buSzPts val="2800"/>
              <a:buNone/>
            </a:pPr>
            <a:endParaRPr lang="en-US" sz="2400" dirty="0">
              <a:latin typeface="Consolas" panose="020B0609020204030204" pitchFamily="49" charset="0"/>
            </a:endParaRPr>
          </a:p>
          <a:p>
            <a:pPr marL="0" indent="0">
              <a:lnSpc>
                <a:spcPct val="100000"/>
              </a:lnSpc>
              <a:buSzPts val="2800"/>
              <a:buNone/>
            </a:pPr>
            <a:r>
              <a:rPr lang="en-US" dirty="0">
                <a:latin typeface="Calibri" panose="020F0502020204030204" pitchFamily="34" charset="0"/>
                <a:cs typeface="Calibri" panose="020F0502020204030204" pitchFamily="34" charset="0"/>
              </a:rPr>
              <a:t>Suppose </a:t>
            </a:r>
            <a:r>
              <a:rPr lang="en-US" dirty="0">
                <a:latin typeface="Consolas" panose="020B0609020204030204" pitchFamily="49" charset="0"/>
              </a:rPr>
              <a:t>Animal</a:t>
            </a:r>
            <a:r>
              <a:rPr lang="en-US" dirty="0">
                <a:latin typeface="Calibri" panose="020F0502020204030204" pitchFamily="34" charset="0"/>
                <a:cs typeface="Calibri" panose="020F0502020204030204" pitchFamily="34" charset="0"/>
              </a:rPr>
              <a:t>, </a:t>
            </a:r>
            <a:r>
              <a:rPr lang="en-US" dirty="0">
                <a:latin typeface="Consolas" panose="020B0609020204030204" pitchFamily="49" charset="0"/>
              </a:rPr>
              <a:t>Dog</a:t>
            </a:r>
            <a:r>
              <a:rPr lang="en-US" dirty="0">
                <a:latin typeface="Calibri" panose="020F0502020204030204" pitchFamily="34" charset="0"/>
                <a:cs typeface="Calibri" panose="020F0502020204030204" pitchFamily="34" charset="0"/>
              </a:rPr>
              <a:t>, and </a:t>
            </a:r>
            <a:r>
              <a:rPr lang="en-US" dirty="0">
                <a:latin typeface="Consolas" panose="020B0609020204030204" pitchFamily="49" charset="0"/>
              </a:rPr>
              <a:t>Husky</a:t>
            </a:r>
            <a:r>
              <a:rPr lang="en-US" dirty="0">
                <a:latin typeface="Calibri" panose="020F0502020204030204" pitchFamily="34" charset="0"/>
                <a:cs typeface="Calibri" panose="020F0502020204030204" pitchFamily="34" charset="0"/>
              </a:rPr>
              <a:t> all implement speak.</a:t>
            </a:r>
          </a:p>
          <a:p>
            <a:pPr marL="0" indent="0">
              <a:lnSpc>
                <a:spcPct val="100000"/>
              </a:lnSpc>
              <a:buSzPts val="2800"/>
              <a:buNone/>
            </a:pPr>
            <a:endParaRPr lang="en-US" dirty="0">
              <a:latin typeface="Calibri" panose="020F0502020204030204" pitchFamily="34" charset="0"/>
              <a:cs typeface="Calibri" panose="020F0502020204030204" pitchFamily="34" charset="0"/>
            </a:endParaRPr>
          </a:p>
          <a:p>
            <a:pPr marL="0" indent="0">
              <a:lnSpc>
                <a:spcPct val="100000"/>
              </a:lnSpc>
              <a:buSzPts val="2800"/>
              <a:buNone/>
            </a:pPr>
            <a:r>
              <a:rPr lang="en-US" dirty="0">
                <a:latin typeface="Calibri" panose="020F0502020204030204" pitchFamily="34" charset="0"/>
                <a:cs typeface="Calibri" panose="020F0502020204030204" pitchFamily="34" charset="0"/>
              </a:rPr>
              <a:t>Which version gets called on each iteration of the loop?</a:t>
            </a:r>
          </a:p>
        </p:txBody>
      </p:sp>
      <p:sp>
        <p:nvSpPr>
          <p:cNvPr id="4" name="Rounded Rectangle 3">
            <a:extLst>
              <a:ext uri="{FF2B5EF4-FFF2-40B4-BE49-F238E27FC236}">
                <a16:creationId xmlns:a16="http://schemas.microsoft.com/office/drawing/2014/main" id="{90CEBBCC-FB90-A9D5-3C30-3BA5D30812DE}"/>
              </a:ext>
            </a:extLst>
          </p:cNvPr>
          <p:cNvSpPr/>
          <p:nvPr/>
        </p:nvSpPr>
        <p:spPr>
          <a:xfrm>
            <a:off x="8107017" y="470452"/>
            <a:ext cx="3750366" cy="901148"/>
          </a:xfrm>
          <a:prstGeom prst="roundRect">
            <a:avLst/>
          </a:prstGeom>
          <a:solidFill>
            <a:schemeClr val="accent1">
              <a:lumMod val="20000"/>
              <a:lumOff val="80000"/>
            </a:schemeClr>
          </a:solidFill>
          <a:ln w="5080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Typical Problem</a:t>
            </a:r>
          </a:p>
        </p:txBody>
      </p:sp>
    </p:spTree>
    <p:extLst>
      <p:ext uri="{BB962C8B-B14F-4D97-AF65-F5344CB8AC3E}">
        <p14:creationId xmlns:p14="http://schemas.microsoft.com/office/powerpoint/2010/main" val="9210795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65E1C3-4690-8C41-A36C-3A2F54251B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90044F-AAEF-5AF6-47DD-E15743462A94}"/>
              </a:ext>
            </a:extLst>
          </p:cNvPr>
          <p:cNvSpPr>
            <a:spLocks noGrp="1"/>
          </p:cNvSpPr>
          <p:nvPr>
            <p:ph type="title"/>
          </p:nvPr>
        </p:nvSpPr>
        <p:spPr/>
        <p:txBody>
          <a:bodyPr/>
          <a:lstStyle/>
          <a:p>
            <a:r>
              <a:rPr lang="en-US" dirty="0"/>
              <a:t>Polymorphism</a:t>
            </a:r>
          </a:p>
        </p:txBody>
      </p:sp>
      <p:sp>
        <p:nvSpPr>
          <p:cNvPr id="3" name="Content Placeholder 2">
            <a:extLst>
              <a:ext uri="{FF2B5EF4-FFF2-40B4-BE49-F238E27FC236}">
                <a16:creationId xmlns:a16="http://schemas.microsoft.com/office/drawing/2014/main" id="{E9060B14-3213-36A0-5F3D-A05E3BE87606}"/>
              </a:ext>
            </a:extLst>
          </p:cNvPr>
          <p:cNvSpPr>
            <a:spLocks noGrp="1"/>
          </p:cNvSpPr>
          <p:nvPr>
            <p:ph idx="1"/>
          </p:nvPr>
        </p:nvSpPr>
        <p:spPr>
          <a:xfrm>
            <a:off x="838199" y="1229833"/>
            <a:ext cx="10652393" cy="5486400"/>
          </a:xfrm>
        </p:spPr>
        <p:txBody>
          <a:bodyPr>
            <a:normAutofit/>
          </a:bodyPr>
          <a:lstStyle/>
          <a:p>
            <a:pPr marL="0" indent="0">
              <a:lnSpc>
                <a:spcPct val="100000"/>
              </a:lnSpc>
              <a:buSzPts val="2800"/>
              <a:buNone/>
            </a:pPr>
            <a:endParaRPr lang="en-US" sz="2400" dirty="0">
              <a:solidFill>
                <a:srgbClr val="FF0000"/>
              </a:solidFill>
              <a:latin typeface="Consolas" panose="020B0609020204030204" pitchFamily="49" charset="0"/>
            </a:endParaRPr>
          </a:p>
          <a:p>
            <a:pPr marL="0" indent="0">
              <a:lnSpc>
                <a:spcPct val="100000"/>
              </a:lnSpc>
              <a:buSzPts val="2800"/>
              <a:buNone/>
            </a:pPr>
            <a:r>
              <a:rPr lang="en-US" sz="2400" dirty="0">
                <a:solidFill>
                  <a:srgbClr val="FF0000"/>
                </a:solidFill>
                <a:latin typeface="Consolas" panose="020B0609020204030204" pitchFamily="49" charset="0"/>
              </a:rPr>
              <a:t>Animal</a:t>
            </a:r>
            <a:r>
              <a:rPr lang="en-US" sz="2400" dirty="0">
                <a:latin typeface="Consolas" panose="020B0609020204030204" pitchFamily="49" charset="0"/>
              </a:rPr>
              <a:t>[] </a:t>
            </a:r>
            <a:r>
              <a:rPr lang="en-US" sz="2400" dirty="0" err="1">
                <a:latin typeface="Consolas" panose="020B0609020204030204" pitchFamily="49" charset="0"/>
              </a:rPr>
              <a:t>arr</a:t>
            </a:r>
            <a:r>
              <a:rPr lang="en-US" sz="2400" dirty="0">
                <a:latin typeface="Consolas" panose="020B0609020204030204" pitchFamily="49" charset="0"/>
              </a:rPr>
              <a:t> = {new </a:t>
            </a:r>
            <a:r>
              <a:rPr lang="en-US" sz="2400" dirty="0">
                <a:solidFill>
                  <a:srgbClr val="0070C0"/>
                </a:solidFill>
                <a:latin typeface="Consolas" panose="020B0609020204030204" pitchFamily="49" charset="0"/>
              </a:rPr>
              <a:t>Animal</a:t>
            </a:r>
            <a:r>
              <a:rPr lang="en-US" sz="2400" dirty="0">
                <a:latin typeface="Consolas" panose="020B0609020204030204" pitchFamily="49" charset="0"/>
              </a:rPr>
              <a:t>(), new </a:t>
            </a:r>
            <a:r>
              <a:rPr lang="en-US" sz="2400" dirty="0">
                <a:solidFill>
                  <a:srgbClr val="0070C0"/>
                </a:solidFill>
                <a:latin typeface="Consolas" panose="020B0609020204030204" pitchFamily="49" charset="0"/>
              </a:rPr>
              <a:t>Dog</a:t>
            </a:r>
            <a:r>
              <a:rPr lang="en-US" sz="2400" dirty="0">
                <a:latin typeface="Consolas" panose="020B0609020204030204" pitchFamily="49" charset="0"/>
              </a:rPr>
              <a:t>(), new </a:t>
            </a:r>
            <a:r>
              <a:rPr lang="en-US" sz="2400" dirty="0">
                <a:solidFill>
                  <a:srgbClr val="0070C0"/>
                </a:solidFill>
                <a:latin typeface="Consolas" panose="020B0609020204030204" pitchFamily="49" charset="0"/>
              </a:rPr>
              <a:t>Husky</a:t>
            </a:r>
            <a:r>
              <a:rPr lang="en-US" sz="2400" dirty="0">
                <a:latin typeface="Consolas" panose="020B0609020204030204" pitchFamily="49" charset="0"/>
              </a:rPr>
              <a:t>()};</a:t>
            </a:r>
          </a:p>
          <a:p>
            <a:pPr marL="0" indent="0">
              <a:lnSpc>
                <a:spcPct val="100000"/>
              </a:lnSpc>
              <a:buSzPts val="2800"/>
              <a:buNone/>
            </a:pPr>
            <a:r>
              <a:rPr lang="en-US" sz="2400" dirty="0">
                <a:latin typeface="Consolas" panose="020B0609020204030204" pitchFamily="49" charset="0"/>
              </a:rPr>
              <a:t>for (</a:t>
            </a:r>
            <a:r>
              <a:rPr lang="en-US" sz="2400" dirty="0">
                <a:solidFill>
                  <a:srgbClr val="FF0000"/>
                </a:solidFill>
                <a:latin typeface="Consolas" panose="020B0609020204030204" pitchFamily="49" charset="0"/>
              </a:rPr>
              <a:t>Animal</a:t>
            </a:r>
            <a:r>
              <a:rPr lang="en-US" sz="2400" dirty="0">
                <a:latin typeface="Consolas" panose="020B0609020204030204" pitchFamily="49" charset="0"/>
              </a:rPr>
              <a:t> a : </a:t>
            </a:r>
            <a:r>
              <a:rPr lang="en-US" sz="2400" dirty="0" err="1">
                <a:latin typeface="Consolas" panose="020B0609020204030204" pitchFamily="49" charset="0"/>
              </a:rPr>
              <a:t>arr</a:t>
            </a:r>
            <a:r>
              <a:rPr lang="en-US" sz="2400" dirty="0">
                <a:latin typeface="Consolas" panose="020B0609020204030204" pitchFamily="49" charset="0"/>
              </a:rPr>
              <a:t>) {</a:t>
            </a:r>
          </a:p>
          <a:p>
            <a:pPr marL="0" indent="0">
              <a:lnSpc>
                <a:spcPct val="100000"/>
              </a:lnSpc>
              <a:buSzPts val="2800"/>
              <a:buNone/>
            </a:pPr>
            <a:r>
              <a:rPr lang="en-US" sz="2400" dirty="0">
                <a:latin typeface="Consolas" panose="020B0609020204030204" pitchFamily="49" charset="0"/>
              </a:rPr>
              <a:t>    </a:t>
            </a:r>
            <a:r>
              <a:rPr lang="en-US" sz="2400" dirty="0" err="1">
                <a:latin typeface="Consolas" panose="020B0609020204030204" pitchFamily="49" charset="0"/>
              </a:rPr>
              <a:t>a.speak</a:t>
            </a:r>
            <a:r>
              <a:rPr lang="en-US" sz="2400" dirty="0">
                <a:latin typeface="Consolas" panose="020B0609020204030204" pitchFamily="49" charset="0"/>
              </a:rPr>
              <a:t>();</a:t>
            </a:r>
          </a:p>
          <a:p>
            <a:pPr marL="0" indent="0">
              <a:lnSpc>
                <a:spcPct val="100000"/>
              </a:lnSpc>
              <a:buSzPts val="2800"/>
              <a:buNone/>
            </a:pPr>
            <a:r>
              <a:rPr lang="en-US" sz="2400" dirty="0">
                <a:latin typeface="Consolas" panose="020B0609020204030204" pitchFamily="49" charset="0"/>
              </a:rPr>
              <a:t>}</a:t>
            </a:r>
          </a:p>
          <a:p>
            <a:pPr marL="0" indent="0">
              <a:lnSpc>
                <a:spcPct val="100000"/>
              </a:lnSpc>
              <a:buSzPts val="2800"/>
              <a:buNone/>
            </a:pPr>
            <a:endParaRPr lang="en-US" sz="2400" dirty="0">
              <a:latin typeface="Consolas" panose="020B0609020204030204" pitchFamily="49" charset="0"/>
            </a:endParaRPr>
          </a:p>
          <a:p>
            <a:pPr indent="-406400">
              <a:lnSpc>
                <a:spcPct val="100000"/>
              </a:lnSpc>
              <a:buSzPts val="2800"/>
            </a:pPr>
            <a:r>
              <a:rPr lang="en-US" dirty="0" err="1">
                <a:solidFill>
                  <a:srgbClr val="FF0000"/>
                </a:solidFill>
                <a:latin typeface="Source Code Pro" panose="020F0502020204030204" pitchFamily="49" charset="0"/>
              </a:rPr>
              <a:t>DeclaredType</a:t>
            </a:r>
            <a:r>
              <a:rPr lang="en-US" dirty="0">
                <a:latin typeface="Consolas" panose="020B0609020204030204" pitchFamily="49" charset="0"/>
              </a:rPr>
              <a:t> x = new </a:t>
            </a:r>
            <a:r>
              <a:rPr lang="en-US" dirty="0" err="1">
                <a:solidFill>
                  <a:srgbClr val="0070C0"/>
                </a:solidFill>
                <a:latin typeface="Source Code Pro" panose="020F0502020204030204" pitchFamily="49" charset="0"/>
              </a:rPr>
              <a:t>ActualType</a:t>
            </a:r>
            <a:r>
              <a:rPr lang="en-US" dirty="0">
                <a:latin typeface="Consolas" panose="020B0609020204030204" pitchFamily="49" charset="0"/>
              </a:rPr>
              <a:t>()</a:t>
            </a:r>
            <a:endParaRPr lang="en-US" sz="2400" dirty="0">
              <a:latin typeface="Consolas" panose="020B0609020204030204" pitchFamily="49" charset="0"/>
            </a:endParaRPr>
          </a:p>
          <a:p>
            <a:pPr lvl="1" indent="-406400">
              <a:lnSpc>
                <a:spcPct val="100000"/>
              </a:lnSpc>
              <a:buSzPts val="2800"/>
            </a:pPr>
            <a:r>
              <a:rPr lang="en-US" sz="2800" b="1" dirty="0">
                <a:latin typeface="Calibri" panose="020F0502020204030204" pitchFamily="34" charset="0"/>
                <a:cs typeface="Calibri" panose="020F0502020204030204" pitchFamily="34" charset="0"/>
              </a:rPr>
              <a:t>Important: </a:t>
            </a:r>
            <a:br>
              <a:rPr lang="en-US" sz="2800" b="1" dirty="0">
                <a:latin typeface="Calibri" panose="020F0502020204030204" pitchFamily="34" charset="0"/>
                <a:cs typeface="Calibri" panose="020F0502020204030204" pitchFamily="34" charset="0"/>
              </a:rPr>
            </a:br>
            <a:r>
              <a:rPr lang="en-US" sz="800" b="1" dirty="0">
                <a:latin typeface="Calibri" panose="020F0502020204030204" pitchFamily="34" charset="0"/>
                <a:cs typeface="Calibri" panose="020F0502020204030204" pitchFamily="34" charset="0"/>
              </a:rPr>
              <a:t> </a:t>
            </a: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    </a:t>
            </a:r>
            <a:r>
              <a:rPr lang="en-US" sz="2800" dirty="0">
                <a:latin typeface="Calibri" panose="020F0502020204030204" pitchFamily="34" charset="0"/>
                <a:cs typeface="Calibri" panose="020F0502020204030204" pitchFamily="34" charset="0"/>
              </a:rPr>
              <a:t>The </a:t>
            </a:r>
            <a:r>
              <a:rPr lang="en-US" sz="2800" dirty="0" err="1">
                <a:solidFill>
                  <a:srgbClr val="0070C0"/>
                </a:solidFill>
                <a:latin typeface="Source Code Pro" panose="020F0502020204030204" pitchFamily="49" charset="0"/>
              </a:rPr>
              <a:t>ActualType</a:t>
            </a:r>
            <a:r>
              <a:rPr lang="en-US" sz="2800" dirty="0">
                <a:latin typeface="Calibri" panose="020F0502020204030204" pitchFamily="34" charset="0"/>
                <a:cs typeface="Calibri" panose="020F0502020204030204" pitchFamily="34" charset="0"/>
              </a:rPr>
              <a:t> determines what method is actually called!</a:t>
            </a:r>
            <a:endParaRPr lang="en-US" sz="28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418345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11BCEC84-1808-2256-4C27-EF00BDACD36B}"/>
              </a:ext>
            </a:extLst>
          </p:cNvPr>
          <p:cNvSpPr/>
          <p:nvPr/>
        </p:nvSpPr>
        <p:spPr>
          <a:xfrm>
            <a:off x="6008914" y="2166385"/>
            <a:ext cx="5780312" cy="2383843"/>
          </a:xfrm>
          <a:prstGeom prst="rect">
            <a:avLst/>
          </a:prstGeom>
          <a:solidFill>
            <a:srgbClr val="D9F2D0"/>
          </a:solidFill>
          <a:ln>
            <a:solidFill>
              <a:schemeClr val="accent3">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69CA84-BB09-F98A-324E-682DF90F3D4D}"/>
              </a:ext>
            </a:extLst>
          </p:cNvPr>
          <p:cNvSpPr>
            <a:spLocks noGrp="1"/>
          </p:cNvSpPr>
          <p:nvPr>
            <p:ph type="title"/>
          </p:nvPr>
        </p:nvSpPr>
        <p:spPr/>
        <p:txBody>
          <a:bodyPr/>
          <a:lstStyle/>
          <a:p>
            <a:r>
              <a:rPr lang="en-US" dirty="0"/>
              <a:t>Overrides and Method Calls</a:t>
            </a:r>
          </a:p>
        </p:txBody>
      </p:sp>
      <p:sp>
        <p:nvSpPr>
          <p:cNvPr id="4" name="Rectangle 3">
            <a:extLst>
              <a:ext uri="{FF2B5EF4-FFF2-40B4-BE49-F238E27FC236}">
                <a16:creationId xmlns:a16="http://schemas.microsoft.com/office/drawing/2014/main" id="{6221BEFD-0D70-E2F5-AA5E-4029EBF1230F}"/>
              </a:ext>
            </a:extLst>
          </p:cNvPr>
          <p:cNvSpPr/>
          <p:nvPr/>
        </p:nvSpPr>
        <p:spPr>
          <a:xfrm>
            <a:off x="2465613" y="2069534"/>
            <a:ext cx="1534885" cy="642257"/>
          </a:xfrm>
          <a:prstGeom prst="rect">
            <a:avLst/>
          </a:prstGeom>
          <a:solidFill>
            <a:schemeClr val="bg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Animal</a:t>
            </a:r>
          </a:p>
        </p:txBody>
      </p:sp>
      <p:sp>
        <p:nvSpPr>
          <p:cNvPr id="5" name="Rectangle 4">
            <a:extLst>
              <a:ext uri="{FF2B5EF4-FFF2-40B4-BE49-F238E27FC236}">
                <a16:creationId xmlns:a16="http://schemas.microsoft.com/office/drawing/2014/main" id="{5ACC5551-74C0-3C8C-ED8C-90C05D7EAC99}"/>
              </a:ext>
            </a:extLst>
          </p:cNvPr>
          <p:cNvSpPr/>
          <p:nvPr/>
        </p:nvSpPr>
        <p:spPr>
          <a:xfrm>
            <a:off x="2465613" y="3994151"/>
            <a:ext cx="1534885" cy="642257"/>
          </a:xfrm>
          <a:prstGeom prst="rect">
            <a:avLst/>
          </a:prstGeom>
          <a:solidFill>
            <a:schemeClr val="bg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Dog</a:t>
            </a:r>
          </a:p>
        </p:txBody>
      </p:sp>
      <p:sp>
        <p:nvSpPr>
          <p:cNvPr id="6" name="Rectangle 5">
            <a:extLst>
              <a:ext uri="{FF2B5EF4-FFF2-40B4-BE49-F238E27FC236}">
                <a16:creationId xmlns:a16="http://schemas.microsoft.com/office/drawing/2014/main" id="{139931D9-8E74-3D36-0A4B-07C4C9A8D2A1}"/>
              </a:ext>
            </a:extLst>
          </p:cNvPr>
          <p:cNvSpPr/>
          <p:nvPr/>
        </p:nvSpPr>
        <p:spPr>
          <a:xfrm>
            <a:off x="2465613" y="5932565"/>
            <a:ext cx="1534885" cy="642257"/>
          </a:xfrm>
          <a:prstGeom prst="rect">
            <a:avLst/>
          </a:prstGeom>
          <a:solidFill>
            <a:schemeClr val="bg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Husky</a:t>
            </a:r>
          </a:p>
        </p:txBody>
      </p:sp>
      <p:cxnSp>
        <p:nvCxnSpPr>
          <p:cNvPr id="17" name="Straight Arrow Connector 16">
            <a:extLst>
              <a:ext uri="{FF2B5EF4-FFF2-40B4-BE49-F238E27FC236}">
                <a16:creationId xmlns:a16="http://schemas.microsoft.com/office/drawing/2014/main" id="{86BEFE0C-3AD2-69C7-F174-99985464F8F9}"/>
              </a:ext>
            </a:extLst>
          </p:cNvPr>
          <p:cNvCxnSpPr>
            <a:cxnSpLocks/>
            <a:stCxn id="5" idx="0"/>
            <a:endCxn id="4" idx="2"/>
          </p:cNvCxnSpPr>
          <p:nvPr/>
        </p:nvCxnSpPr>
        <p:spPr>
          <a:xfrm flipV="1">
            <a:off x="3233056" y="2711791"/>
            <a:ext cx="0" cy="128236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8" name="TextBox 17">
            <a:extLst>
              <a:ext uri="{FF2B5EF4-FFF2-40B4-BE49-F238E27FC236}">
                <a16:creationId xmlns:a16="http://schemas.microsoft.com/office/drawing/2014/main" id="{379E9548-1FE0-3FD3-7417-5D9562D751A1}"/>
              </a:ext>
            </a:extLst>
          </p:cNvPr>
          <p:cNvSpPr txBox="1"/>
          <p:nvPr/>
        </p:nvSpPr>
        <p:spPr>
          <a:xfrm rot="16200000">
            <a:off x="2704898" y="2971351"/>
            <a:ext cx="1056315" cy="707886"/>
          </a:xfrm>
          <a:prstGeom prst="rect">
            <a:avLst/>
          </a:prstGeom>
          <a:noFill/>
        </p:spPr>
        <p:txBody>
          <a:bodyPr wrap="none" rtlCol="0">
            <a:spAutoFit/>
          </a:bodyPr>
          <a:lstStyle/>
          <a:p>
            <a:r>
              <a:rPr lang="en-US" sz="2000" dirty="0"/>
              <a:t>extends</a:t>
            </a:r>
          </a:p>
          <a:p>
            <a:r>
              <a:rPr lang="en-US" sz="2000" dirty="0"/>
              <a:t>“is a”</a:t>
            </a:r>
          </a:p>
        </p:txBody>
      </p:sp>
      <p:sp>
        <p:nvSpPr>
          <p:cNvPr id="22" name="TextBox 21">
            <a:extLst>
              <a:ext uri="{FF2B5EF4-FFF2-40B4-BE49-F238E27FC236}">
                <a16:creationId xmlns:a16="http://schemas.microsoft.com/office/drawing/2014/main" id="{1F28A47C-D98D-3C45-CE87-2D6850CE185D}"/>
              </a:ext>
            </a:extLst>
          </p:cNvPr>
          <p:cNvSpPr txBox="1"/>
          <p:nvPr/>
        </p:nvSpPr>
        <p:spPr>
          <a:xfrm>
            <a:off x="6096000" y="1493837"/>
            <a:ext cx="5693228" cy="3785652"/>
          </a:xfrm>
          <a:prstGeom prst="rect">
            <a:avLst/>
          </a:prstGeom>
          <a:noFill/>
        </p:spPr>
        <p:txBody>
          <a:bodyPr wrap="square" rtlCol="0">
            <a:spAutoFit/>
          </a:bodyPr>
          <a:lstStyle/>
          <a:p>
            <a:r>
              <a:rPr lang="en-US" sz="2400" b="1" dirty="0"/>
              <a:t>When running:</a:t>
            </a:r>
          </a:p>
          <a:p>
            <a:endParaRPr lang="en-US" sz="2400" dirty="0"/>
          </a:p>
          <a:p>
            <a:r>
              <a:rPr lang="en-US" sz="2400" dirty="0"/>
              <a:t>Use the </a:t>
            </a:r>
            <a:r>
              <a:rPr lang="en-US" sz="2400" i="1" dirty="0"/>
              <a:t>most specific</a:t>
            </a:r>
            <a:r>
              <a:rPr lang="en-US" sz="2400" dirty="0"/>
              <a:t> version of the method call starting from the </a:t>
            </a:r>
            <a:r>
              <a:rPr lang="en-US" sz="2400" dirty="0">
                <a:solidFill>
                  <a:srgbClr val="0070C0"/>
                </a:solidFill>
              </a:rPr>
              <a:t>actual type</a:t>
            </a:r>
            <a:r>
              <a:rPr lang="en-US" sz="2400" dirty="0"/>
              <a:t>.</a:t>
            </a:r>
            <a:endParaRPr lang="en-US" sz="2400" i="1" dirty="0"/>
          </a:p>
          <a:p>
            <a:endParaRPr lang="en-US" sz="2400" dirty="0"/>
          </a:p>
          <a:p>
            <a:r>
              <a:rPr lang="en-US" sz="2400" dirty="0"/>
              <a:t>Start from the </a:t>
            </a:r>
            <a:r>
              <a:rPr lang="en-US" sz="2400" dirty="0">
                <a:solidFill>
                  <a:srgbClr val="0070C0"/>
                </a:solidFill>
              </a:rPr>
              <a:t>actual type</a:t>
            </a:r>
            <a:r>
              <a:rPr lang="en-US" sz="2400" dirty="0"/>
              <a:t>, then go “up” to super classes until you find the method. Run that first-discovered version.</a:t>
            </a:r>
          </a:p>
          <a:p>
            <a:endParaRPr lang="en-US" sz="2400" dirty="0"/>
          </a:p>
          <a:p>
            <a:endParaRPr lang="en-US" sz="2400" dirty="0"/>
          </a:p>
        </p:txBody>
      </p:sp>
      <p:sp>
        <p:nvSpPr>
          <p:cNvPr id="3" name="Arrow: Right 2">
            <a:extLst>
              <a:ext uri="{FF2B5EF4-FFF2-40B4-BE49-F238E27FC236}">
                <a16:creationId xmlns:a16="http://schemas.microsoft.com/office/drawing/2014/main" id="{5670ACF0-7A18-E5C8-2634-441CCC89C5FE}"/>
              </a:ext>
            </a:extLst>
          </p:cNvPr>
          <p:cNvSpPr/>
          <p:nvPr/>
        </p:nvSpPr>
        <p:spPr>
          <a:xfrm>
            <a:off x="710291" y="5969297"/>
            <a:ext cx="1502228" cy="642257"/>
          </a:xfrm>
          <a:prstGeom prst="rightArrow">
            <a:avLst/>
          </a:prstGeom>
          <a:solidFill>
            <a:schemeClr val="tx2">
              <a:lumMod val="50000"/>
              <a:lumOff val="50000"/>
            </a:schemeClr>
          </a:solidFill>
          <a:ln>
            <a:solidFill>
              <a:schemeClr val="tx2">
                <a:lumMod val="90000"/>
                <a:lumOff val="1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Actual Type</a:t>
            </a:r>
          </a:p>
        </p:txBody>
      </p:sp>
      <p:sp>
        <p:nvSpPr>
          <p:cNvPr id="11" name="Arrow: Left 10">
            <a:extLst>
              <a:ext uri="{FF2B5EF4-FFF2-40B4-BE49-F238E27FC236}">
                <a16:creationId xmlns:a16="http://schemas.microsoft.com/office/drawing/2014/main" id="{5A1CC531-B1FC-D506-BBDB-285AA8BA7C7B}"/>
              </a:ext>
            </a:extLst>
          </p:cNvPr>
          <p:cNvSpPr/>
          <p:nvPr/>
        </p:nvSpPr>
        <p:spPr>
          <a:xfrm rot="5400000">
            <a:off x="-898158" y="3064253"/>
            <a:ext cx="3668336" cy="2068287"/>
          </a:xfrm>
          <a:prstGeom prst="leftArrow">
            <a:avLst/>
          </a:prstGeom>
          <a:solidFill>
            <a:schemeClr val="accent6">
              <a:lumMod val="40000"/>
              <a:lumOff val="60000"/>
              <a:alpha val="50196"/>
            </a:schemeClr>
          </a:solidFill>
          <a:ln>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TextBox 14">
            <a:extLst>
              <a:ext uri="{FF2B5EF4-FFF2-40B4-BE49-F238E27FC236}">
                <a16:creationId xmlns:a16="http://schemas.microsoft.com/office/drawing/2014/main" id="{7ED949AC-6152-5294-320A-52338AD6647E}"/>
              </a:ext>
            </a:extLst>
          </p:cNvPr>
          <p:cNvSpPr txBox="1"/>
          <p:nvPr/>
        </p:nvSpPr>
        <p:spPr>
          <a:xfrm>
            <a:off x="254234" y="1362111"/>
            <a:ext cx="3393878" cy="584775"/>
          </a:xfrm>
          <a:prstGeom prst="rect">
            <a:avLst/>
          </a:prstGeom>
          <a:noFill/>
        </p:spPr>
        <p:txBody>
          <a:bodyPr wrap="none" rtlCol="0">
            <a:spAutoFit/>
          </a:bodyPr>
          <a:lstStyle/>
          <a:p>
            <a:r>
              <a:rPr lang="en-US" sz="1600" dirty="0">
                <a:solidFill>
                  <a:srgbClr val="FF0000"/>
                </a:solidFill>
                <a:latin typeface="Source Code Pro" panose="020F0502020204030204" pitchFamily="49" charset="0"/>
              </a:rPr>
              <a:t>Animal</a:t>
            </a:r>
            <a:r>
              <a:rPr lang="en-US" sz="1600" b="0" i="0" dirty="0">
                <a:solidFill>
                  <a:srgbClr val="000000"/>
                </a:solidFill>
                <a:effectLst/>
                <a:latin typeface="Source Code Pro" panose="020F0502020204030204" pitchFamily="49" charset="0"/>
              </a:rPr>
              <a:t> </a:t>
            </a:r>
            <a:r>
              <a:rPr lang="en-US" sz="1600" dirty="0">
                <a:solidFill>
                  <a:srgbClr val="000000"/>
                </a:solidFill>
                <a:latin typeface="Source Code Pro" panose="020F0502020204030204" pitchFamily="49" charset="0"/>
              </a:rPr>
              <a:t>dubs</a:t>
            </a:r>
            <a:r>
              <a:rPr lang="en-US" sz="1600" b="0" i="0" dirty="0">
                <a:solidFill>
                  <a:srgbClr val="000000"/>
                </a:solidFill>
                <a:effectLst/>
                <a:latin typeface="Source Code Pro" panose="020F0502020204030204" pitchFamily="49" charset="0"/>
              </a:rPr>
              <a:t> = new </a:t>
            </a:r>
            <a:r>
              <a:rPr lang="en-US" sz="1600" b="0" i="0" dirty="0">
                <a:solidFill>
                  <a:srgbClr val="0070C0"/>
                </a:solidFill>
                <a:effectLst/>
                <a:latin typeface="Source Code Pro" panose="020F0502020204030204" pitchFamily="49" charset="0"/>
              </a:rPr>
              <a:t>Husky</a:t>
            </a:r>
            <a:r>
              <a:rPr lang="en-US" sz="1600" b="0" i="0" dirty="0">
                <a:solidFill>
                  <a:srgbClr val="000000"/>
                </a:solidFill>
                <a:effectLst/>
                <a:latin typeface="Source Code Pro" panose="020F0502020204030204" pitchFamily="49" charset="0"/>
              </a:rPr>
              <a:t>();</a:t>
            </a:r>
          </a:p>
          <a:p>
            <a:r>
              <a:rPr lang="en-US" sz="1600" dirty="0" err="1">
                <a:solidFill>
                  <a:srgbClr val="000000"/>
                </a:solidFill>
                <a:latin typeface="Source Code Pro" panose="020F0502020204030204" pitchFamily="49" charset="0"/>
              </a:rPr>
              <a:t>dubs.speak</a:t>
            </a:r>
            <a:r>
              <a:rPr lang="en-US" sz="1600" dirty="0">
                <a:solidFill>
                  <a:srgbClr val="000000"/>
                </a:solidFill>
                <a:latin typeface="Source Code Pro" panose="020F0502020204030204" pitchFamily="49" charset="0"/>
              </a:rPr>
              <a:t>();</a:t>
            </a:r>
            <a:endParaRPr lang="en-US" sz="1600" dirty="0"/>
          </a:p>
        </p:txBody>
      </p:sp>
      <p:sp>
        <p:nvSpPr>
          <p:cNvPr id="19" name="TextBox 18">
            <a:extLst>
              <a:ext uri="{FF2B5EF4-FFF2-40B4-BE49-F238E27FC236}">
                <a16:creationId xmlns:a16="http://schemas.microsoft.com/office/drawing/2014/main" id="{32ED8A86-1F5D-1ACB-B4DC-A9D595A01273}"/>
              </a:ext>
            </a:extLst>
          </p:cNvPr>
          <p:cNvSpPr txBox="1"/>
          <p:nvPr/>
        </p:nvSpPr>
        <p:spPr>
          <a:xfrm>
            <a:off x="-298174" y="3807069"/>
            <a:ext cx="2763787" cy="1200329"/>
          </a:xfrm>
          <a:prstGeom prst="rect">
            <a:avLst/>
          </a:prstGeom>
          <a:noFill/>
        </p:spPr>
        <p:txBody>
          <a:bodyPr wrap="square">
            <a:spAutoFit/>
          </a:bodyPr>
          <a:lstStyle/>
          <a:p>
            <a:pPr algn="ctr"/>
            <a:r>
              <a:rPr lang="en-US" b="1" dirty="0">
                <a:solidFill>
                  <a:schemeClr val="tx1"/>
                </a:solidFill>
              </a:rPr>
              <a:t>Running</a:t>
            </a:r>
            <a:r>
              <a:rPr lang="en-US" dirty="0">
                <a:solidFill>
                  <a:schemeClr val="tx1"/>
                </a:solidFill>
              </a:rPr>
              <a:t>:</a:t>
            </a:r>
          </a:p>
          <a:p>
            <a:pPr algn="ctr"/>
            <a:r>
              <a:rPr lang="en-US" dirty="0">
                <a:solidFill>
                  <a:schemeClr val="tx1"/>
                </a:solidFill>
              </a:rPr>
              <a:t>Look this way for </a:t>
            </a:r>
            <a:r>
              <a:rPr lang="en-US" sz="1800" dirty="0">
                <a:solidFill>
                  <a:srgbClr val="000000"/>
                </a:solidFill>
                <a:latin typeface="Source Code Pro" panose="020F0502020204030204" pitchFamily="49" charset="0"/>
              </a:rPr>
              <a:t>speak</a:t>
            </a:r>
            <a:endParaRPr lang="en-US" dirty="0">
              <a:solidFill>
                <a:schemeClr val="tx1"/>
              </a:solidFill>
            </a:endParaRPr>
          </a:p>
          <a:p>
            <a:pPr algn="ctr"/>
            <a:r>
              <a:rPr lang="en-US" dirty="0">
                <a:solidFill>
                  <a:schemeClr val="tx1"/>
                </a:solidFill>
              </a:rPr>
              <a:t>Use the first implementation found</a:t>
            </a:r>
          </a:p>
        </p:txBody>
      </p:sp>
      <p:sp>
        <p:nvSpPr>
          <p:cNvPr id="8" name="Rectangle 7">
            <a:extLst>
              <a:ext uri="{FF2B5EF4-FFF2-40B4-BE49-F238E27FC236}">
                <a16:creationId xmlns:a16="http://schemas.microsoft.com/office/drawing/2014/main" id="{C9C2BEA1-44EB-43B3-1D6F-A6B84C9C17F9}"/>
              </a:ext>
            </a:extLst>
          </p:cNvPr>
          <p:cNvSpPr/>
          <p:nvPr/>
        </p:nvSpPr>
        <p:spPr>
          <a:xfrm>
            <a:off x="6008914" y="5135427"/>
            <a:ext cx="5780312" cy="1576062"/>
          </a:xfrm>
          <a:prstGeom prst="rect">
            <a:avLst/>
          </a:prstGeom>
          <a:solidFill>
            <a:srgbClr val="D9F2D0"/>
          </a:solidFill>
          <a:ln>
            <a:solidFill>
              <a:schemeClr val="accent3">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C6B54897-C6C0-7A67-69CD-D7D186DDE278}"/>
              </a:ext>
            </a:extLst>
          </p:cNvPr>
          <p:cNvSpPr txBox="1"/>
          <p:nvPr/>
        </p:nvSpPr>
        <p:spPr>
          <a:xfrm>
            <a:off x="6008914" y="5230633"/>
            <a:ext cx="5619869" cy="1477328"/>
          </a:xfrm>
          <a:prstGeom prst="rect">
            <a:avLst/>
          </a:prstGeom>
          <a:noFill/>
        </p:spPr>
        <p:txBody>
          <a:bodyPr wrap="square">
            <a:spAutoFit/>
          </a:bodyPr>
          <a:lstStyle/>
          <a:p>
            <a:r>
              <a:rPr lang="en-US" sz="1800" b="1" dirty="0"/>
              <a:t>In this example:</a:t>
            </a:r>
          </a:p>
          <a:p>
            <a:endParaRPr lang="en-US" b="1" dirty="0"/>
          </a:p>
          <a:p>
            <a:r>
              <a:rPr lang="en-US" b="1" dirty="0"/>
              <a:t>If the Husky class overrides speak, then we’ll use the implementation in Husky. If not, we’ll look in Dog and use that one if found. If not, then we’ll look in Animal.</a:t>
            </a:r>
            <a:endParaRPr lang="en-US" sz="1800" dirty="0"/>
          </a:p>
        </p:txBody>
      </p:sp>
      <p:cxnSp>
        <p:nvCxnSpPr>
          <p:cNvPr id="16" name="Straight Arrow Connector 15">
            <a:extLst>
              <a:ext uri="{FF2B5EF4-FFF2-40B4-BE49-F238E27FC236}">
                <a16:creationId xmlns:a16="http://schemas.microsoft.com/office/drawing/2014/main" id="{DDDEE29B-A9AD-EB51-D8B4-FDC36908C053}"/>
              </a:ext>
            </a:extLst>
          </p:cNvPr>
          <p:cNvCxnSpPr>
            <a:cxnSpLocks/>
          </p:cNvCxnSpPr>
          <p:nvPr/>
        </p:nvCxnSpPr>
        <p:spPr>
          <a:xfrm flipV="1">
            <a:off x="3226432" y="4633358"/>
            <a:ext cx="0" cy="128236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1" name="TextBox 20">
            <a:extLst>
              <a:ext uri="{FF2B5EF4-FFF2-40B4-BE49-F238E27FC236}">
                <a16:creationId xmlns:a16="http://schemas.microsoft.com/office/drawing/2014/main" id="{6E0E6DB0-B6B7-3414-DD9D-13463986E2BF}"/>
              </a:ext>
            </a:extLst>
          </p:cNvPr>
          <p:cNvSpPr txBox="1"/>
          <p:nvPr/>
        </p:nvSpPr>
        <p:spPr>
          <a:xfrm rot="16200000">
            <a:off x="2698274" y="4892918"/>
            <a:ext cx="1056315" cy="707886"/>
          </a:xfrm>
          <a:prstGeom prst="rect">
            <a:avLst/>
          </a:prstGeom>
          <a:noFill/>
        </p:spPr>
        <p:txBody>
          <a:bodyPr wrap="none" rtlCol="0">
            <a:spAutoFit/>
          </a:bodyPr>
          <a:lstStyle/>
          <a:p>
            <a:r>
              <a:rPr lang="en-US" sz="2000" dirty="0"/>
              <a:t>extends</a:t>
            </a:r>
          </a:p>
          <a:p>
            <a:r>
              <a:rPr lang="en-US" sz="2000" dirty="0"/>
              <a:t>“is a”</a:t>
            </a:r>
          </a:p>
        </p:txBody>
      </p:sp>
      <p:sp>
        <p:nvSpPr>
          <p:cNvPr id="23" name="Rounded Rectangle 22">
            <a:extLst>
              <a:ext uri="{FF2B5EF4-FFF2-40B4-BE49-F238E27FC236}">
                <a16:creationId xmlns:a16="http://schemas.microsoft.com/office/drawing/2014/main" id="{A8F685B2-A888-51F1-3F7E-74F6C3FFE8C5}"/>
              </a:ext>
            </a:extLst>
          </p:cNvPr>
          <p:cNvSpPr/>
          <p:nvPr/>
        </p:nvSpPr>
        <p:spPr>
          <a:xfrm>
            <a:off x="8107017" y="470452"/>
            <a:ext cx="3750366" cy="901148"/>
          </a:xfrm>
          <a:prstGeom prst="roundRect">
            <a:avLst/>
          </a:prstGeom>
          <a:solidFill>
            <a:schemeClr val="accent4">
              <a:lumMod val="40000"/>
              <a:lumOff val="60000"/>
            </a:schemeClr>
          </a:solidFill>
          <a:ln w="50800">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Solution Technique</a:t>
            </a:r>
          </a:p>
        </p:txBody>
      </p:sp>
    </p:spTree>
    <p:extLst>
      <p:ext uri="{BB962C8B-B14F-4D97-AF65-F5344CB8AC3E}">
        <p14:creationId xmlns:p14="http://schemas.microsoft.com/office/powerpoint/2010/main" val="22878694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4C537D-2D45-9DBD-7191-08CFDA16837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33C2B73-88AC-1BA7-757E-CBD41FA147FC}"/>
              </a:ext>
            </a:extLst>
          </p:cNvPr>
          <p:cNvSpPr>
            <a:spLocks noGrp="1"/>
          </p:cNvSpPr>
          <p:nvPr>
            <p:ph type="title"/>
          </p:nvPr>
        </p:nvSpPr>
        <p:spPr/>
        <p:txBody>
          <a:bodyPr/>
          <a:lstStyle/>
          <a:p>
            <a:r>
              <a:rPr lang="en-US" dirty="0"/>
              <a:t>Coming up…</a:t>
            </a:r>
          </a:p>
        </p:txBody>
      </p:sp>
      <p:sp>
        <p:nvSpPr>
          <p:cNvPr id="3" name="Text Placeholder 2">
            <a:extLst>
              <a:ext uri="{FF2B5EF4-FFF2-40B4-BE49-F238E27FC236}">
                <a16:creationId xmlns:a16="http://schemas.microsoft.com/office/drawing/2014/main" id="{7AE08175-45FE-55DB-8367-4A423F875783}"/>
              </a:ext>
            </a:extLst>
          </p:cNvPr>
          <p:cNvSpPr>
            <a:spLocks noGrp="1"/>
          </p:cNvSpPr>
          <p:nvPr>
            <p:ph type="body" idx="1"/>
          </p:nvPr>
        </p:nvSpPr>
        <p:spPr/>
        <p:txBody>
          <a:bodyPr>
            <a:normAutofit/>
          </a:bodyPr>
          <a:lstStyle/>
          <a:p>
            <a:r>
              <a:rPr lang="en-US" dirty="0"/>
              <a:t>❓ Complete the </a:t>
            </a:r>
            <a:r>
              <a:rPr lang="en-US" dirty="0">
                <a:hlinkClick r:id="rId2"/>
              </a:rPr>
              <a:t>Introductory Survey</a:t>
            </a:r>
            <a:endParaRPr lang="en-US" dirty="0"/>
          </a:p>
          <a:p>
            <a:pPr lvl="1"/>
            <a:r>
              <a:rPr lang="en-US" sz="2400" dirty="0"/>
              <a:t>This helps us gather data about the students taking our classes and their backgrounds, to inform future offerings. </a:t>
            </a:r>
          </a:p>
          <a:p>
            <a:r>
              <a:rPr lang="en-US" dirty="0"/>
              <a:t>🙋 Two Review Sessions: Monday 9/29 1:30 and 2:30 in KNE 120</a:t>
            </a:r>
          </a:p>
          <a:p>
            <a:pPr lvl="1"/>
            <a:r>
              <a:rPr lang="en-US" sz="2400" dirty="0"/>
              <a:t>Brief review of prerequisite material</a:t>
            </a:r>
          </a:p>
          <a:p>
            <a:r>
              <a:rPr lang="en-US" dirty="0"/>
              <a:t>💻 The IPL opens Monday 9/29</a:t>
            </a:r>
          </a:p>
          <a:p>
            <a:pPr lvl="1"/>
            <a:r>
              <a:rPr lang="en-US" dirty="0"/>
              <a:t>Schedule posted soon</a:t>
            </a:r>
          </a:p>
          <a:p>
            <a:r>
              <a:rPr lang="en-US" dirty="0"/>
              <a:t>🔎 Creative Project 0: Search Engine out now</a:t>
            </a:r>
          </a:p>
          <a:p>
            <a:pPr lvl="1"/>
            <a:r>
              <a:rPr lang="en-US" dirty="0"/>
              <a:t>Due Wednesday, October 1, 11:59pm</a:t>
            </a:r>
          </a:p>
          <a:p>
            <a:endParaRPr lang="en-US" dirty="0"/>
          </a:p>
        </p:txBody>
      </p:sp>
    </p:spTree>
    <p:extLst>
      <p:ext uri="{BB962C8B-B14F-4D97-AF65-F5344CB8AC3E}">
        <p14:creationId xmlns:p14="http://schemas.microsoft.com/office/powerpoint/2010/main" val="5275028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FC0C9-441F-4C38-9C94-839976AF013A}"/>
              </a:ext>
            </a:extLst>
          </p:cNvPr>
          <p:cNvSpPr>
            <a:spLocks noGrp="1"/>
          </p:cNvSpPr>
          <p:nvPr>
            <p:ph type="title"/>
          </p:nvPr>
        </p:nvSpPr>
        <p:spPr/>
        <p:txBody>
          <a:bodyPr/>
          <a:lstStyle/>
          <a:p>
            <a:r>
              <a:rPr lang="en-US" dirty="0"/>
              <a:t>Coming up…</a:t>
            </a:r>
          </a:p>
        </p:txBody>
      </p:sp>
      <p:sp>
        <p:nvSpPr>
          <p:cNvPr id="3" name="Text Placeholder 2">
            <a:extLst>
              <a:ext uri="{FF2B5EF4-FFF2-40B4-BE49-F238E27FC236}">
                <a16:creationId xmlns:a16="http://schemas.microsoft.com/office/drawing/2014/main" id="{FD7CF905-9EA8-466D-9E03-CFB690D69BF0}"/>
              </a:ext>
            </a:extLst>
          </p:cNvPr>
          <p:cNvSpPr>
            <a:spLocks noGrp="1"/>
          </p:cNvSpPr>
          <p:nvPr>
            <p:ph type="body" idx="1"/>
          </p:nvPr>
        </p:nvSpPr>
        <p:spPr/>
        <p:txBody>
          <a:bodyPr>
            <a:normAutofit/>
          </a:bodyPr>
          <a:lstStyle/>
          <a:p>
            <a:r>
              <a:rPr lang="en-US" dirty="0"/>
              <a:t>❓ Complete the </a:t>
            </a:r>
            <a:r>
              <a:rPr lang="en-US" dirty="0">
                <a:hlinkClick r:id="rId2"/>
              </a:rPr>
              <a:t>Introductory Survey</a:t>
            </a:r>
            <a:endParaRPr lang="en-US" dirty="0"/>
          </a:p>
          <a:p>
            <a:pPr lvl="1"/>
            <a:r>
              <a:rPr lang="en-US" sz="2400" dirty="0"/>
              <a:t>This helps us gather data about the students taking our classes and their backgrounds, to inform future offerings. </a:t>
            </a:r>
          </a:p>
          <a:p>
            <a:r>
              <a:rPr lang="en-US" dirty="0"/>
              <a:t>🙋 Two Review Sessions: Monday 9/29 1:30 and 2:30 in KNE 120</a:t>
            </a:r>
          </a:p>
          <a:p>
            <a:pPr lvl="1"/>
            <a:r>
              <a:rPr lang="en-US" sz="2400" dirty="0"/>
              <a:t>Brief review of prerequisite material</a:t>
            </a:r>
          </a:p>
          <a:p>
            <a:r>
              <a:rPr lang="en-US" dirty="0"/>
              <a:t>💻 The IPL opens Monday 9/29</a:t>
            </a:r>
          </a:p>
          <a:p>
            <a:pPr lvl="1"/>
            <a:r>
              <a:rPr lang="en-US" dirty="0"/>
              <a:t>Schedule posted soon</a:t>
            </a:r>
          </a:p>
          <a:p>
            <a:r>
              <a:rPr lang="en-US" dirty="0"/>
              <a:t>🔎 Creative Project 0: Search Engine out now</a:t>
            </a:r>
          </a:p>
          <a:p>
            <a:pPr lvl="1"/>
            <a:r>
              <a:rPr lang="en-US" dirty="0"/>
              <a:t>Due Wednesday, October 1, 11:59pm</a:t>
            </a:r>
          </a:p>
          <a:p>
            <a:endParaRPr lang="en-US" dirty="0"/>
          </a:p>
        </p:txBody>
      </p:sp>
    </p:spTree>
    <p:extLst>
      <p:ext uri="{BB962C8B-B14F-4D97-AF65-F5344CB8AC3E}">
        <p14:creationId xmlns:p14="http://schemas.microsoft.com/office/powerpoint/2010/main" val="39793287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22B81-4FB1-3D4C-B5CC-F81F1C1D9153}"/>
              </a:ext>
            </a:extLst>
          </p:cNvPr>
          <p:cNvSpPr>
            <a:spLocks noGrp="1"/>
          </p:cNvSpPr>
          <p:nvPr>
            <p:ph type="title"/>
          </p:nvPr>
        </p:nvSpPr>
        <p:spPr/>
        <p:txBody>
          <a:bodyPr/>
          <a:lstStyle/>
          <a:p>
            <a:r>
              <a:rPr lang="en-US" dirty="0"/>
              <a:t>Lecture Outline</a:t>
            </a:r>
          </a:p>
        </p:txBody>
      </p:sp>
      <p:sp>
        <p:nvSpPr>
          <p:cNvPr id="3" name="Content Placeholder 2">
            <a:extLst>
              <a:ext uri="{FF2B5EF4-FFF2-40B4-BE49-F238E27FC236}">
                <a16:creationId xmlns:a16="http://schemas.microsoft.com/office/drawing/2014/main" id="{F07DD871-301D-734F-B5EC-A5910673E2D8}"/>
              </a:ext>
            </a:extLst>
          </p:cNvPr>
          <p:cNvSpPr>
            <a:spLocks noGrp="1"/>
          </p:cNvSpPr>
          <p:nvPr>
            <p:ph idx="1"/>
          </p:nvPr>
        </p:nvSpPr>
        <p:spPr/>
        <p:txBody>
          <a:bodyPr/>
          <a:lstStyle/>
          <a:p>
            <a:pPr>
              <a:spcAft>
                <a:spcPts val="1200"/>
              </a:spcAft>
            </a:pPr>
            <a:r>
              <a:rPr lang="en-US" b="1" dirty="0">
                <a:solidFill>
                  <a:srgbClr val="FA8231"/>
                </a:solidFill>
                <a:latin typeface="Consolas" panose="020B0609020204030204" pitchFamily="49" charset="0"/>
              </a:rPr>
              <a:t>Comparable</a:t>
            </a:r>
          </a:p>
          <a:p>
            <a:pPr>
              <a:spcAft>
                <a:spcPts val="1200"/>
              </a:spcAft>
            </a:pPr>
            <a:r>
              <a:rPr lang="en-US" dirty="0"/>
              <a:t>Inheritance</a:t>
            </a:r>
          </a:p>
          <a:p>
            <a:pPr>
              <a:spcAft>
                <a:spcPts val="1200"/>
              </a:spcAft>
            </a:pPr>
            <a:r>
              <a:rPr lang="en-US" dirty="0"/>
              <a:t>Polymorphism</a:t>
            </a:r>
          </a:p>
          <a:p>
            <a:pPr lvl="1">
              <a:spcAft>
                <a:spcPts val="1200"/>
              </a:spcAft>
            </a:pPr>
            <a:r>
              <a:rPr lang="en-US" dirty="0"/>
              <a:t>Which version of the method gets called?</a:t>
            </a:r>
          </a:p>
          <a:p>
            <a:pPr>
              <a:spcAft>
                <a:spcPts val="1200"/>
              </a:spcAft>
            </a:pPr>
            <a:endParaRPr lang="en-US" b="1" dirty="0">
              <a:solidFill>
                <a:srgbClr val="FA8231"/>
              </a:solidFill>
              <a:latin typeface="Consolas" panose="020B0609020204030204" pitchFamily="49" charset="0"/>
            </a:endParaRPr>
          </a:p>
        </p:txBody>
      </p:sp>
      <p:sp>
        <p:nvSpPr>
          <p:cNvPr id="4" name="Pentagon 3">
            <a:extLst>
              <a:ext uri="{FF2B5EF4-FFF2-40B4-BE49-F238E27FC236}">
                <a16:creationId xmlns:a16="http://schemas.microsoft.com/office/drawing/2014/main" id="{A474EB40-D05B-4D47-ACB8-073DBA3E897B}"/>
              </a:ext>
            </a:extLst>
          </p:cNvPr>
          <p:cNvSpPr/>
          <p:nvPr/>
        </p:nvSpPr>
        <p:spPr>
          <a:xfrm rot="10800000">
            <a:off x="3450160" y="1472008"/>
            <a:ext cx="444843" cy="308919"/>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166991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21"/>
          <p:cNvSpPr txBox="1">
            <a:spLocks noGrp="1"/>
          </p:cNvSpPr>
          <p:nvPr>
            <p:ph type="title"/>
          </p:nvPr>
        </p:nvSpPr>
        <p:spPr>
          <a:xfrm>
            <a:off x="838200" y="456565"/>
            <a:ext cx="10515600" cy="762636"/>
          </a:xfrm>
          <a:prstGeom prst="rect">
            <a:avLst/>
          </a:prstGeom>
          <a:noFill/>
          <a:ln>
            <a:noFill/>
          </a:ln>
        </p:spPr>
        <p:txBody>
          <a:bodyPr spcFirstLastPara="1" wrap="square" lIns="45700" tIns="45700" rIns="45700" bIns="45700" anchor="ctr" anchorCtr="0">
            <a:normAutofit/>
          </a:bodyPr>
          <a:lstStyle/>
          <a:p>
            <a:pPr marL="0" marR="0" lvl="0" indent="0" algn="l" rtl="0">
              <a:lnSpc>
                <a:spcPct val="90000"/>
              </a:lnSpc>
              <a:spcBef>
                <a:spcPts val="0"/>
              </a:spcBef>
              <a:spcAft>
                <a:spcPts val="0"/>
              </a:spcAft>
              <a:buClr>
                <a:srgbClr val="000000"/>
              </a:buClr>
              <a:buSzPts val="4356"/>
              <a:buFont typeface="Calibri"/>
              <a:buNone/>
            </a:pPr>
            <a:r>
              <a:rPr lang="en-US" sz="4356" dirty="0"/>
              <a:t>Comparable</a:t>
            </a:r>
            <a:endParaRPr dirty="0"/>
          </a:p>
        </p:txBody>
      </p:sp>
      <p:sp>
        <p:nvSpPr>
          <p:cNvPr id="306" name="Google Shape;306;p21"/>
          <p:cNvSpPr txBox="1">
            <a:spLocks noGrp="1"/>
          </p:cNvSpPr>
          <p:nvPr>
            <p:ph type="body" idx="1"/>
          </p:nvPr>
        </p:nvSpPr>
        <p:spPr>
          <a:xfrm>
            <a:off x="838200" y="1371600"/>
            <a:ext cx="10515600" cy="3486150"/>
          </a:xfrm>
          <a:prstGeom prst="rect">
            <a:avLst/>
          </a:prstGeom>
          <a:noFill/>
          <a:ln>
            <a:noFill/>
          </a:ln>
        </p:spPr>
        <p:txBody>
          <a:bodyPr spcFirstLastPara="1" wrap="square" lIns="45700" tIns="45700" rIns="45700" bIns="45700" anchor="t" anchorCtr="0">
            <a:normAutofit/>
          </a:bodyPr>
          <a:lstStyle/>
          <a:p>
            <a:pPr marL="228600" lvl="0" indent="-228600" algn="l" rtl="0">
              <a:lnSpc>
                <a:spcPct val="72000"/>
              </a:lnSpc>
              <a:spcBef>
                <a:spcPts val="0"/>
              </a:spcBef>
              <a:spcAft>
                <a:spcPts val="100"/>
              </a:spcAft>
              <a:buClr>
                <a:srgbClr val="000000"/>
              </a:buClr>
              <a:buSzPts val="2300"/>
              <a:buChar char="•"/>
            </a:pPr>
            <a:r>
              <a:rPr lang="en-US" dirty="0">
                <a:latin typeface="Courier New" panose="02070309020205020404" pitchFamily="49" charset="0"/>
                <a:cs typeface="Courier New" panose="02070309020205020404" pitchFamily="49" charset="0"/>
              </a:rPr>
              <a:t>Comparable&lt;E&gt;</a:t>
            </a:r>
            <a:r>
              <a:rPr lang="en-US" dirty="0"/>
              <a:t> is an </a:t>
            </a:r>
            <a:r>
              <a:rPr lang="en-US" dirty="0">
                <a:latin typeface="Courier New" panose="02070309020205020404" pitchFamily="49" charset="0"/>
                <a:cs typeface="Courier New" panose="02070309020205020404" pitchFamily="49" charset="0"/>
              </a:rPr>
              <a:t>interface</a:t>
            </a:r>
            <a:r>
              <a:rPr lang="en-US" dirty="0"/>
              <a:t> that allows implementers to define an ordering between two objects</a:t>
            </a:r>
          </a:p>
          <a:p>
            <a:pPr marL="685800" lvl="1" indent="-228600">
              <a:lnSpc>
                <a:spcPct val="72000"/>
              </a:lnSpc>
              <a:spcBef>
                <a:spcPts val="0"/>
              </a:spcBef>
              <a:spcAft>
                <a:spcPts val="100"/>
              </a:spcAft>
              <a:buSzPts val="2300"/>
              <a:buChar char="•"/>
            </a:pPr>
            <a:r>
              <a:rPr lang="en-US" sz="2400" dirty="0"/>
              <a:t>Used by </a:t>
            </a:r>
            <a:r>
              <a:rPr lang="en-US" sz="2400" dirty="0" err="1">
                <a:latin typeface="Courier New" panose="02070309020205020404" pitchFamily="49" charset="0"/>
                <a:cs typeface="Courier New" panose="02070309020205020404" pitchFamily="49" charset="0"/>
              </a:rPr>
              <a:t>TreeSet</a:t>
            </a:r>
            <a:r>
              <a:rPr lang="en-US" sz="2400" dirty="0"/>
              <a:t>, </a:t>
            </a:r>
            <a:r>
              <a:rPr lang="en-US" sz="2400" dirty="0" err="1">
                <a:latin typeface="Courier New" panose="02070309020205020404" pitchFamily="49" charset="0"/>
                <a:cs typeface="Courier New" panose="02070309020205020404" pitchFamily="49" charset="0"/>
              </a:rPr>
              <a:t>TreeMap</a:t>
            </a:r>
            <a:r>
              <a:rPr lang="en-US" sz="2400" dirty="0"/>
              <a:t>, </a:t>
            </a:r>
            <a:r>
              <a:rPr lang="en-US" sz="2400" dirty="0" err="1">
                <a:latin typeface="Courier New" panose="02070309020205020404" pitchFamily="49" charset="0"/>
                <a:cs typeface="Courier New" panose="02070309020205020404" pitchFamily="49" charset="0"/>
              </a:rPr>
              <a:t>Collections.sort</a:t>
            </a:r>
            <a:r>
              <a:rPr lang="en-US" sz="2400" dirty="0"/>
              <a:t>, etc.</a:t>
            </a:r>
          </a:p>
          <a:p>
            <a:pPr marL="228600" lvl="0" indent="-228600" algn="l" rtl="0">
              <a:lnSpc>
                <a:spcPct val="72000"/>
              </a:lnSpc>
              <a:spcBef>
                <a:spcPts val="0"/>
              </a:spcBef>
              <a:spcAft>
                <a:spcPts val="100"/>
              </a:spcAft>
              <a:buClr>
                <a:srgbClr val="000000"/>
              </a:buClr>
              <a:buSzPts val="2300"/>
              <a:buChar char="•"/>
            </a:pPr>
            <a:endParaRPr lang="en-US" dirty="0"/>
          </a:p>
          <a:p>
            <a:pPr marL="228600" lvl="0" indent="-228600" algn="l" rtl="0">
              <a:lnSpc>
                <a:spcPct val="72000"/>
              </a:lnSpc>
              <a:spcBef>
                <a:spcPts val="0"/>
              </a:spcBef>
              <a:spcAft>
                <a:spcPts val="100"/>
              </a:spcAft>
              <a:buClr>
                <a:srgbClr val="000000"/>
              </a:buClr>
              <a:buSzPts val="2300"/>
              <a:buChar char="•"/>
            </a:pPr>
            <a:r>
              <a:rPr lang="en-US" dirty="0"/>
              <a:t>One required method:</a:t>
            </a:r>
          </a:p>
          <a:p>
            <a:pPr marL="457200" lvl="1" indent="0">
              <a:lnSpc>
                <a:spcPct val="72000"/>
              </a:lnSpc>
              <a:spcBef>
                <a:spcPts val="0"/>
              </a:spcBef>
              <a:spcAft>
                <a:spcPts val="100"/>
              </a:spcAft>
              <a:buSzPts val="2300"/>
              <a:buNone/>
            </a:pPr>
            <a:r>
              <a:rPr lang="en-US" sz="2400" dirty="0">
                <a:latin typeface="Courier New" panose="02070309020205020404" pitchFamily="49" charset="0"/>
                <a:cs typeface="Courier New" panose="02070309020205020404" pitchFamily="49" charset="0"/>
              </a:rPr>
              <a:t>public int </a:t>
            </a:r>
            <a:r>
              <a:rPr lang="en-US" sz="2400" dirty="0" err="1">
                <a:latin typeface="Courier New" panose="02070309020205020404" pitchFamily="49" charset="0"/>
                <a:cs typeface="Courier New" panose="02070309020205020404" pitchFamily="49" charset="0"/>
              </a:rPr>
              <a:t>compareTo</a:t>
            </a:r>
            <a:r>
              <a:rPr lang="en-US" sz="2400" dirty="0">
                <a:latin typeface="Courier New" panose="02070309020205020404" pitchFamily="49" charset="0"/>
                <a:cs typeface="Courier New" panose="02070309020205020404" pitchFamily="49" charset="0"/>
              </a:rPr>
              <a:t> (E other);</a:t>
            </a:r>
          </a:p>
          <a:p>
            <a:pPr marL="685800" lvl="1" indent="-228600">
              <a:lnSpc>
                <a:spcPct val="72000"/>
              </a:lnSpc>
              <a:spcBef>
                <a:spcPts val="0"/>
              </a:spcBef>
              <a:spcAft>
                <a:spcPts val="100"/>
              </a:spcAft>
              <a:buSzPts val="2300"/>
              <a:buChar char="•"/>
            </a:pPr>
            <a:endParaRPr lang="en-US" dirty="0"/>
          </a:p>
          <a:p>
            <a:pPr marL="228600" indent="-228600">
              <a:lnSpc>
                <a:spcPct val="72000"/>
              </a:lnSpc>
              <a:spcBef>
                <a:spcPts val="0"/>
              </a:spcBef>
              <a:spcAft>
                <a:spcPts val="100"/>
              </a:spcAft>
              <a:buSzPts val="2300"/>
            </a:pPr>
            <a:r>
              <a:rPr lang="en-US" dirty="0"/>
              <a:t>Returned integer falls into 1 of 3 categories</a:t>
            </a:r>
          </a:p>
          <a:p>
            <a:pPr marL="457200" lvl="1" indent="0">
              <a:lnSpc>
                <a:spcPct val="72000"/>
              </a:lnSpc>
              <a:spcBef>
                <a:spcPts val="0"/>
              </a:spcBef>
              <a:spcAft>
                <a:spcPts val="100"/>
              </a:spcAft>
              <a:buSzPts val="2300"/>
              <a:buNone/>
            </a:pPr>
            <a:r>
              <a:rPr lang="en-US" sz="2400" dirty="0">
                <a:latin typeface="Courier New" panose="02070309020205020404" pitchFamily="49" charset="0"/>
                <a:cs typeface="Courier New" panose="02070309020205020404" pitchFamily="49" charset="0"/>
              </a:rPr>
              <a:t>&lt; 0</a:t>
            </a:r>
            <a:r>
              <a:rPr lang="en-US" sz="2400" dirty="0"/>
              <a:t>: </a:t>
            </a:r>
            <a:r>
              <a:rPr lang="en-US" sz="2400" dirty="0">
                <a:latin typeface="Courier New" panose="02070309020205020404" pitchFamily="49" charset="0"/>
                <a:cs typeface="Courier New" panose="02070309020205020404" pitchFamily="49" charset="0"/>
              </a:rPr>
              <a:t>this</a:t>
            </a:r>
            <a:r>
              <a:rPr lang="en-US" sz="2400" dirty="0"/>
              <a:t> is “less than” </a:t>
            </a:r>
            <a:r>
              <a:rPr lang="en-US" sz="2400" dirty="0">
                <a:latin typeface="Courier New" panose="02070309020205020404" pitchFamily="49" charset="0"/>
                <a:cs typeface="Courier New" panose="02070309020205020404" pitchFamily="49" charset="0"/>
              </a:rPr>
              <a:t>other</a:t>
            </a:r>
          </a:p>
          <a:p>
            <a:pPr marL="457200" lvl="1" indent="0">
              <a:lnSpc>
                <a:spcPct val="72000"/>
              </a:lnSpc>
              <a:spcBef>
                <a:spcPts val="0"/>
              </a:spcBef>
              <a:spcAft>
                <a:spcPts val="100"/>
              </a:spcAft>
              <a:buSzPts val="2300"/>
              <a:buNone/>
            </a:pPr>
            <a:r>
              <a:rPr lang="en-US" sz="2400" dirty="0">
                <a:latin typeface="Courier New" panose="02070309020205020404" pitchFamily="49" charset="0"/>
                <a:cs typeface="Courier New" panose="02070309020205020404" pitchFamily="49" charset="0"/>
              </a:rPr>
              <a:t>= 0</a:t>
            </a:r>
            <a:r>
              <a:rPr lang="en-US" sz="2400" dirty="0"/>
              <a:t>: </a:t>
            </a:r>
            <a:r>
              <a:rPr lang="en-US" sz="2400" dirty="0">
                <a:latin typeface="Courier New" panose="02070309020205020404" pitchFamily="49" charset="0"/>
                <a:cs typeface="Courier New" panose="02070309020205020404" pitchFamily="49" charset="0"/>
              </a:rPr>
              <a:t>this</a:t>
            </a:r>
            <a:r>
              <a:rPr lang="en-US" sz="2400" dirty="0"/>
              <a:t> is “equal to” </a:t>
            </a:r>
            <a:r>
              <a:rPr lang="en-US" sz="2400" dirty="0">
                <a:latin typeface="Courier New" panose="02070309020205020404" pitchFamily="49" charset="0"/>
                <a:cs typeface="Courier New" panose="02070309020205020404" pitchFamily="49" charset="0"/>
              </a:rPr>
              <a:t>other</a:t>
            </a:r>
          </a:p>
          <a:p>
            <a:pPr marL="457200" lvl="1" indent="0">
              <a:lnSpc>
                <a:spcPct val="72000"/>
              </a:lnSpc>
              <a:spcBef>
                <a:spcPts val="0"/>
              </a:spcBef>
              <a:spcAft>
                <a:spcPts val="100"/>
              </a:spcAft>
              <a:buSzPts val="2300"/>
              <a:buNone/>
            </a:pPr>
            <a:r>
              <a:rPr lang="en-US" sz="2400" dirty="0">
                <a:latin typeface="Courier New" panose="02070309020205020404" pitchFamily="49" charset="0"/>
                <a:cs typeface="Courier New" panose="02070309020205020404" pitchFamily="49" charset="0"/>
              </a:rPr>
              <a:t>&gt; 0</a:t>
            </a:r>
            <a:r>
              <a:rPr lang="en-US" sz="2400" dirty="0"/>
              <a:t>: </a:t>
            </a:r>
            <a:r>
              <a:rPr lang="en-US" sz="2400" dirty="0">
                <a:latin typeface="Courier New" panose="02070309020205020404" pitchFamily="49" charset="0"/>
                <a:cs typeface="Courier New" panose="02070309020205020404" pitchFamily="49" charset="0"/>
              </a:rPr>
              <a:t>this</a:t>
            </a:r>
            <a:r>
              <a:rPr lang="en-US" sz="2400" dirty="0"/>
              <a:t> is “greater than” </a:t>
            </a:r>
            <a:r>
              <a:rPr lang="en-US" sz="2400" dirty="0">
                <a:latin typeface="Courier New" panose="02070309020205020404" pitchFamily="49" charset="0"/>
                <a:cs typeface="Courier New" panose="02070309020205020404" pitchFamily="49" charset="0"/>
              </a:rPr>
              <a:t>other</a:t>
            </a:r>
          </a:p>
        </p:txBody>
      </p:sp>
      <p:sp>
        <p:nvSpPr>
          <p:cNvPr id="2" name="TextBox 1">
            <a:extLst>
              <a:ext uri="{FF2B5EF4-FFF2-40B4-BE49-F238E27FC236}">
                <a16:creationId xmlns:a16="http://schemas.microsoft.com/office/drawing/2014/main" id="{C317ED41-70AE-4543-9942-DA60F0A47F73}"/>
              </a:ext>
            </a:extLst>
          </p:cNvPr>
          <p:cNvSpPr txBox="1"/>
          <p:nvPr/>
        </p:nvSpPr>
        <p:spPr>
          <a:xfrm>
            <a:off x="8662987" y="3429000"/>
            <a:ext cx="3529013" cy="461665"/>
          </a:xfrm>
          <a:prstGeom prst="rect">
            <a:avLst/>
          </a:prstGeom>
          <a:noFill/>
        </p:spPr>
        <p:txBody>
          <a:bodyPr wrap="square" rtlCol="0">
            <a:spAutoFit/>
          </a:bodyPr>
          <a:lstStyle/>
          <a:p>
            <a:r>
              <a:rPr lang="en-US" sz="2400" b="1" dirty="0" err="1">
                <a:latin typeface="Courier New" panose="02070309020205020404" pitchFamily="49" charset="0"/>
                <a:cs typeface="Courier New" panose="02070309020205020404" pitchFamily="49" charset="0"/>
              </a:rPr>
              <a:t>a</a:t>
            </a:r>
            <a:r>
              <a:rPr lang="en-US" sz="2400" dirty="0" err="1">
                <a:latin typeface="Courier New" panose="02070309020205020404" pitchFamily="49" charset="0"/>
                <a:cs typeface="Courier New" panose="02070309020205020404" pitchFamily="49" charset="0"/>
              </a:rPr>
              <a:t>.compareTo</a:t>
            </a:r>
            <a:r>
              <a:rPr lang="en-US" sz="2400" dirty="0">
                <a:latin typeface="Courier New" panose="02070309020205020404" pitchFamily="49" charset="0"/>
                <a:cs typeface="Courier New" panose="02070309020205020404" pitchFamily="49" charset="0"/>
              </a:rPr>
              <a:t>(</a:t>
            </a:r>
            <a:r>
              <a:rPr lang="en-US" sz="2400" b="1" dirty="0">
                <a:latin typeface="Courier New" panose="02070309020205020404" pitchFamily="49" charset="0"/>
                <a:cs typeface="Courier New" panose="02070309020205020404" pitchFamily="49" charset="0"/>
              </a:rPr>
              <a:t>b</a:t>
            </a:r>
            <a:r>
              <a:rPr lang="en-US" sz="2400" dirty="0">
                <a:latin typeface="Courier New" panose="02070309020205020404" pitchFamily="49" charset="0"/>
                <a:cs typeface="Courier New" panose="02070309020205020404" pitchFamily="49" charset="0"/>
              </a:rPr>
              <a:t>);</a:t>
            </a:r>
          </a:p>
        </p:txBody>
      </p:sp>
      <p:sp>
        <p:nvSpPr>
          <p:cNvPr id="3" name="TextBox 2">
            <a:extLst>
              <a:ext uri="{FF2B5EF4-FFF2-40B4-BE49-F238E27FC236}">
                <a16:creationId xmlns:a16="http://schemas.microsoft.com/office/drawing/2014/main" id="{C8396A15-2D58-4898-8644-FA4A60051F5D}"/>
              </a:ext>
            </a:extLst>
          </p:cNvPr>
          <p:cNvSpPr txBox="1"/>
          <p:nvPr/>
        </p:nvSpPr>
        <p:spPr>
          <a:xfrm>
            <a:off x="8479630" y="4350544"/>
            <a:ext cx="736099" cy="369332"/>
          </a:xfrm>
          <a:prstGeom prst="rect">
            <a:avLst/>
          </a:prstGeom>
          <a:noFill/>
        </p:spPr>
        <p:txBody>
          <a:bodyPr wrap="none" rtlCol="0">
            <a:spAutoFit/>
          </a:bodyPr>
          <a:lstStyle/>
          <a:p>
            <a:r>
              <a:rPr lang="en-US" sz="1800" dirty="0">
                <a:latin typeface="Courier New" panose="02070309020205020404" pitchFamily="49" charset="0"/>
                <a:cs typeface="Courier New" panose="02070309020205020404" pitchFamily="49" charset="0"/>
              </a:rPr>
              <a:t>this</a:t>
            </a:r>
            <a:endParaRPr lang="en-US" sz="2000" dirty="0">
              <a:latin typeface="Courier New" panose="02070309020205020404" pitchFamily="49" charset="0"/>
              <a:cs typeface="Courier New" panose="02070309020205020404" pitchFamily="49" charset="0"/>
            </a:endParaRPr>
          </a:p>
        </p:txBody>
      </p:sp>
      <p:sp>
        <p:nvSpPr>
          <p:cNvPr id="11" name="TextBox 10">
            <a:extLst>
              <a:ext uri="{FF2B5EF4-FFF2-40B4-BE49-F238E27FC236}">
                <a16:creationId xmlns:a16="http://schemas.microsoft.com/office/drawing/2014/main" id="{216DE595-B677-4FDD-8FBA-A49AEA19565D}"/>
              </a:ext>
            </a:extLst>
          </p:cNvPr>
          <p:cNvSpPr txBox="1"/>
          <p:nvPr/>
        </p:nvSpPr>
        <p:spPr>
          <a:xfrm>
            <a:off x="10584948" y="4350544"/>
            <a:ext cx="873957" cy="369332"/>
          </a:xfrm>
          <a:prstGeom prst="rect">
            <a:avLst/>
          </a:prstGeom>
          <a:noFill/>
        </p:spPr>
        <p:txBody>
          <a:bodyPr wrap="none" rtlCol="0">
            <a:spAutoFit/>
          </a:bodyPr>
          <a:lstStyle/>
          <a:p>
            <a:r>
              <a:rPr lang="en-US" sz="1800" dirty="0">
                <a:latin typeface="Courier New" panose="02070309020205020404" pitchFamily="49" charset="0"/>
                <a:cs typeface="Courier New" panose="02070309020205020404" pitchFamily="49" charset="0"/>
              </a:rPr>
              <a:t>other</a:t>
            </a:r>
            <a:endParaRPr lang="en-US" sz="2000" dirty="0">
              <a:latin typeface="Courier New" panose="02070309020205020404" pitchFamily="49" charset="0"/>
              <a:cs typeface="Courier New" panose="02070309020205020404" pitchFamily="49" charset="0"/>
            </a:endParaRPr>
          </a:p>
        </p:txBody>
      </p:sp>
      <p:cxnSp>
        <p:nvCxnSpPr>
          <p:cNvPr id="5" name="Straight Arrow Connector 4">
            <a:extLst>
              <a:ext uri="{FF2B5EF4-FFF2-40B4-BE49-F238E27FC236}">
                <a16:creationId xmlns:a16="http://schemas.microsoft.com/office/drawing/2014/main" id="{40A0BC7E-2BAA-48AA-A729-D4DD6C09A7FF}"/>
              </a:ext>
            </a:extLst>
          </p:cNvPr>
          <p:cNvCxnSpPr>
            <a:stCxn id="3" idx="0"/>
          </p:cNvCxnSpPr>
          <p:nvPr/>
        </p:nvCxnSpPr>
        <p:spPr>
          <a:xfrm flipH="1" flipV="1">
            <a:off x="8847679" y="3890665"/>
            <a:ext cx="1" cy="459879"/>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213A1A5F-D6BD-4FFF-90B7-B943C7F56BDB}"/>
              </a:ext>
            </a:extLst>
          </p:cNvPr>
          <p:cNvCxnSpPr/>
          <p:nvPr/>
        </p:nvCxnSpPr>
        <p:spPr>
          <a:xfrm flipH="1" flipV="1">
            <a:off x="11038219" y="3890664"/>
            <a:ext cx="1" cy="459879"/>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2797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21"/>
          <p:cNvSpPr txBox="1">
            <a:spLocks noGrp="1"/>
          </p:cNvSpPr>
          <p:nvPr>
            <p:ph type="title"/>
          </p:nvPr>
        </p:nvSpPr>
        <p:spPr>
          <a:xfrm>
            <a:off x="838200" y="456565"/>
            <a:ext cx="10515600" cy="762636"/>
          </a:xfrm>
          <a:prstGeom prst="rect">
            <a:avLst/>
          </a:prstGeom>
          <a:noFill/>
          <a:ln>
            <a:noFill/>
          </a:ln>
        </p:spPr>
        <p:txBody>
          <a:bodyPr spcFirstLastPara="1" wrap="square" lIns="45700" tIns="45700" rIns="45700" bIns="45700" anchor="ctr" anchorCtr="0">
            <a:normAutofit/>
          </a:bodyPr>
          <a:lstStyle/>
          <a:p>
            <a:pPr marL="0" marR="0" lvl="0" indent="0" algn="l" rtl="0">
              <a:lnSpc>
                <a:spcPct val="90000"/>
              </a:lnSpc>
              <a:spcBef>
                <a:spcPts val="0"/>
              </a:spcBef>
              <a:spcAft>
                <a:spcPts val="0"/>
              </a:spcAft>
              <a:buClr>
                <a:srgbClr val="000000"/>
              </a:buClr>
              <a:buSzPts val="4356"/>
              <a:buFont typeface="Calibri"/>
              <a:buNone/>
            </a:pPr>
            <a:r>
              <a:rPr lang="en-US" dirty="0"/>
              <a:t>Subtraction Trick</a:t>
            </a:r>
            <a:endParaRPr dirty="0"/>
          </a:p>
        </p:txBody>
      </p:sp>
      <p:sp>
        <p:nvSpPr>
          <p:cNvPr id="306" name="Google Shape;306;p21"/>
          <p:cNvSpPr txBox="1">
            <a:spLocks noGrp="1"/>
          </p:cNvSpPr>
          <p:nvPr>
            <p:ph type="body" idx="1"/>
          </p:nvPr>
        </p:nvSpPr>
        <p:spPr>
          <a:xfrm>
            <a:off x="838200" y="1371599"/>
            <a:ext cx="10515600" cy="5029835"/>
          </a:xfrm>
          <a:prstGeom prst="rect">
            <a:avLst/>
          </a:prstGeom>
          <a:noFill/>
          <a:ln>
            <a:noFill/>
          </a:ln>
        </p:spPr>
        <p:txBody>
          <a:bodyPr spcFirstLastPara="1" wrap="square" lIns="45700" tIns="45700" rIns="45700" bIns="45700" anchor="t" anchorCtr="0">
            <a:normAutofit/>
          </a:bodyPr>
          <a:lstStyle/>
          <a:p>
            <a:pPr marL="228600" lvl="0" indent="-228600" algn="l" rtl="0">
              <a:lnSpc>
                <a:spcPct val="72000"/>
              </a:lnSpc>
              <a:spcBef>
                <a:spcPts val="0"/>
              </a:spcBef>
              <a:spcAft>
                <a:spcPts val="100"/>
              </a:spcAft>
              <a:buClr>
                <a:srgbClr val="000000"/>
              </a:buClr>
              <a:buSzPts val="2300"/>
              <a:buChar char="•"/>
            </a:pPr>
            <a:r>
              <a:rPr lang="en-US" sz="2400" dirty="0" err="1">
                <a:latin typeface="Courier New" panose="02070309020205020404" pitchFamily="49" charset="0"/>
                <a:cs typeface="Courier New" panose="02070309020205020404" pitchFamily="49" charset="0"/>
              </a:rPr>
              <a:t>compareTo</a:t>
            </a:r>
            <a:r>
              <a:rPr lang="en-US" sz="2400" dirty="0">
                <a:latin typeface="Courier New" panose="02070309020205020404" pitchFamily="49" charset="0"/>
                <a:cs typeface="Courier New" panose="02070309020205020404" pitchFamily="49" charset="0"/>
              </a:rPr>
              <a:t> </a:t>
            </a:r>
            <a:r>
              <a:rPr lang="en-US" sz="2400" dirty="0">
                <a:latin typeface="Calibri" panose="020F0502020204030204" pitchFamily="34" charset="0"/>
                <a:cs typeface="Calibri" panose="020F0502020204030204" pitchFamily="34" charset="0"/>
              </a:rPr>
              <a:t>implementation when comparing two integers (</a:t>
            </a:r>
            <a:r>
              <a:rPr lang="en-US" sz="2400" dirty="0">
                <a:latin typeface="Courier New" panose="02070309020205020404" pitchFamily="49" charset="0"/>
                <a:cs typeface="Courier New" panose="02070309020205020404" pitchFamily="49" charset="0"/>
              </a:rPr>
              <a:t>a</a:t>
            </a:r>
            <a:r>
              <a:rPr lang="en-US" sz="2400" dirty="0">
                <a:latin typeface="Calibri" panose="020F0502020204030204" pitchFamily="34" charset="0"/>
                <a:cs typeface="Calibri" panose="020F0502020204030204" pitchFamily="34" charset="0"/>
              </a:rPr>
              <a:t>) ascending: </a:t>
            </a:r>
          </a:p>
          <a:p>
            <a:pPr marL="228600" lvl="0" indent="-228600" algn="l" rtl="0">
              <a:lnSpc>
                <a:spcPct val="72000"/>
              </a:lnSpc>
              <a:spcBef>
                <a:spcPts val="0"/>
              </a:spcBef>
              <a:spcAft>
                <a:spcPts val="100"/>
              </a:spcAft>
              <a:buClr>
                <a:srgbClr val="000000"/>
              </a:buClr>
              <a:buSzPts val="2300"/>
              <a:buChar char="•"/>
            </a:pPr>
            <a:endParaRPr lang="en-US" sz="2400" dirty="0">
              <a:latin typeface="Calibri" panose="020F0502020204030204" pitchFamily="34" charset="0"/>
              <a:cs typeface="Calibri" panose="020F0502020204030204" pitchFamily="34" charset="0"/>
            </a:endParaRPr>
          </a:p>
          <a:p>
            <a:pPr marL="228600" lvl="0" indent="-228600" algn="l" rtl="0">
              <a:lnSpc>
                <a:spcPct val="72000"/>
              </a:lnSpc>
              <a:spcBef>
                <a:spcPts val="0"/>
              </a:spcBef>
              <a:spcAft>
                <a:spcPts val="100"/>
              </a:spcAft>
              <a:buClr>
                <a:srgbClr val="000000"/>
              </a:buClr>
              <a:buSzPts val="2300"/>
              <a:buChar char="•"/>
            </a:pPr>
            <a:endParaRPr lang="en-US" sz="2400" dirty="0">
              <a:latin typeface="Calibri" panose="020F0502020204030204" pitchFamily="34" charset="0"/>
              <a:cs typeface="Calibri" panose="020F0502020204030204" pitchFamily="34" charset="0"/>
            </a:endParaRPr>
          </a:p>
          <a:p>
            <a:pPr marL="228600" lvl="0" indent="-228600" algn="l" rtl="0">
              <a:lnSpc>
                <a:spcPct val="72000"/>
              </a:lnSpc>
              <a:spcBef>
                <a:spcPts val="0"/>
              </a:spcBef>
              <a:spcAft>
                <a:spcPts val="100"/>
              </a:spcAft>
              <a:buClr>
                <a:srgbClr val="000000"/>
              </a:buClr>
              <a:buSzPts val="2300"/>
              <a:buChar char="•"/>
            </a:pPr>
            <a:endParaRPr lang="en-US" sz="2400" dirty="0">
              <a:latin typeface="Calibri" panose="020F0502020204030204" pitchFamily="34" charset="0"/>
              <a:cs typeface="Calibri" panose="020F0502020204030204" pitchFamily="34" charset="0"/>
            </a:endParaRPr>
          </a:p>
          <a:p>
            <a:pPr marL="228600" lvl="0" indent="-228600" algn="l" rtl="0">
              <a:lnSpc>
                <a:spcPct val="72000"/>
              </a:lnSpc>
              <a:spcBef>
                <a:spcPts val="0"/>
              </a:spcBef>
              <a:spcAft>
                <a:spcPts val="100"/>
              </a:spcAft>
              <a:buClr>
                <a:srgbClr val="000000"/>
              </a:buClr>
              <a:buSzPts val="2300"/>
              <a:buChar char="•"/>
            </a:pPr>
            <a:endParaRPr lang="en-US" sz="2400" dirty="0">
              <a:latin typeface="Calibri" panose="020F0502020204030204" pitchFamily="34" charset="0"/>
              <a:cs typeface="Calibri" panose="020F0502020204030204" pitchFamily="34" charset="0"/>
            </a:endParaRPr>
          </a:p>
          <a:p>
            <a:pPr marL="228600" lvl="0" indent="-228600" algn="l" rtl="0">
              <a:lnSpc>
                <a:spcPct val="72000"/>
              </a:lnSpc>
              <a:spcBef>
                <a:spcPts val="0"/>
              </a:spcBef>
              <a:spcAft>
                <a:spcPts val="100"/>
              </a:spcAft>
              <a:buClr>
                <a:srgbClr val="000000"/>
              </a:buClr>
              <a:buSzPts val="2300"/>
              <a:buChar char="•"/>
            </a:pPr>
            <a:endParaRPr lang="en-US" sz="2400" dirty="0">
              <a:latin typeface="Calibri" panose="020F0502020204030204" pitchFamily="34" charset="0"/>
              <a:cs typeface="Calibri" panose="020F0502020204030204" pitchFamily="34" charset="0"/>
            </a:endParaRPr>
          </a:p>
          <a:p>
            <a:pPr marL="228600" lvl="0" indent="-228600" algn="l" rtl="0">
              <a:lnSpc>
                <a:spcPct val="72000"/>
              </a:lnSpc>
              <a:spcBef>
                <a:spcPts val="0"/>
              </a:spcBef>
              <a:spcAft>
                <a:spcPts val="100"/>
              </a:spcAft>
              <a:buClr>
                <a:srgbClr val="000000"/>
              </a:buClr>
              <a:buSzPts val="2300"/>
              <a:buChar char="•"/>
            </a:pPr>
            <a:r>
              <a:rPr lang="en-US" sz="2400" dirty="0">
                <a:latin typeface="Calibri" panose="020F0502020204030204" pitchFamily="34" charset="0"/>
                <a:cs typeface="Calibri" panose="020F0502020204030204" pitchFamily="34" charset="0"/>
              </a:rPr>
              <a:t>This is just subtraction!</a:t>
            </a:r>
          </a:p>
          <a:p>
            <a:pPr marL="228600" lvl="0" indent="-228600" algn="l" rtl="0">
              <a:lnSpc>
                <a:spcPct val="72000"/>
              </a:lnSpc>
              <a:spcBef>
                <a:spcPts val="0"/>
              </a:spcBef>
              <a:spcAft>
                <a:spcPts val="100"/>
              </a:spcAft>
              <a:buClr>
                <a:srgbClr val="000000"/>
              </a:buClr>
              <a:buSzPts val="2300"/>
              <a:buChar char="•"/>
            </a:pPr>
            <a:endParaRPr lang="en-US" sz="2400" dirty="0">
              <a:latin typeface="Calibri" panose="020F0502020204030204" pitchFamily="34" charset="0"/>
              <a:cs typeface="Calibri" panose="020F0502020204030204" pitchFamily="34" charset="0"/>
            </a:endParaRPr>
          </a:p>
          <a:p>
            <a:pPr marL="228600" lvl="0" indent="-228600" algn="l" rtl="0">
              <a:lnSpc>
                <a:spcPct val="72000"/>
              </a:lnSpc>
              <a:spcBef>
                <a:spcPts val="0"/>
              </a:spcBef>
              <a:spcAft>
                <a:spcPts val="100"/>
              </a:spcAft>
              <a:buClr>
                <a:srgbClr val="000000"/>
              </a:buClr>
              <a:buSzPts val="2300"/>
              <a:buChar char="•"/>
            </a:pPr>
            <a:endParaRPr lang="en-US" sz="2400" dirty="0">
              <a:latin typeface="Calibri" panose="020F0502020204030204" pitchFamily="34" charset="0"/>
              <a:cs typeface="Calibri" panose="020F0502020204030204" pitchFamily="34" charset="0"/>
            </a:endParaRPr>
          </a:p>
          <a:p>
            <a:pPr marL="228600" lvl="0" indent="-228600" algn="l" rtl="0">
              <a:lnSpc>
                <a:spcPct val="72000"/>
              </a:lnSpc>
              <a:spcBef>
                <a:spcPts val="0"/>
              </a:spcBef>
              <a:spcAft>
                <a:spcPts val="100"/>
              </a:spcAft>
              <a:buClr>
                <a:srgbClr val="000000"/>
              </a:buClr>
              <a:buSzPts val="2300"/>
              <a:buChar char="•"/>
            </a:pPr>
            <a:endParaRPr lang="en-US" sz="2400" dirty="0">
              <a:latin typeface="Calibri" panose="020F0502020204030204" pitchFamily="34" charset="0"/>
              <a:cs typeface="Calibri" panose="020F0502020204030204" pitchFamily="34" charset="0"/>
            </a:endParaRPr>
          </a:p>
          <a:p>
            <a:pPr marL="228600" lvl="0" indent="-228600" algn="l" rtl="0">
              <a:lnSpc>
                <a:spcPct val="72000"/>
              </a:lnSpc>
              <a:spcBef>
                <a:spcPts val="0"/>
              </a:spcBef>
              <a:spcAft>
                <a:spcPts val="100"/>
              </a:spcAft>
              <a:buClr>
                <a:srgbClr val="000000"/>
              </a:buClr>
              <a:buSzPts val="2300"/>
              <a:buChar char="•"/>
            </a:pPr>
            <a:r>
              <a:rPr lang="en-US" sz="2400" dirty="0">
                <a:latin typeface="Calibri" panose="020F0502020204030204" pitchFamily="34" charset="0"/>
                <a:cs typeface="Calibri" panose="020F0502020204030204" pitchFamily="34" charset="0"/>
              </a:rPr>
              <a:t>What if we wanted to sort descending?</a:t>
            </a:r>
          </a:p>
          <a:p>
            <a:pPr marL="228600" lvl="0" indent="-228600" algn="l" rtl="0">
              <a:lnSpc>
                <a:spcPct val="72000"/>
              </a:lnSpc>
              <a:spcBef>
                <a:spcPts val="0"/>
              </a:spcBef>
              <a:spcAft>
                <a:spcPts val="100"/>
              </a:spcAft>
              <a:buClr>
                <a:srgbClr val="000000"/>
              </a:buClr>
              <a:buSzPts val="2300"/>
              <a:buChar char="•"/>
            </a:pPr>
            <a:endParaRPr lang="en-US" sz="2400" dirty="0">
              <a:latin typeface="Calibri" panose="020F0502020204030204" pitchFamily="34" charset="0"/>
              <a:cs typeface="Calibri" panose="020F0502020204030204" pitchFamily="34" charset="0"/>
            </a:endParaRPr>
          </a:p>
          <a:p>
            <a:pPr marL="228600" lvl="0" indent="-228600" algn="l" rtl="0">
              <a:lnSpc>
                <a:spcPct val="72000"/>
              </a:lnSpc>
              <a:spcBef>
                <a:spcPts val="0"/>
              </a:spcBef>
              <a:spcAft>
                <a:spcPts val="100"/>
              </a:spcAft>
              <a:buClr>
                <a:srgbClr val="000000"/>
              </a:buClr>
              <a:buSzPts val="2300"/>
              <a:buChar char="•"/>
            </a:pPr>
            <a:endParaRPr lang="en-US" sz="2400" dirty="0">
              <a:latin typeface="Calibri" panose="020F0502020204030204" pitchFamily="34" charset="0"/>
              <a:cs typeface="Calibri" panose="020F0502020204030204" pitchFamily="34" charset="0"/>
            </a:endParaRPr>
          </a:p>
          <a:p>
            <a:pPr marL="0" lvl="0" indent="0" algn="l" rtl="0">
              <a:lnSpc>
                <a:spcPct val="72000"/>
              </a:lnSpc>
              <a:spcBef>
                <a:spcPts val="0"/>
              </a:spcBef>
              <a:spcAft>
                <a:spcPts val="100"/>
              </a:spcAft>
              <a:buClr>
                <a:srgbClr val="000000"/>
              </a:buClr>
              <a:buSzPts val="2300"/>
              <a:buNone/>
            </a:pPr>
            <a:endParaRPr lang="en-US" sz="2400" dirty="0">
              <a:latin typeface="Calibri" panose="020F0502020204030204" pitchFamily="34" charset="0"/>
              <a:cs typeface="Calibri" panose="020F0502020204030204" pitchFamily="34" charset="0"/>
            </a:endParaRPr>
          </a:p>
          <a:p>
            <a:pPr marL="228600" lvl="0" indent="-228600" algn="l" rtl="0">
              <a:lnSpc>
                <a:spcPct val="72000"/>
              </a:lnSpc>
              <a:spcBef>
                <a:spcPts val="0"/>
              </a:spcBef>
              <a:spcAft>
                <a:spcPts val="100"/>
              </a:spcAft>
              <a:buClr>
                <a:srgbClr val="000000"/>
              </a:buClr>
              <a:buSzPts val="2300"/>
              <a:buChar char="•"/>
            </a:pPr>
            <a:endParaRPr lang="en-US" sz="2400" dirty="0">
              <a:latin typeface="Calibri" panose="020F0502020204030204" pitchFamily="34" charset="0"/>
              <a:cs typeface="Calibri" panose="020F0502020204030204" pitchFamily="34" charset="0"/>
            </a:endParaRPr>
          </a:p>
          <a:p>
            <a:pPr marL="228600" lvl="0" indent="-228600" algn="l" rtl="0">
              <a:lnSpc>
                <a:spcPct val="72000"/>
              </a:lnSpc>
              <a:spcBef>
                <a:spcPts val="0"/>
              </a:spcBef>
              <a:spcAft>
                <a:spcPts val="100"/>
              </a:spcAft>
              <a:buClr>
                <a:srgbClr val="000000"/>
              </a:buClr>
              <a:buSzPts val="2300"/>
              <a:buChar char="•"/>
            </a:pPr>
            <a:r>
              <a:rPr lang="en-US" sz="2400" b="1" u="sng" dirty="0">
                <a:latin typeface="Calibri" panose="020F0502020204030204" pitchFamily="34" charset="0"/>
                <a:cs typeface="Calibri" panose="020F0502020204030204" pitchFamily="34" charset="0"/>
              </a:rPr>
              <a:t>Warning</a:t>
            </a:r>
            <a:r>
              <a:rPr lang="en-US" sz="2400" dirty="0">
                <a:latin typeface="Calibri" panose="020F0502020204030204" pitchFamily="34" charset="0"/>
                <a:cs typeface="Calibri" panose="020F0502020204030204" pitchFamily="34" charset="0"/>
              </a:rPr>
              <a:t>: this only works for integers! Doubles have issues with truncation.</a:t>
            </a:r>
          </a:p>
          <a:p>
            <a:pPr marL="0" lvl="0" indent="0" algn="l" rtl="0">
              <a:lnSpc>
                <a:spcPct val="72000"/>
              </a:lnSpc>
              <a:spcBef>
                <a:spcPts val="0"/>
              </a:spcBef>
              <a:spcAft>
                <a:spcPts val="100"/>
              </a:spcAft>
              <a:buClr>
                <a:srgbClr val="000000"/>
              </a:buClr>
              <a:buSzPts val="2300"/>
              <a:buNone/>
            </a:pPr>
            <a:endParaRPr lang="en-US" sz="2400" dirty="0">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750A23E1-F707-4FB7-9671-18E02E615EF9}"/>
              </a:ext>
            </a:extLst>
          </p:cNvPr>
          <p:cNvSpPr txBox="1"/>
          <p:nvPr/>
        </p:nvSpPr>
        <p:spPr>
          <a:xfrm>
            <a:off x="2901855" y="1862432"/>
            <a:ext cx="6388287" cy="923330"/>
          </a:xfrm>
          <a:prstGeom prst="rect">
            <a:avLst/>
          </a:prstGeom>
          <a:noFill/>
        </p:spPr>
        <p:txBody>
          <a:bodyPr wrap="none" rtlCol="0">
            <a:spAutoFit/>
          </a:bodyPr>
          <a:lstStyle/>
          <a:p>
            <a:r>
              <a:rPr lang="en-US" sz="1800" dirty="0">
                <a:latin typeface="Courier New" panose="02070309020205020404" pitchFamily="49" charset="0"/>
                <a:cs typeface="Courier New" panose="02070309020205020404" pitchFamily="49" charset="0"/>
              </a:rPr>
              <a:t>if (</a:t>
            </a:r>
            <a:r>
              <a:rPr lang="en-US" sz="1800" dirty="0" err="1">
                <a:latin typeface="Courier New" panose="02070309020205020404" pitchFamily="49" charset="0"/>
                <a:cs typeface="Courier New" panose="02070309020205020404" pitchFamily="49" charset="0"/>
              </a:rPr>
              <a:t>this.a</a:t>
            </a:r>
            <a:r>
              <a:rPr lang="en-US" sz="1800" dirty="0">
                <a:latin typeface="Courier New" panose="02070309020205020404" pitchFamily="49" charset="0"/>
                <a:cs typeface="Courier New" panose="02070309020205020404" pitchFamily="49" charset="0"/>
              </a:rPr>
              <a:t> &lt; </a:t>
            </a:r>
            <a:r>
              <a:rPr lang="en-US" sz="1800" dirty="0" err="1">
                <a:latin typeface="Courier New" panose="02070309020205020404" pitchFamily="49" charset="0"/>
                <a:cs typeface="Courier New" panose="02070309020205020404" pitchFamily="49" charset="0"/>
              </a:rPr>
              <a:t>other.a</a:t>
            </a:r>
            <a:r>
              <a:rPr lang="en-US" sz="1800" dirty="0">
                <a:latin typeface="Courier New" panose="02070309020205020404" pitchFamily="49" charset="0"/>
                <a:cs typeface="Courier New" panose="02070309020205020404" pitchFamily="49" charset="0"/>
              </a:rPr>
              <a:t>)      -&gt; negative number</a:t>
            </a:r>
          </a:p>
          <a:p>
            <a:r>
              <a:rPr lang="en-US" sz="1800" dirty="0">
                <a:latin typeface="Courier New" panose="02070309020205020404" pitchFamily="49" charset="0"/>
                <a:cs typeface="Courier New" panose="02070309020205020404" pitchFamily="49" charset="0"/>
              </a:rPr>
              <a:t>else if (</a:t>
            </a:r>
            <a:r>
              <a:rPr lang="en-US" sz="1800" dirty="0" err="1">
                <a:latin typeface="Courier New" panose="02070309020205020404" pitchFamily="49" charset="0"/>
                <a:cs typeface="Courier New" panose="02070309020205020404" pitchFamily="49" charset="0"/>
              </a:rPr>
              <a:t>this.a</a:t>
            </a:r>
            <a:r>
              <a:rPr lang="en-US" sz="1800" dirty="0">
                <a:latin typeface="Courier New" panose="02070309020205020404" pitchFamily="49" charset="0"/>
                <a:cs typeface="Courier New" panose="02070309020205020404" pitchFamily="49" charset="0"/>
              </a:rPr>
              <a:t> &gt; </a:t>
            </a:r>
            <a:r>
              <a:rPr lang="en-US" sz="1800" dirty="0" err="1">
                <a:latin typeface="Courier New" panose="02070309020205020404" pitchFamily="49" charset="0"/>
                <a:cs typeface="Courier New" panose="02070309020205020404" pitchFamily="49" charset="0"/>
              </a:rPr>
              <a:t>other.a</a:t>
            </a:r>
            <a:r>
              <a:rPr lang="en-US" sz="1800" dirty="0">
                <a:latin typeface="Courier New" panose="02070309020205020404" pitchFamily="49" charset="0"/>
                <a:cs typeface="Courier New" panose="02070309020205020404" pitchFamily="49" charset="0"/>
              </a:rPr>
              <a:t>) -&gt; positive number</a:t>
            </a:r>
          </a:p>
          <a:p>
            <a:r>
              <a:rPr lang="en-US" sz="1800" dirty="0">
                <a:latin typeface="Courier New" panose="02070309020205020404" pitchFamily="49" charset="0"/>
                <a:cs typeface="Courier New" panose="02070309020205020404" pitchFamily="49" charset="0"/>
              </a:rPr>
              <a:t>else 			    </a:t>
            </a:r>
            <a:r>
              <a:rPr lang="en-US" sz="1000" dirty="0">
                <a:latin typeface="Courier New" panose="02070309020205020404" pitchFamily="49" charset="0"/>
                <a:cs typeface="Courier New" panose="02070309020205020404" pitchFamily="49" charset="0"/>
              </a:rPr>
              <a:t>    </a:t>
            </a:r>
            <a:r>
              <a:rPr lang="en-US" sz="1200" dirty="0">
                <a:latin typeface="Courier New" panose="02070309020205020404" pitchFamily="49" charset="0"/>
                <a:cs typeface="Courier New" panose="02070309020205020404" pitchFamily="49" charset="0"/>
              </a:rPr>
              <a:t> </a:t>
            </a:r>
            <a:r>
              <a:rPr lang="en-US" sz="1800" dirty="0">
                <a:latin typeface="Courier New" panose="02070309020205020404" pitchFamily="49" charset="0"/>
                <a:cs typeface="Courier New" panose="02070309020205020404" pitchFamily="49" charset="0"/>
              </a:rPr>
              <a:t>-&gt; 0</a:t>
            </a:r>
          </a:p>
        </p:txBody>
      </p:sp>
      <p:sp>
        <p:nvSpPr>
          <p:cNvPr id="13" name="TextBox 12">
            <a:extLst>
              <a:ext uri="{FF2B5EF4-FFF2-40B4-BE49-F238E27FC236}">
                <a16:creationId xmlns:a16="http://schemas.microsoft.com/office/drawing/2014/main" id="{95B0C9A6-D859-4901-BB9B-3132604E7110}"/>
              </a:ext>
            </a:extLst>
          </p:cNvPr>
          <p:cNvSpPr txBox="1"/>
          <p:nvPr/>
        </p:nvSpPr>
        <p:spPr>
          <a:xfrm>
            <a:off x="4550569" y="3328390"/>
            <a:ext cx="3112526" cy="461665"/>
          </a:xfrm>
          <a:prstGeom prst="rect">
            <a:avLst/>
          </a:prstGeom>
          <a:noFill/>
        </p:spPr>
        <p:txBody>
          <a:bodyPr wrap="square" rtlCol="0">
            <a:spAutoFit/>
          </a:bodyPr>
          <a:lstStyle/>
          <a:p>
            <a:r>
              <a:rPr lang="en-US" sz="2400" dirty="0" err="1">
                <a:latin typeface="Courier New" panose="02070309020205020404" pitchFamily="49" charset="0"/>
                <a:cs typeface="Courier New" panose="02070309020205020404" pitchFamily="49" charset="0"/>
              </a:rPr>
              <a:t>this.a</a:t>
            </a:r>
            <a:r>
              <a:rPr lang="en-US" sz="2400" dirty="0">
                <a:latin typeface="Courier New" panose="02070309020205020404" pitchFamily="49" charset="0"/>
                <a:cs typeface="Courier New" panose="02070309020205020404" pitchFamily="49" charset="0"/>
              </a:rPr>
              <a:t> – </a:t>
            </a:r>
            <a:r>
              <a:rPr lang="en-US" sz="2400" dirty="0" err="1">
                <a:latin typeface="Courier New" panose="02070309020205020404" pitchFamily="49" charset="0"/>
                <a:cs typeface="Courier New" panose="02070309020205020404" pitchFamily="49" charset="0"/>
              </a:rPr>
              <a:t>other.a</a:t>
            </a:r>
            <a:endParaRPr lang="en-US" sz="2400" dirty="0">
              <a:latin typeface="Courier New" panose="02070309020205020404" pitchFamily="49" charset="0"/>
              <a:cs typeface="Courier New" panose="02070309020205020404" pitchFamily="49" charset="0"/>
            </a:endParaRPr>
          </a:p>
        </p:txBody>
      </p:sp>
      <p:sp>
        <p:nvSpPr>
          <p:cNvPr id="16" name="TextBox 15">
            <a:extLst>
              <a:ext uri="{FF2B5EF4-FFF2-40B4-BE49-F238E27FC236}">
                <a16:creationId xmlns:a16="http://schemas.microsoft.com/office/drawing/2014/main" id="{AFFB4D83-41F6-4F2A-A623-96FEDD39521C}"/>
              </a:ext>
            </a:extLst>
          </p:cNvPr>
          <p:cNvSpPr txBox="1"/>
          <p:nvPr/>
        </p:nvSpPr>
        <p:spPr>
          <a:xfrm>
            <a:off x="4550569" y="4634079"/>
            <a:ext cx="3112526" cy="461665"/>
          </a:xfrm>
          <a:prstGeom prst="rect">
            <a:avLst/>
          </a:prstGeom>
          <a:noFill/>
        </p:spPr>
        <p:txBody>
          <a:bodyPr wrap="square" rtlCol="0">
            <a:spAutoFit/>
          </a:bodyPr>
          <a:lstStyle/>
          <a:p>
            <a:r>
              <a:rPr lang="en-US" sz="2400" dirty="0" err="1">
                <a:latin typeface="Courier New" panose="02070309020205020404" pitchFamily="49" charset="0"/>
                <a:cs typeface="Courier New" panose="02070309020205020404" pitchFamily="49" charset="0"/>
              </a:rPr>
              <a:t>other.a</a:t>
            </a:r>
            <a:r>
              <a:rPr lang="en-US" sz="2400" dirty="0">
                <a:latin typeface="Courier New" panose="02070309020205020404" pitchFamily="49" charset="0"/>
                <a:cs typeface="Courier New" panose="02070309020205020404" pitchFamily="49" charset="0"/>
              </a:rPr>
              <a:t> – </a:t>
            </a:r>
            <a:r>
              <a:rPr lang="en-US" sz="2400" dirty="0" err="1">
                <a:latin typeface="Courier New" panose="02070309020205020404" pitchFamily="49" charset="0"/>
                <a:cs typeface="Courier New" panose="02070309020205020404" pitchFamily="49" charset="0"/>
              </a:rPr>
              <a:t>this.a</a:t>
            </a:r>
            <a:endParaRPr lang="en-US" sz="24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404647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6">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6">
                                            <p:txEl>
                                              <p:pRg st="10" end="1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6">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22B81-4FB1-3D4C-B5CC-F81F1C1D9153}"/>
              </a:ext>
            </a:extLst>
          </p:cNvPr>
          <p:cNvSpPr>
            <a:spLocks noGrp="1"/>
          </p:cNvSpPr>
          <p:nvPr>
            <p:ph type="title"/>
          </p:nvPr>
        </p:nvSpPr>
        <p:spPr/>
        <p:txBody>
          <a:bodyPr/>
          <a:lstStyle/>
          <a:p>
            <a:r>
              <a:rPr lang="en-US" dirty="0"/>
              <a:t>Lecture Outline</a:t>
            </a:r>
          </a:p>
        </p:txBody>
      </p:sp>
      <p:sp>
        <p:nvSpPr>
          <p:cNvPr id="3" name="Content Placeholder 2">
            <a:extLst>
              <a:ext uri="{FF2B5EF4-FFF2-40B4-BE49-F238E27FC236}">
                <a16:creationId xmlns:a16="http://schemas.microsoft.com/office/drawing/2014/main" id="{F07DD871-301D-734F-B5EC-A5910673E2D8}"/>
              </a:ext>
            </a:extLst>
          </p:cNvPr>
          <p:cNvSpPr>
            <a:spLocks noGrp="1"/>
          </p:cNvSpPr>
          <p:nvPr>
            <p:ph idx="1"/>
          </p:nvPr>
        </p:nvSpPr>
        <p:spPr/>
        <p:txBody>
          <a:bodyPr/>
          <a:lstStyle/>
          <a:p>
            <a:pPr>
              <a:spcAft>
                <a:spcPts val="1200"/>
              </a:spcAft>
            </a:pPr>
            <a:r>
              <a:rPr lang="en-US" dirty="0">
                <a:latin typeface="Consolas" panose="020B0609020204030204" pitchFamily="49" charset="0"/>
              </a:rPr>
              <a:t>Comparable</a:t>
            </a:r>
            <a:endParaRPr lang="en-US" dirty="0"/>
          </a:p>
          <a:p>
            <a:pPr>
              <a:spcAft>
                <a:spcPts val="1200"/>
              </a:spcAft>
            </a:pPr>
            <a:r>
              <a:rPr lang="en-US" b="1" dirty="0">
                <a:solidFill>
                  <a:srgbClr val="FA8231"/>
                </a:solidFill>
              </a:rPr>
              <a:t>Inheritance</a:t>
            </a:r>
          </a:p>
          <a:p>
            <a:pPr>
              <a:spcAft>
                <a:spcPts val="1200"/>
              </a:spcAft>
            </a:pPr>
            <a:r>
              <a:rPr lang="en-US" dirty="0"/>
              <a:t>Polymorphism</a:t>
            </a:r>
          </a:p>
          <a:p>
            <a:pPr lvl="1">
              <a:spcAft>
                <a:spcPts val="1200"/>
              </a:spcAft>
            </a:pPr>
            <a:r>
              <a:rPr lang="en-US" dirty="0"/>
              <a:t>Which version of the method gets called?</a:t>
            </a:r>
          </a:p>
        </p:txBody>
      </p:sp>
      <p:sp>
        <p:nvSpPr>
          <p:cNvPr id="4" name="Pentagon 3">
            <a:extLst>
              <a:ext uri="{FF2B5EF4-FFF2-40B4-BE49-F238E27FC236}">
                <a16:creationId xmlns:a16="http://schemas.microsoft.com/office/drawing/2014/main" id="{A474EB40-D05B-4D47-ACB8-073DBA3E897B}"/>
              </a:ext>
            </a:extLst>
          </p:cNvPr>
          <p:cNvSpPr/>
          <p:nvPr/>
        </p:nvSpPr>
        <p:spPr>
          <a:xfrm rot="10800000">
            <a:off x="3342413" y="2129307"/>
            <a:ext cx="444843" cy="308919"/>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574549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6;p29">
            <a:extLst>
              <a:ext uri="{FF2B5EF4-FFF2-40B4-BE49-F238E27FC236}">
                <a16:creationId xmlns:a16="http://schemas.microsoft.com/office/drawing/2014/main" id="{36709576-3780-239B-BBCE-43860BD613D4}"/>
              </a:ext>
            </a:extLst>
          </p:cNvPr>
          <p:cNvSpPr/>
          <p:nvPr/>
        </p:nvSpPr>
        <p:spPr>
          <a:xfrm>
            <a:off x="3838865" y="2088086"/>
            <a:ext cx="4514270" cy="1340914"/>
          </a:xfrm>
          <a:prstGeom prst="roundRect">
            <a:avLst>
              <a:gd name="adj" fmla="val 9433"/>
            </a:avLst>
          </a:prstGeom>
          <a:solidFill>
            <a:srgbClr val="FAFAFA"/>
          </a:solidFill>
          <a:ln w="12700" cap="flat" cmpd="sng">
            <a:solidFill>
              <a:srgbClr val="221A44"/>
            </a:solidFill>
            <a:prstDash val="solid"/>
            <a:miter lim="8000"/>
            <a:headEnd type="none" w="sm" len="sm"/>
            <a:tailEnd type="none" w="sm" len="sm"/>
          </a:ln>
          <a:effectLst>
            <a:outerShdw blurRad="50800" dist="38100" dir="8100000" rotWithShape="0">
              <a:srgbClr val="000000">
                <a:alpha val="40000"/>
              </a:srgbClr>
            </a:outerShdw>
          </a:effectLst>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2" name="Title 1">
            <a:extLst>
              <a:ext uri="{FF2B5EF4-FFF2-40B4-BE49-F238E27FC236}">
                <a16:creationId xmlns:a16="http://schemas.microsoft.com/office/drawing/2014/main" id="{23DBE096-C45E-8C4F-74FB-C839D43544C5}"/>
              </a:ext>
            </a:extLst>
          </p:cNvPr>
          <p:cNvSpPr>
            <a:spLocks noGrp="1"/>
          </p:cNvSpPr>
          <p:nvPr>
            <p:ph type="title"/>
          </p:nvPr>
        </p:nvSpPr>
        <p:spPr/>
        <p:txBody>
          <a:bodyPr/>
          <a:lstStyle/>
          <a:p>
            <a:r>
              <a:rPr lang="en-US" dirty="0"/>
              <a:t>PCM Review</a:t>
            </a:r>
          </a:p>
        </p:txBody>
      </p:sp>
      <p:sp>
        <p:nvSpPr>
          <p:cNvPr id="6" name="Google Shape;28;p29">
            <a:extLst>
              <a:ext uri="{FF2B5EF4-FFF2-40B4-BE49-F238E27FC236}">
                <a16:creationId xmlns:a16="http://schemas.microsoft.com/office/drawing/2014/main" id="{19FFA4C6-B816-3A2F-F9E5-929CCAEE81D0}"/>
              </a:ext>
            </a:extLst>
          </p:cNvPr>
          <p:cNvSpPr txBox="1"/>
          <p:nvPr/>
        </p:nvSpPr>
        <p:spPr>
          <a:xfrm>
            <a:off x="4149918" y="2558508"/>
            <a:ext cx="2866943" cy="461624"/>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595959"/>
              </a:buClr>
              <a:buSzPts val="2000"/>
              <a:buFont typeface="Montserrat SemiBold"/>
              <a:buNone/>
            </a:pPr>
            <a:r>
              <a:rPr lang="en-US" sz="2400" b="0" i="0" u="none" strike="noStrike" cap="none" dirty="0">
                <a:solidFill>
                  <a:srgbClr val="595959"/>
                </a:solidFill>
                <a:latin typeface="Montserrat SemiBold"/>
                <a:ea typeface="Montserrat SemiBold"/>
                <a:cs typeface="Montserrat SemiBold"/>
                <a:sym typeface="Montserrat SemiBold"/>
              </a:rPr>
              <a:t>sli.do    #cse123 </a:t>
            </a:r>
            <a:endParaRPr sz="2400" dirty="0"/>
          </a:p>
        </p:txBody>
      </p:sp>
      <p:pic>
        <p:nvPicPr>
          <p:cNvPr id="3" name="Picture 2">
            <a:extLst>
              <a:ext uri="{FF2B5EF4-FFF2-40B4-BE49-F238E27FC236}">
                <a16:creationId xmlns:a16="http://schemas.microsoft.com/office/drawing/2014/main" id="{028017C5-ABB1-602C-1BCE-94A3B03E4D64}"/>
              </a:ext>
            </a:extLst>
          </p:cNvPr>
          <p:cNvPicPr>
            <a:picLocks noChangeAspect="1"/>
          </p:cNvPicPr>
          <p:nvPr/>
        </p:nvPicPr>
        <p:blipFill>
          <a:blip r:embed="rId2"/>
          <a:srcRect/>
          <a:stretch/>
        </p:blipFill>
        <p:spPr>
          <a:xfrm>
            <a:off x="7016861" y="2237284"/>
            <a:ext cx="1104072" cy="1104072"/>
          </a:xfrm>
          <a:prstGeom prst="rect">
            <a:avLst/>
          </a:prstGeom>
        </p:spPr>
      </p:pic>
    </p:spTree>
    <p:extLst>
      <p:ext uri="{BB962C8B-B14F-4D97-AF65-F5344CB8AC3E}">
        <p14:creationId xmlns:p14="http://schemas.microsoft.com/office/powerpoint/2010/main" val="18526693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74137-454F-4228-821A-939B43E99E6D}"/>
              </a:ext>
            </a:extLst>
          </p:cNvPr>
          <p:cNvSpPr>
            <a:spLocks noGrp="1"/>
          </p:cNvSpPr>
          <p:nvPr>
            <p:ph type="title"/>
          </p:nvPr>
        </p:nvSpPr>
        <p:spPr/>
        <p:txBody>
          <a:bodyPr/>
          <a:lstStyle/>
          <a:p>
            <a:r>
              <a:rPr lang="en-US" dirty="0"/>
              <a:t>Inheritance</a:t>
            </a:r>
          </a:p>
        </p:txBody>
      </p:sp>
      <p:sp>
        <p:nvSpPr>
          <p:cNvPr id="3" name="Content Placeholder 2">
            <a:extLst>
              <a:ext uri="{FF2B5EF4-FFF2-40B4-BE49-F238E27FC236}">
                <a16:creationId xmlns:a16="http://schemas.microsoft.com/office/drawing/2014/main" id="{3768DF6D-D585-4D00-AEEE-A7BCCB0F5840}"/>
              </a:ext>
            </a:extLst>
          </p:cNvPr>
          <p:cNvSpPr>
            <a:spLocks noGrp="1"/>
          </p:cNvSpPr>
          <p:nvPr>
            <p:ph idx="1"/>
          </p:nvPr>
        </p:nvSpPr>
        <p:spPr>
          <a:xfrm>
            <a:off x="838200" y="1229833"/>
            <a:ext cx="10515600" cy="5486400"/>
          </a:xfrm>
        </p:spPr>
        <p:txBody>
          <a:bodyPr>
            <a:normAutofit/>
          </a:bodyPr>
          <a:lstStyle/>
          <a:p>
            <a:pPr lvl="0" indent="-406400">
              <a:lnSpc>
                <a:spcPct val="100000"/>
              </a:lnSpc>
              <a:buSzPts val="2800"/>
            </a:pPr>
            <a:r>
              <a:rPr lang="en-US" dirty="0">
                <a:solidFill>
                  <a:schemeClr val="tx1"/>
                </a:solidFill>
              </a:rPr>
              <a:t>Connect together a “subclass” and “superclass”</a:t>
            </a:r>
          </a:p>
          <a:p>
            <a:pPr lvl="1" indent="-406400">
              <a:lnSpc>
                <a:spcPct val="100000"/>
              </a:lnSpc>
              <a:buSzPts val="2800"/>
            </a:pPr>
            <a:r>
              <a:rPr lang="en-US" dirty="0"/>
              <a:t>Borrow / “inherit” code to reduce redundancy</a:t>
            </a:r>
          </a:p>
          <a:p>
            <a:pPr lvl="1" indent="-406400">
              <a:lnSpc>
                <a:spcPct val="100000"/>
              </a:lnSpc>
              <a:buSzPts val="2800"/>
            </a:pPr>
            <a:r>
              <a:rPr lang="en-US" dirty="0">
                <a:latin typeface="Consolas" panose="020B0609020204030204" pitchFamily="49" charset="0"/>
              </a:rPr>
              <a:t>super() </a:t>
            </a:r>
            <a:r>
              <a:rPr lang="en-US" dirty="0"/>
              <a:t>keyword can be used just like  </a:t>
            </a:r>
            <a:r>
              <a:rPr lang="en-US" dirty="0">
                <a:latin typeface="Consolas" panose="020B0609020204030204" pitchFamily="49" charset="0"/>
              </a:rPr>
              <a:t>this()</a:t>
            </a:r>
            <a:r>
              <a:rPr lang="en-US" dirty="0"/>
              <a:t>  (in a constructor)</a:t>
            </a:r>
          </a:p>
          <a:p>
            <a:pPr indent="-406400">
              <a:lnSpc>
                <a:spcPct val="100000"/>
              </a:lnSpc>
              <a:buSzPts val="2800"/>
            </a:pPr>
            <a:r>
              <a:rPr lang="en-US" dirty="0"/>
              <a:t>Syntax:</a:t>
            </a:r>
            <a:r>
              <a:rPr lang="en-US" dirty="0">
                <a:latin typeface="Consolas" panose="020B0609020204030204" pitchFamily="49" charset="0"/>
              </a:rPr>
              <a:t> public class Subclass extends Superclass</a:t>
            </a:r>
          </a:p>
          <a:p>
            <a:pPr indent="-406400">
              <a:lnSpc>
                <a:spcPct val="100000"/>
              </a:lnSpc>
              <a:buSzPts val="2800"/>
            </a:pPr>
            <a:r>
              <a:rPr lang="en-US" i="1" dirty="0"/>
              <a:t>Should</a:t>
            </a:r>
            <a:r>
              <a:rPr lang="en-US" dirty="0"/>
              <a:t> Represent “is-a” relationships</a:t>
            </a:r>
          </a:p>
          <a:p>
            <a:pPr lvl="1" indent="-406400">
              <a:lnSpc>
                <a:spcPct val="100000"/>
              </a:lnSpc>
              <a:buSzPts val="2800"/>
            </a:pPr>
            <a:r>
              <a:rPr lang="en-US" dirty="0">
                <a:latin typeface="Consolas" panose="020B0609020204030204" pitchFamily="49" charset="0"/>
              </a:rPr>
              <a:t>public class Chef extends Employee</a:t>
            </a:r>
          </a:p>
          <a:p>
            <a:pPr lvl="1" indent="-406400">
              <a:lnSpc>
                <a:spcPct val="100000"/>
              </a:lnSpc>
              <a:buSzPts val="2800"/>
            </a:pPr>
            <a:r>
              <a:rPr lang="en-US" dirty="0">
                <a:latin typeface="Consolas" panose="020B0609020204030204" pitchFamily="49" charset="0"/>
              </a:rPr>
              <a:t>public class Server extends Employee</a:t>
            </a:r>
          </a:p>
          <a:p>
            <a:pPr indent="-406400">
              <a:lnSpc>
                <a:spcPct val="100000"/>
              </a:lnSpc>
              <a:buSzPts val="2800"/>
            </a:pPr>
            <a:r>
              <a:rPr lang="en-US" dirty="0"/>
              <a:t>In Java, all objects implicitly inherit from the Object class</a:t>
            </a:r>
          </a:p>
          <a:p>
            <a:pPr lvl="1" indent="-406400">
              <a:lnSpc>
                <a:spcPct val="100000"/>
              </a:lnSpc>
              <a:buSzPts val="2800"/>
            </a:pPr>
            <a:r>
              <a:rPr lang="en-US" dirty="0" err="1"/>
              <a:t>toString</a:t>
            </a:r>
            <a:r>
              <a:rPr lang="en-US" dirty="0"/>
              <a:t>(), equals(Object), etc.</a:t>
            </a:r>
          </a:p>
        </p:txBody>
      </p:sp>
    </p:spTree>
    <p:extLst>
      <p:ext uri="{BB962C8B-B14F-4D97-AF65-F5344CB8AC3E}">
        <p14:creationId xmlns:p14="http://schemas.microsoft.com/office/powerpoint/2010/main" val="32564347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74137-454F-4228-821A-939B43E99E6D}"/>
              </a:ext>
            </a:extLst>
          </p:cNvPr>
          <p:cNvSpPr>
            <a:spLocks noGrp="1"/>
          </p:cNvSpPr>
          <p:nvPr>
            <p:ph type="title"/>
          </p:nvPr>
        </p:nvSpPr>
        <p:spPr/>
        <p:txBody>
          <a:bodyPr/>
          <a:lstStyle/>
          <a:p>
            <a:r>
              <a:rPr lang="en-US" dirty="0"/>
              <a:t>Is-a Relationships</a:t>
            </a:r>
          </a:p>
        </p:txBody>
      </p:sp>
      <p:sp>
        <p:nvSpPr>
          <p:cNvPr id="4" name="Rectangle: Rounded Corners 3">
            <a:extLst>
              <a:ext uri="{FF2B5EF4-FFF2-40B4-BE49-F238E27FC236}">
                <a16:creationId xmlns:a16="http://schemas.microsoft.com/office/drawing/2014/main" id="{9C8763D1-CE18-43FC-9278-4ACCB6ABF772}"/>
              </a:ext>
            </a:extLst>
          </p:cNvPr>
          <p:cNvSpPr/>
          <p:nvPr/>
        </p:nvSpPr>
        <p:spPr>
          <a:xfrm>
            <a:off x="5249334" y="1279775"/>
            <a:ext cx="2052320" cy="9347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Animal</a:t>
            </a:r>
          </a:p>
        </p:txBody>
      </p:sp>
      <p:sp>
        <p:nvSpPr>
          <p:cNvPr id="5" name="Rectangle: Rounded Corners 4">
            <a:extLst>
              <a:ext uri="{FF2B5EF4-FFF2-40B4-BE49-F238E27FC236}">
                <a16:creationId xmlns:a16="http://schemas.microsoft.com/office/drawing/2014/main" id="{33814558-FD6D-4C73-958B-F796757445F1}"/>
              </a:ext>
            </a:extLst>
          </p:cNvPr>
          <p:cNvSpPr/>
          <p:nvPr/>
        </p:nvSpPr>
        <p:spPr>
          <a:xfrm>
            <a:off x="5244599" y="2778250"/>
            <a:ext cx="2052320" cy="9347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Mammal</a:t>
            </a:r>
          </a:p>
        </p:txBody>
      </p:sp>
      <p:sp>
        <p:nvSpPr>
          <p:cNvPr id="7" name="Rectangle: Rounded Corners 6">
            <a:extLst>
              <a:ext uri="{FF2B5EF4-FFF2-40B4-BE49-F238E27FC236}">
                <a16:creationId xmlns:a16="http://schemas.microsoft.com/office/drawing/2014/main" id="{63F3B8FB-1B56-4520-94AD-6CB85B3F1EAE}"/>
              </a:ext>
            </a:extLst>
          </p:cNvPr>
          <p:cNvSpPr/>
          <p:nvPr/>
        </p:nvSpPr>
        <p:spPr>
          <a:xfrm>
            <a:off x="2764608" y="4276725"/>
            <a:ext cx="2052320" cy="9347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Dog</a:t>
            </a:r>
          </a:p>
        </p:txBody>
      </p:sp>
      <p:sp>
        <p:nvSpPr>
          <p:cNvPr id="8" name="Rectangle: Rounded Corners 7">
            <a:extLst>
              <a:ext uri="{FF2B5EF4-FFF2-40B4-BE49-F238E27FC236}">
                <a16:creationId xmlns:a16="http://schemas.microsoft.com/office/drawing/2014/main" id="{CC0C38D7-EC04-43EC-A026-D59BEC0DC32B}"/>
              </a:ext>
            </a:extLst>
          </p:cNvPr>
          <p:cNvSpPr/>
          <p:nvPr/>
        </p:nvSpPr>
        <p:spPr>
          <a:xfrm>
            <a:off x="7713546" y="4195445"/>
            <a:ext cx="2052320" cy="9347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Cat</a:t>
            </a:r>
          </a:p>
        </p:txBody>
      </p:sp>
      <p:pic>
        <p:nvPicPr>
          <p:cNvPr id="1026" name="Picture 2" descr="The 30 Cutest Dog Breeds - Most Adorable Dogs and Puppies">
            <a:extLst>
              <a:ext uri="{FF2B5EF4-FFF2-40B4-BE49-F238E27FC236}">
                <a16:creationId xmlns:a16="http://schemas.microsoft.com/office/drawing/2014/main" id="{BB976436-1702-4B28-9EF9-282BD55CFF0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5158" r="19648"/>
          <a:stretch/>
        </p:blipFill>
        <p:spPr bwMode="auto">
          <a:xfrm>
            <a:off x="1191828" y="5440740"/>
            <a:ext cx="1198596" cy="122154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These 25 Cute Dog Breeds Are Guaranteed to Make You Smile | BeChewy">
            <a:extLst>
              <a:ext uri="{FF2B5EF4-FFF2-40B4-BE49-F238E27FC236}">
                <a16:creationId xmlns:a16="http://schemas.microsoft.com/office/drawing/2014/main" id="{1FAE697C-8635-4DB7-9074-621DC4DA53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9826" y="5445971"/>
            <a:ext cx="1221540" cy="122154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500+] Cute Dog Wallpapers | Wallpapers.com">
            <a:extLst>
              <a:ext uri="{FF2B5EF4-FFF2-40B4-BE49-F238E27FC236}">
                <a16:creationId xmlns:a16="http://schemas.microsoft.com/office/drawing/2014/main" id="{B1A5CE61-8002-4899-8B5B-A817DC5E41A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3012" r="12737"/>
          <a:stretch/>
        </p:blipFill>
        <p:spPr bwMode="auto">
          <a:xfrm>
            <a:off x="3790768" y="5445971"/>
            <a:ext cx="1453831" cy="122979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ute dogs">
            <a:extLst>
              <a:ext uri="{FF2B5EF4-FFF2-40B4-BE49-F238E27FC236}">
                <a16:creationId xmlns:a16="http://schemas.microsoft.com/office/drawing/2014/main" id="{852B8E05-3F55-4CA3-B615-C99D6622971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1914" r="20658"/>
          <a:stretch/>
        </p:blipFill>
        <p:spPr bwMode="auto">
          <a:xfrm>
            <a:off x="5334001" y="5447770"/>
            <a:ext cx="941493" cy="122799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Why are kittens so cute? You asked Google – here's the answer | Dean  Burnett | The Guardian">
            <a:extLst>
              <a:ext uri="{FF2B5EF4-FFF2-40B4-BE49-F238E27FC236}">
                <a16:creationId xmlns:a16="http://schemas.microsoft.com/office/drawing/2014/main" id="{1323CB96-FEB8-4520-B53F-99F2A6FBE42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12367" y="5437220"/>
            <a:ext cx="1221540" cy="122154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Super Cute Cats Compilation - YouTube">
            <a:extLst>
              <a:ext uri="{FF2B5EF4-FFF2-40B4-BE49-F238E27FC236}">
                <a16:creationId xmlns:a16="http://schemas.microsoft.com/office/drawing/2014/main" id="{3D8AECC3-1EF6-416F-BDED-5987B8425926}"/>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30435" t="13322" r="26012" b="15121"/>
          <a:stretch/>
        </p:blipFill>
        <p:spPr bwMode="auto">
          <a:xfrm>
            <a:off x="9345506" y="5445239"/>
            <a:ext cx="998602" cy="1230523"/>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10 Cute Cat Pictures That Help Us Get Through Monday | Pawlicy Advisor">
            <a:extLst>
              <a:ext uri="{FF2B5EF4-FFF2-40B4-BE49-F238E27FC236}">
                <a16:creationId xmlns:a16="http://schemas.microsoft.com/office/drawing/2014/main" id="{D1BBD900-88B1-4608-B032-A31F79BE343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23309" y="5431990"/>
            <a:ext cx="1032795" cy="1229790"/>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Connector: Curved 9">
            <a:extLst>
              <a:ext uri="{FF2B5EF4-FFF2-40B4-BE49-F238E27FC236}">
                <a16:creationId xmlns:a16="http://schemas.microsoft.com/office/drawing/2014/main" id="{E308CFA4-0E9E-492C-BFC2-6018013D63D0}"/>
              </a:ext>
            </a:extLst>
          </p:cNvPr>
          <p:cNvCxnSpPr>
            <a:stCxn id="7" idx="0"/>
            <a:endCxn id="5" idx="2"/>
          </p:cNvCxnSpPr>
          <p:nvPr/>
        </p:nvCxnSpPr>
        <p:spPr>
          <a:xfrm rot="5400000" flipH="1" flipV="1">
            <a:off x="4748886" y="2754853"/>
            <a:ext cx="563755" cy="2479991"/>
          </a:xfrm>
          <a:prstGeom prst="curvedConnector3">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DADAB9AC-062D-4573-9557-74035E3D04EC}"/>
              </a:ext>
            </a:extLst>
          </p:cNvPr>
          <p:cNvCxnSpPr>
            <a:cxnSpLocks/>
            <a:stCxn id="8" idx="0"/>
            <a:endCxn id="5" idx="2"/>
          </p:cNvCxnSpPr>
          <p:nvPr/>
        </p:nvCxnSpPr>
        <p:spPr>
          <a:xfrm rot="16200000" flipV="1">
            <a:off x="7263996" y="2719734"/>
            <a:ext cx="482475" cy="2468947"/>
          </a:xfrm>
          <a:prstGeom prst="curvedConnector3">
            <a:avLst>
              <a:gd name="adj1" fmla="val 50000"/>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4" name="Connector: Curved 23">
            <a:extLst>
              <a:ext uri="{FF2B5EF4-FFF2-40B4-BE49-F238E27FC236}">
                <a16:creationId xmlns:a16="http://schemas.microsoft.com/office/drawing/2014/main" id="{C4DE0742-F807-46FD-9DD2-D89FF76CDDF4}"/>
              </a:ext>
            </a:extLst>
          </p:cNvPr>
          <p:cNvCxnSpPr>
            <a:cxnSpLocks/>
            <a:stCxn id="1038" idx="0"/>
            <a:endCxn id="8" idx="2"/>
          </p:cNvCxnSpPr>
          <p:nvPr/>
        </p:nvCxnSpPr>
        <p:spPr>
          <a:xfrm rot="16200000" flipV="1">
            <a:off x="9134720" y="4735151"/>
            <a:ext cx="315074" cy="1105101"/>
          </a:xfrm>
          <a:prstGeom prst="curvedConnector3">
            <a:avLst>
              <a:gd name="adj1" fmla="val 50000"/>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7" name="Connector: Curved 26">
            <a:extLst>
              <a:ext uri="{FF2B5EF4-FFF2-40B4-BE49-F238E27FC236}">
                <a16:creationId xmlns:a16="http://schemas.microsoft.com/office/drawing/2014/main" id="{D252A1F5-70F7-47FC-BEA7-AD7CAAD7F832}"/>
              </a:ext>
            </a:extLst>
          </p:cNvPr>
          <p:cNvCxnSpPr>
            <a:cxnSpLocks/>
            <a:stCxn id="1042" idx="0"/>
            <a:endCxn id="8" idx="2"/>
          </p:cNvCxnSpPr>
          <p:nvPr/>
        </p:nvCxnSpPr>
        <p:spPr>
          <a:xfrm rot="16200000" flipV="1">
            <a:off x="8588795" y="5281077"/>
            <a:ext cx="301825" cy="1"/>
          </a:xfrm>
          <a:prstGeom prst="curvedConnector3">
            <a:avLst>
              <a:gd name="adj1" fmla="val 50000"/>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0" name="Connector: Curved 29">
            <a:extLst>
              <a:ext uri="{FF2B5EF4-FFF2-40B4-BE49-F238E27FC236}">
                <a16:creationId xmlns:a16="http://schemas.microsoft.com/office/drawing/2014/main" id="{7555C560-ECC1-405F-840E-B0F1140819F3}"/>
              </a:ext>
            </a:extLst>
          </p:cNvPr>
          <p:cNvCxnSpPr>
            <a:cxnSpLocks/>
            <a:stCxn id="1036" idx="0"/>
            <a:endCxn id="8" idx="2"/>
          </p:cNvCxnSpPr>
          <p:nvPr/>
        </p:nvCxnSpPr>
        <p:spPr>
          <a:xfrm rot="5400000" flipH="1" flipV="1">
            <a:off x="7977894" y="4675409"/>
            <a:ext cx="307055" cy="1216569"/>
          </a:xfrm>
          <a:prstGeom prst="curvedConnector3">
            <a:avLst>
              <a:gd name="adj1" fmla="val 50000"/>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3" name="Connector: Curved 32">
            <a:extLst>
              <a:ext uri="{FF2B5EF4-FFF2-40B4-BE49-F238E27FC236}">
                <a16:creationId xmlns:a16="http://schemas.microsoft.com/office/drawing/2014/main" id="{2CD95ED2-04BF-4641-9579-73B97CCFA5AA}"/>
              </a:ext>
            </a:extLst>
          </p:cNvPr>
          <p:cNvCxnSpPr>
            <a:cxnSpLocks/>
            <a:stCxn id="1034" idx="0"/>
            <a:endCxn id="7" idx="2"/>
          </p:cNvCxnSpPr>
          <p:nvPr/>
        </p:nvCxnSpPr>
        <p:spPr>
          <a:xfrm rot="16200000" flipV="1">
            <a:off x="4679596" y="4322618"/>
            <a:ext cx="236325" cy="2013980"/>
          </a:xfrm>
          <a:prstGeom prst="curvedConnector3">
            <a:avLst>
              <a:gd name="adj1" fmla="val 50000"/>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6" name="Connector: Curved 35">
            <a:extLst>
              <a:ext uri="{FF2B5EF4-FFF2-40B4-BE49-F238E27FC236}">
                <a16:creationId xmlns:a16="http://schemas.microsoft.com/office/drawing/2014/main" id="{C16004A1-4110-40CF-9D52-B9424FA43444}"/>
              </a:ext>
            </a:extLst>
          </p:cNvPr>
          <p:cNvCxnSpPr>
            <a:cxnSpLocks/>
            <a:stCxn id="1032" idx="0"/>
            <a:endCxn id="7" idx="2"/>
          </p:cNvCxnSpPr>
          <p:nvPr/>
        </p:nvCxnSpPr>
        <p:spPr>
          <a:xfrm rot="16200000" flipV="1">
            <a:off x="4036963" y="4965250"/>
            <a:ext cx="234526" cy="726916"/>
          </a:xfrm>
          <a:prstGeom prst="curvedConnector3">
            <a:avLst>
              <a:gd name="adj1" fmla="val 50000"/>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0" name="Connector: Curved 39">
            <a:extLst>
              <a:ext uri="{FF2B5EF4-FFF2-40B4-BE49-F238E27FC236}">
                <a16:creationId xmlns:a16="http://schemas.microsoft.com/office/drawing/2014/main" id="{95D8A83E-A3A8-4B35-B7BC-BC921F042D06}"/>
              </a:ext>
            </a:extLst>
          </p:cNvPr>
          <p:cNvCxnSpPr>
            <a:cxnSpLocks/>
            <a:stCxn id="1030" idx="0"/>
            <a:endCxn id="7" idx="2"/>
          </p:cNvCxnSpPr>
          <p:nvPr/>
        </p:nvCxnSpPr>
        <p:spPr>
          <a:xfrm rot="5400000" flipH="1" flipV="1">
            <a:off x="3323419" y="4978622"/>
            <a:ext cx="234526" cy="700172"/>
          </a:xfrm>
          <a:prstGeom prst="curvedConnector3">
            <a:avLst>
              <a:gd name="adj1" fmla="val 50000"/>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4" name="Connector: Curved 43">
            <a:extLst>
              <a:ext uri="{FF2B5EF4-FFF2-40B4-BE49-F238E27FC236}">
                <a16:creationId xmlns:a16="http://schemas.microsoft.com/office/drawing/2014/main" id="{420CCAE2-62A2-4241-84FC-4A5BC24F907A}"/>
              </a:ext>
            </a:extLst>
          </p:cNvPr>
          <p:cNvCxnSpPr>
            <a:cxnSpLocks/>
            <a:stCxn id="1026" idx="0"/>
            <a:endCxn id="7" idx="2"/>
          </p:cNvCxnSpPr>
          <p:nvPr/>
        </p:nvCxnSpPr>
        <p:spPr>
          <a:xfrm rot="5400000" flipH="1" flipV="1">
            <a:off x="2676300" y="4326272"/>
            <a:ext cx="229295" cy="1999642"/>
          </a:xfrm>
          <a:prstGeom prst="curvedConnector3">
            <a:avLst>
              <a:gd name="adj1" fmla="val 50000"/>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7" name="Connector: Curved 46">
            <a:extLst>
              <a:ext uri="{FF2B5EF4-FFF2-40B4-BE49-F238E27FC236}">
                <a16:creationId xmlns:a16="http://schemas.microsoft.com/office/drawing/2014/main" id="{123E8082-81F9-499A-B885-FF64C8961D5A}"/>
              </a:ext>
            </a:extLst>
          </p:cNvPr>
          <p:cNvCxnSpPr>
            <a:cxnSpLocks/>
            <a:stCxn id="5" idx="0"/>
            <a:endCxn id="4" idx="2"/>
          </p:cNvCxnSpPr>
          <p:nvPr/>
        </p:nvCxnSpPr>
        <p:spPr>
          <a:xfrm rot="5400000" flipH="1" flipV="1">
            <a:off x="5991249" y="2494006"/>
            <a:ext cx="563755" cy="4735"/>
          </a:xfrm>
          <a:prstGeom prst="curvedConnector3">
            <a:avLst>
              <a:gd name="adj1" fmla="val 50000"/>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53" name="Connector: Curved 52">
            <a:extLst>
              <a:ext uri="{FF2B5EF4-FFF2-40B4-BE49-F238E27FC236}">
                <a16:creationId xmlns:a16="http://schemas.microsoft.com/office/drawing/2014/main" id="{59C09427-2544-4A84-83C0-5EA533913D81}"/>
              </a:ext>
            </a:extLst>
          </p:cNvPr>
          <p:cNvCxnSpPr>
            <a:cxnSpLocks/>
            <a:stCxn id="76" idx="0"/>
            <a:endCxn id="4" idx="2"/>
          </p:cNvCxnSpPr>
          <p:nvPr/>
        </p:nvCxnSpPr>
        <p:spPr>
          <a:xfrm rot="16200000" flipV="1">
            <a:off x="7166414" y="1323575"/>
            <a:ext cx="563754" cy="2345594"/>
          </a:xfrm>
          <a:prstGeom prst="curvedConnector3">
            <a:avLst>
              <a:gd name="adj1" fmla="val 50000"/>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58" name="Rectangle: Rounded Corners 57">
            <a:extLst>
              <a:ext uri="{FF2B5EF4-FFF2-40B4-BE49-F238E27FC236}">
                <a16:creationId xmlns:a16="http://schemas.microsoft.com/office/drawing/2014/main" id="{9B6392F8-4452-4E38-BF30-4DC2C54ECE11}"/>
              </a:ext>
            </a:extLst>
          </p:cNvPr>
          <p:cNvSpPr/>
          <p:nvPr/>
        </p:nvSpPr>
        <p:spPr>
          <a:xfrm>
            <a:off x="568423" y="2790282"/>
            <a:ext cx="2052320" cy="9347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Fish</a:t>
            </a:r>
          </a:p>
        </p:txBody>
      </p:sp>
      <p:cxnSp>
        <p:nvCxnSpPr>
          <p:cNvPr id="59" name="Connector: Curved 58">
            <a:extLst>
              <a:ext uri="{FF2B5EF4-FFF2-40B4-BE49-F238E27FC236}">
                <a16:creationId xmlns:a16="http://schemas.microsoft.com/office/drawing/2014/main" id="{5B7EC4CB-4670-4EA2-8C9B-160220C34E18}"/>
              </a:ext>
            </a:extLst>
          </p:cNvPr>
          <p:cNvCxnSpPr>
            <a:cxnSpLocks/>
            <a:stCxn id="58" idx="0"/>
            <a:endCxn id="4" idx="2"/>
          </p:cNvCxnSpPr>
          <p:nvPr/>
        </p:nvCxnSpPr>
        <p:spPr>
          <a:xfrm rot="5400000" flipH="1" flipV="1">
            <a:off x="3647145" y="161934"/>
            <a:ext cx="575787" cy="4680911"/>
          </a:xfrm>
          <a:prstGeom prst="curvedConnector3">
            <a:avLst>
              <a:gd name="adj1" fmla="val 50000"/>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63" name="Connector: Curved 62">
            <a:extLst>
              <a:ext uri="{FF2B5EF4-FFF2-40B4-BE49-F238E27FC236}">
                <a16:creationId xmlns:a16="http://schemas.microsoft.com/office/drawing/2014/main" id="{BF5F0F5A-4F27-4A23-9C51-DA04793D337B}"/>
              </a:ext>
            </a:extLst>
          </p:cNvPr>
          <p:cNvCxnSpPr>
            <a:cxnSpLocks/>
          </p:cNvCxnSpPr>
          <p:nvPr/>
        </p:nvCxnSpPr>
        <p:spPr>
          <a:xfrm flipV="1">
            <a:off x="-462175" y="3725002"/>
            <a:ext cx="2061196" cy="415401"/>
          </a:xfrm>
          <a:prstGeom prst="curvedConnector2">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74" name="Rectangle: Rounded Corners 73">
            <a:extLst>
              <a:ext uri="{FF2B5EF4-FFF2-40B4-BE49-F238E27FC236}">
                <a16:creationId xmlns:a16="http://schemas.microsoft.com/office/drawing/2014/main" id="{970C7E53-E043-4A36-B0D4-53B9FC49F3E2}"/>
              </a:ext>
            </a:extLst>
          </p:cNvPr>
          <p:cNvSpPr/>
          <p:nvPr/>
        </p:nvSpPr>
        <p:spPr>
          <a:xfrm>
            <a:off x="2918750" y="2775636"/>
            <a:ext cx="2052320" cy="9347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Birds</a:t>
            </a:r>
          </a:p>
        </p:txBody>
      </p:sp>
      <p:sp>
        <p:nvSpPr>
          <p:cNvPr id="76" name="Rectangle: Rounded Corners 75">
            <a:extLst>
              <a:ext uri="{FF2B5EF4-FFF2-40B4-BE49-F238E27FC236}">
                <a16:creationId xmlns:a16="http://schemas.microsoft.com/office/drawing/2014/main" id="{F4A4CA4F-D08D-4C11-B436-E1011620518A}"/>
              </a:ext>
            </a:extLst>
          </p:cNvPr>
          <p:cNvSpPr/>
          <p:nvPr/>
        </p:nvSpPr>
        <p:spPr>
          <a:xfrm>
            <a:off x="7594928" y="2778249"/>
            <a:ext cx="2052320" cy="9347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Reptile</a:t>
            </a:r>
          </a:p>
        </p:txBody>
      </p:sp>
      <p:sp>
        <p:nvSpPr>
          <p:cNvPr id="77" name="Rectangle: Rounded Corners 76">
            <a:extLst>
              <a:ext uri="{FF2B5EF4-FFF2-40B4-BE49-F238E27FC236}">
                <a16:creationId xmlns:a16="http://schemas.microsoft.com/office/drawing/2014/main" id="{0C1A15EA-9FAF-4383-89D8-3EC71F61E48B}"/>
              </a:ext>
            </a:extLst>
          </p:cNvPr>
          <p:cNvSpPr/>
          <p:nvPr/>
        </p:nvSpPr>
        <p:spPr>
          <a:xfrm>
            <a:off x="9945257" y="2778248"/>
            <a:ext cx="2052320" cy="9347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Amphibian</a:t>
            </a:r>
          </a:p>
        </p:txBody>
      </p:sp>
      <p:cxnSp>
        <p:nvCxnSpPr>
          <p:cNvPr id="81" name="Connector: Curved 80">
            <a:extLst>
              <a:ext uri="{FF2B5EF4-FFF2-40B4-BE49-F238E27FC236}">
                <a16:creationId xmlns:a16="http://schemas.microsoft.com/office/drawing/2014/main" id="{178A6F28-58E8-4D8B-A6A6-C0C8B790B38E}"/>
              </a:ext>
            </a:extLst>
          </p:cNvPr>
          <p:cNvCxnSpPr>
            <a:cxnSpLocks/>
            <a:stCxn id="74" idx="0"/>
            <a:endCxn id="4" idx="2"/>
          </p:cNvCxnSpPr>
          <p:nvPr/>
        </p:nvCxnSpPr>
        <p:spPr>
          <a:xfrm rot="5400000" flipH="1" flipV="1">
            <a:off x="4829632" y="1329774"/>
            <a:ext cx="561141" cy="2330584"/>
          </a:xfrm>
          <a:prstGeom prst="curvedConnector3">
            <a:avLst>
              <a:gd name="adj1" fmla="val 50000"/>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84" name="Connector: Curved 83">
            <a:extLst>
              <a:ext uri="{FF2B5EF4-FFF2-40B4-BE49-F238E27FC236}">
                <a16:creationId xmlns:a16="http://schemas.microsoft.com/office/drawing/2014/main" id="{0D17B18B-6E19-401E-A162-7559CCC950B6}"/>
              </a:ext>
            </a:extLst>
          </p:cNvPr>
          <p:cNvCxnSpPr>
            <a:cxnSpLocks/>
            <a:stCxn id="77" idx="0"/>
            <a:endCxn id="4" idx="2"/>
          </p:cNvCxnSpPr>
          <p:nvPr/>
        </p:nvCxnSpPr>
        <p:spPr>
          <a:xfrm rot="16200000" flipV="1">
            <a:off x="8341580" y="148410"/>
            <a:ext cx="563753" cy="4695923"/>
          </a:xfrm>
          <a:prstGeom prst="curvedConnector3">
            <a:avLst>
              <a:gd name="adj1" fmla="val 50000"/>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88" name="Connector: Curved 87">
            <a:extLst>
              <a:ext uri="{FF2B5EF4-FFF2-40B4-BE49-F238E27FC236}">
                <a16:creationId xmlns:a16="http://schemas.microsoft.com/office/drawing/2014/main" id="{DB73894B-7930-4418-9BA9-A9B4321FB1CC}"/>
              </a:ext>
            </a:extLst>
          </p:cNvPr>
          <p:cNvCxnSpPr>
            <a:cxnSpLocks/>
            <a:endCxn id="74" idx="2"/>
          </p:cNvCxnSpPr>
          <p:nvPr/>
        </p:nvCxnSpPr>
        <p:spPr>
          <a:xfrm flipV="1">
            <a:off x="-495507" y="3710356"/>
            <a:ext cx="4440417" cy="651009"/>
          </a:xfrm>
          <a:prstGeom prst="curvedConnector2">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91" name="Connector: Curved 90">
            <a:extLst>
              <a:ext uri="{FF2B5EF4-FFF2-40B4-BE49-F238E27FC236}">
                <a16:creationId xmlns:a16="http://schemas.microsoft.com/office/drawing/2014/main" id="{91E78706-20E6-46A1-ADB5-F8550C1A5A7F}"/>
              </a:ext>
            </a:extLst>
          </p:cNvPr>
          <p:cNvCxnSpPr>
            <a:cxnSpLocks/>
            <a:endCxn id="76" idx="2"/>
          </p:cNvCxnSpPr>
          <p:nvPr/>
        </p:nvCxnSpPr>
        <p:spPr>
          <a:xfrm rot="10800000">
            <a:off x="8621088" y="3712970"/>
            <a:ext cx="4041396" cy="467001"/>
          </a:xfrm>
          <a:prstGeom prst="curvedConnector2">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94" name="Connector: Curved 93">
            <a:extLst>
              <a:ext uri="{FF2B5EF4-FFF2-40B4-BE49-F238E27FC236}">
                <a16:creationId xmlns:a16="http://schemas.microsoft.com/office/drawing/2014/main" id="{D0CA01A0-590C-4CB2-A2FA-4E843638F708}"/>
              </a:ext>
            </a:extLst>
          </p:cNvPr>
          <p:cNvCxnSpPr>
            <a:cxnSpLocks/>
            <a:endCxn id="77" idx="2"/>
          </p:cNvCxnSpPr>
          <p:nvPr/>
        </p:nvCxnSpPr>
        <p:spPr>
          <a:xfrm rot="10800000">
            <a:off x="10971418" y="3712968"/>
            <a:ext cx="1691067" cy="299212"/>
          </a:xfrm>
          <a:prstGeom prst="curvedConnector2">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0714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63"/>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88"/>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91"/>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9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026"/>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030"/>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032"/>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034"/>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036"/>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038"/>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042"/>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24"/>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27"/>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30"/>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33"/>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36"/>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40"/>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P spid="58" grpId="0" animBg="1"/>
      <p:bldP spid="74" grpId="0" animBg="1"/>
      <p:bldP spid="76" grpId="0" animBg="1"/>
      <p:bldP spid="77" grpId="0" animBg="1"/>
    </p:bldLst>
  </p:timing>
</p:sld>
</file>

<file path=ppt/theme/theme1.xml><?xml version="1.0" encoding="utf-8"?>
<a:theme xmlns:a="http://schemas.openxmlformats.org/drawingml/2006/main" name="CSE 373 Summer 2020">
  <a:themeElements>
    <a:clrScheme name="CSE 373 20su">
      <a:dk1>
        <a:srgbClr val="000000"/>
      </a:dk1>
      <a:lt1>
        <a:srgbClr val="FFFFFF"/>
      </a:lt1>
      <a:dk2>
        <a:srgbClr val="44546A"/>
      </a:dk2>
      <a:lt2>
        <a:srgbClr val="E7E6E6"/>
      </a:lt2>
      <a:accent1>
        <a:srgbClr val="2E235D"/>
      </a:accent1>
      <a:accent2>
        <a:srgbClr val="E83C60"/>
      </a:accent2>
      <a:accent3>
        <a:srgbClr val="2699A9"/>
      </a:accent3>
      <a:accent4>
        <a:srgbClr val="FFC000"/>
      </a:accent4>
      <a:accent5>
        <a:srgbClr val="EE8A64"/>
      </a:accent5>
      <a:accent6>
        <a:srgbClr val="09A98A"/>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l">
          <a:defRPr sz="2400"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23141</TotalTime>
  <Words>850</Words>
  <Application>Microsoft Macintosh PowerPoint</Application>
  <PresentationFormat>Widescreen</PresentationFormat>
  <Paragraphs>160</Paragraphs>
  <Slides>17</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17</vt:i4>
      </vt:variant>
    </vt:vector>
  </HeadingPairs>
  <TitlesOfParts>
    <vt:vector size="27" baseType="lpstr">
      <vt:lpstr>Arial</vt:lpstr>
      <vt:lpstr>Calibri</vt:lpstr>
      <vt:lpstr>Consolas</vt:lpstr>
      <vt:lpstr>Courier New</vt:lpstr>
      <vt:lpstr>Montserrat</vt:lpstr>
      <vt:lpstr>Montserrat ExtraBold</vt:lpstr>
      <vt:lpstr>Montserrat SemiBold</vt:lpstr>
      <vt:lpstr>Source Code Pro</vt:lpstr>
      <vt:lpstr>System Font Regular</vt:lpstr>
      <vt:lpstr>CSE 373 Summer 2020</vt:lpstr>
      <vt:lpstr>Comparable; Inheritance; Polymorphism</vt:lpstr>
      <vt:lpstr>Coming up…</vt:lpstr>
      <vt:lpstr>Lecture Outline</vt:lpstr>
      <vt:lpstr>Comparable</vt:lpstr>
      <vt:lpstr>Subtraction Trick</vt:lpstr>
      <vt:lpstr>Lecture Outline</vt:lpstr>
      <vt:lpstr>PCM Review</vt:lpstr>
      <vt:lpstr>Inheritance</vt:lpstr>
      <vt:lpstr>Is-a Relationships</vt:lpstr>
      <vt:lpstr>The “is-a” Rule of Thumb</vt:lpstr>
      <vt:lpstr>Inheritance Design</vt:lpstr>
      <vt:lpstr>Inheritance Design</vt:lpstr>
      <vt:lpstr>Lecture Outline</vt:lpstr>
      <vt:lpstr>Polymorphism</vt:lpstr>
      <vt:lpstr>Polymorphism</vt:lpstr>
      <vt:lpstr>Overrides and Method Calls</vt:lpstr>
      <vt:lpstr>Coming up…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Aaron S Johnston</dc:creator>
  <cp:lastModifiedBy>James R. Wilcox</cp:lastModifiedBy>
  <cp:revision>314</cp:revision>
  <cp:lastPrinted>2022-09-27T21:33:44Z</cp:lastPrinted>
  <dcterms:created xsi:type="dcterms:W3CDTF">2020-06-13T06:27:42Z</dcterms:created>
  <dcterms:modified xsi:type="dcterms:W3CDTF">2025-09-27T01:58:05Z</dcterms:modified>
</cp:coreProperties>
</file>