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97" r:id="rId4"/>
    <p:sldId id="260" r:id="rId5"/>
    <p:sldId id="262" r:id="rId6"/>
    <p:sldId id="289" r:id="rId7"/>
    <p:sldId id="287" r:id="rId8"/>
    <p:sldId id="298" r:id="rId9"/>
    <p:sldId id="264" r:id="rId10"/>
    <p:sldId id="266" r:id="rId11"/>
    <p:sldId id="288" r:id="rId12"/>
    <p:sldId id="268" r:id="rId13"/>
    <p:sldId id="273" r:id="rId14"/>
    <p:sldId id="274" r:id="rId15"/>
    <p:sldId id="296" r:id="rId16"/>
    <p:sldId id="276" r:id="rId17"/>
    <p:sldId id="294" r:id="rId18"/>
    <p:sldId id="282" r:id="rId19"/>
    <p:sldId id="290" r:id="rId20"/>
    <p:sldId id="284" r:id="rId21"/>
    <p:sldId id="291" r:id="rId22"/>
    <p:sldId id="293" r:id="rId23"/>
    <p:sldId id="295" r:id="rId24"/>
  </p:sldIdLst>
  <p:sldSz cx="12192000" cy="6858000"/>
  <p:notesSz cx="6858000" cy="9144000"/>
  <p:embeddedFontLst>
    <p:embeddedFont>
      <p:font typeface="Helvetica Neue" panose="02000503000000020004" pitchFamily="2" charset="0"/>
      <p:regular r:id="rId26"/>
      <p:bold r:id="rId27"/>
      <p:italic r:id="rId28"/>
      <p:boldItalic r:id="rId29"/>
    </p:embeddedFont>
    <p:embeddedFont>
      <p:font typeface="Montserrat" pitchFamily="2" charset="77"/>
      <p:regular r:id="rId30"/>
      <p:bold r:id="rId31"/>
      <p:italic r:id="rId32"/>
      <p:boldItalic r:id="rId33"/>
    </p:embeddedFont>
    <p:embeddedFont>
      <p:font typeface="Montserrat ExtraBold" panose="020F0502020204030204" pitchFamily="34" charset="0"/>
      <p:bold r:id="rId34"/>
      <p:italic r:id="rId35"/>
      <p:boldItalic r:id="rId36"/>
    </p:embeddedFont>
    <p:embeddedFont>
      <p:font typeface="Montserrat SemiBold" panose="020F0502020204030204" pitchFamily="34" charset="0"/>
      <p:regular r:id="rId37"/>
      <p:bold r:id="rId38"/>
      <p:italic r:id="rId39"/>
      <p:boldItalic r:id="rId40"/>
    </p:embeddedFont>
    <p:embeddedFont>
      <p:font typeface="Noto Sans Symbols" pitchFamily="2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i8dWrwCSJhu53tQRppDdHoobhiM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se-loaner" initials="cl" lastIdx="1" clrIdx="0">
    <p:extLst>
      <p:ext uri="{19B8F6BF-5375-455C-9EA6-DF929625EA0E}">
        <p15:presenceInfo xmlns:p15="http://schemas.microsoft.com/office/powerpoint/2012/main" userId="cse-loa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8B8B8B"/>
    <a:srgbClr val="535353"/>
    <a:srgbClr val="3CC1B5"/>
    <a:srgbClr val="EE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3" autoAdjust="0"/>
    <p:restoredTop sz="94694"/>
  </p:normalViewPr>
  <p:slideViewPr>
    <p:cSldViewPr snapToGrid="0">
      <p:cViewPr varScale="1">
        <p:scale>
          <a:sx n="97" d="100"/>
          <a:sy n="97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B7B8642A-3AE1-AF38-19B4-2A9A9B66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>
            <a:extLst>
              <a:ext uri="{FF2B5EF4-FFF2-40B4-BE49-F238E27FC236}">
                <a16:creationId xmlns:a16="http://schemas.microsoft.com/office/drawing/2014/main" id="{72E44791-DA5C-3105-B5E4-1635452A31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>
            <a:extLst>
              <a:ext uri="{FF2B5EF4-FFF2-40B4-BE49-F238E27FC236}">
                <a16:creationId xmlns:a16="http://schemas.microsoft.com/office/drawing/2014/main" id="{D2DBEAEC-F70C-9237-C41C-9E22B1FB69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2900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292C2E3D-294B-A8C8-D4C0-62FF2636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>
            <a:extLst>
              <a:ext uri="{FF2B5EF4-FFF2-40B4-BE49-F238E27FC236}">
                <a16:creationId xmlns:a16="http://schemas.microsoft.com/office/drawing/2014/main" id="{668AF29B-59B8-9580-D897-63E658329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:notes">
            <a:extLst>
              <a:ext uri="{FF2B5EF4-FFF2-40B4-BE49-F238E27FC236}">
                <a16:creationId xmlns:a16="http://schemas.microsoft.com/office/drawing/2014/main" id="{F083E721-DBEA-1F37-8434-5F130984FB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8787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8" name="Google Shape;18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52D3E1FF-6A44-3A0F-153B-0969EA609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:notes">
            <a:extLst>
              <a:ext uri="{FF2B5EF4-FFF2-40B4-BE49-F238E27FC236}">
                <a16:creationId xmlns:a16="http://schemas.microsoft.com/office/drawing/2014/main" id="{DB112459-4FE6-9C8F-196A-FF4304F720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8" name="Google Shape;188;p45:notes">
            <a:extLst>
              <a:ext uri="{FF2B5EF4-FFF2-40B4-BE49-F238E27FC236}">
                <a16:creationId xmlns:a16="http://schemas.microsoft.com/office/drawing/2014/main" id="{1795D6C8-E497-96B3-C78B-10CBE93269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482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292977" y="4013370"/>
            <a:ext cx="6212926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123</a:t>
            </a:r>
            <a:endParaRPr dirty="0"/>
          </a:p>
        </p:txBody>
      </p:sp>
      <p:grpSp>
        <p:nvGrpSpPr>
          <p:cNvPr id="21" name="Google Shape;21;p29"/>
          <p:cNvGrpSpPr/>
          <p:nvPr/>
        </p:nvGrpSpPr>
        <p:grpSpPr>
          <a:xfrm>
            <a:off x="420127" y="2753847"/>
            <a:ext cx="1269525" cy="420132"/>
            <a:chOff x="0" y="0"/>
            <a:chExt cx="1269523" cy="420130"/>
          </a:xfrm>
        </p:grpSpPr>
        <p:sp>
          <p:nvSpPr>
            <p:cNvPr id="22" name="Google Shape;22;p29"/>
            <p:cNvSpPr/>
            <p:nvPr/>
          </p:nvSpPr>
          <p:spPr>
            <a:xfrm>
              <a:off x="0" y="0"/>
              <a:ext cx="1269523" cy="420130"/>
            </a:xfrm>
            <a:prstGeom prst="roundRect">
              <a:avLst>
                <a:gd name="adj" fmla="val 16667"/>
              </a:avLst>
            </a:prstGeom>
            <a:solidFill>
              <a:srgbClr val="FA82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9"/>
            <p:cNvSpPr txBox="1"/>
            <p:nvPr/>
          </p:nvSpPr>
          <p:spPr>
            <a:xfrm>
              <a:off x="66228" y="40809"/>
              <a:ext cx="1137067" cy="338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Montserrat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LEC 00</a:t>
              </a:r>
              <a:endParaRPr dirty="0"/>
            </a:p>
          </p:txBody>
        </p:sp>
      </p:grpSp>
      <p:sp>
        <p:nvSpPr>
          <p:cNvPr id="24" name="Google Shape;24;p29"/>
          <p:cNvSpPr/>
          <p:nvPr/>
        </p:nvSpPr>
        <p:spPr>
          <a:xfrm>
            <a:off x="7275442" y="1530627"/>
            <a:ext cx="4673729" cy="4641574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9"/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238457" y="5823174"/>
            <a:ext cx="215923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  <a:endParaRPr/>
          </a:p>
        </p:txBody>
      </p:sp>
      <p:sp>
        <p:nvSpPr>
          <p:cNvPr id="28" name="Google Shape;28;p29"/>
          <p:cNvSpPr txBox="1"/>
          <p:nvPr/>
        </p:nvSpPr>
        <p:spPr>
          <a:xfrm>
            <a:off x="242828" y="6094422"/>
            <a:ext cx="215486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dirty="0"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9054223" y="5823174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6;p28">
            <a:extLst>
              <a:ext uri="{FF2B5EF4-FFF2-40B4-BE49-F238E27FC236}">
                <a16:creationId xmlns:a16="http://schemas.microsoft.com/office/drawing/2014/main" id="{90DE1CCA-3C44-4A8B-8512-85130B59739C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7;p28" descr="Picture 6">
            <a:extLst>
              <a:ext uri="{FF2B5EF4-FFF2-40B4-BE49-F238E27FC236}">
                <a16:creationId xmlns:a16="http://schemas.microsoft.com/office/drawing/2014/main" id="{5CC3B2A6-B9E4-4692-B1C5-C4AFE479505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8;p28">
            <a:extLst>
              <a:ext uri="{FF2B5EF4-FFF2-40B4-BE49-F238E27FC236}">
                <a16:creationId xmlns:a16="http://schemas.microsoft.com/office/drawing/2014/main" id="{1897D9CE-58CC-4DB4-A4A6-DD3585087B5E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2025</a:t>
            </a:r>
            <a:endParaRPr dirty="0"/>
          </a:p>
        </p:txBody>
      </p:sp>
      <p:sp>
        <p:nvSpPr>
          <p:cNvPr id="34" name="Google Shape;9;p28">
            <a:extLst>
              <a:ext uri="{FF2B5EF4-FFF2-40B4-BE49-F238E27FC236}">
                <a16:creationId xmlns:a16="http://schemas.microsoft.com/office/drawing/2014/main" id="{639719FC-3597-4553-83F6-5B80CA5261BE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" name="Google Shape;6;p28">
            <a:extLst>
              <a:ext uri="{FF2B5EF4-FFF2-40B4-BE49-F238E27FC236}">
                <a16:creationId xmlns:a16="http://schemas.microsoft.com/office/drawing/2014/main" id="{ED4E756B-CDE3-4E40-A70D-83E138B6A228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7;p28" descr="Picture 6">
            <a:extLst>
              <a:ext uri="{FF2B5EF4-FFF2-40B4-BE49-F238E27FC236}">
                <a16:creationId xmlns:a16="http://schemas.microsoft.com/office/drawing/2014/main" id="{3615D33B-CBC7-47BB-9323-0EDFFAC5314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28">
            <a:extLst>
              <a:ext uri="{FF2B5EF4-FFF2-40B4-BE49-F238E27FC236}">
                <a16:creationId xmlns:a16="http://schemas.microsoft.com/office/drawing/2014/main" id="{46FEA7C6-183B-4590-9CF9-7C4576B5FC4B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2025</a:t>
            </a:r>
            <a:endParaRPr dirty="0"/>
          </a:p>
        </p:txBody>
      </p:sp>
      <p:sp>
        <p:nvSpPr>
          <p:cNvPr id="12" name="Google Shape;9;p28">
            <a:extLst>
              <a:ext uri="{FF2B5EF4-FFF2-40B4-BE49-F238E27FC236}">
                <a16:creationId xmlns:a16="http://schemas.microsoft.com/office/drawing/2014/main" id="{C165F76A-ADAF-4C40-8F81-B627BD0C9E29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tice: Think">
  <p:cSld name="Practice: Thi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" name="Google Shape;49;p32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50" name="Google Shape;50;p32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2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#cse123</a:t>
              </a:r>
              <a:endParaRPr dirty="0"/>
            </a:p>
          </p:txBody>
        </p:sp>
      </p:grpSp>
      <p:sp>
        <p:nvSpPr>
          <p:cNvPr id="52" name="Google Shape;52;p32"/>
          <p:cNvSpPr txBox="1"/>
          <p:nvPr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/>
          </a:p>
        </p:txBody>
      </p:sp>
      <p:pic>
        <p:nvPicPr>
          <p:cNvPr id="53" name="Google Shape;53;p32" descr="Graphic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2"/>
          <p:cNvSpPr/>
          <p:nvPr/>
        </p:nvSpPr>
        <p:spPr>
          <a:xfrm>
            <a:off x="7058213" y="109691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2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6;p28">
            <a:extLst>
              <a:ext uri="{FF2B5EF4-FFF2-40B4-BE49-F238E27FC236}">
                <a16:creationId xmlns:a16="http://schemas.microsoft.com/office/drawing/2014/main" id="{AFA243BF-E20A-4797-A2D8-A6470CA1BE43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;p28" descr="Picture 6">
            <a:extLst>
              <a:ext uri="{FF2B5EF4-FFF2-40B4-BE49-F238E27FC236}">
                <a16:creationId xmlns:a16="http://schemas.microsoft.com/office/drawing/2014/main" id="{EAF308B1-3FDB-4466-9BFB-9B9E142FD32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8;p28">
            <a:extLst>
              <a:ext uri="{FF2B5EF4-FFF2-40B4-BE49-F238E27FC236}">
                <a16:creationId xmlns:a16="http://schemas.microsoft.com/office/drawing/2014/main" id="{AFD02D16-68C1-448A-8B6E-D8433AF1F022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2025</a:t>
            </a:r>
            <a:endParaRPr dirty="0"/>
          </a:p>
        </p:txBody>
      </p:sp>
      <p:sp>
        <p:nvSpPr>
          <p:cNvPr id="19" name="Google Shape;9;p28">
            <a:extLst>
              <a:ext uri="{FF2B5EF4-FFF2-40B4-BE49-F238E27FC236}">
                <a16:creationId xmlns:a16="http://schemas.microsoft.com/office/drawing/2014/main" id="{A46BFA3C-F6EC-4537-9FAF-F60EA06525E7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>
  <p:cSld name="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#cse123</a:t>
              </a:r>
              <a:endParaRPr dirty="0"/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3661820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dirty="0"/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6;p28">
            <a:extLst>
              <a:ext uri="{FF2B5EF4-FFF2-40B4-BE49-F238E27FC236}">
                <a16:creationId xmlns:a16="http://schemas.microsoft.com/office/drawing/2014/main" id="{9BE32611-3CA5-44C0-AFEB-29CFEFF4B87B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;p28" descr="Picture 6">
            <a:extLst>
              <a:ext uri="{FF2B5EF4-FFF2-40B4-BE49-F238E27FC236}">
                <a16:creationId xmlns:a16="http://schemas.microsoft.com/office/drawing/2014/main" id="{4B0CFB86-5BC1-4DE2-BF91-482B12416DF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8;p28">
            <a:extLst>
              <a:ext uri="{FF2B5EF4-FFF2-40B4-BE49-F238E27FC236}">
                <a16:creationId xmlns:a16="http://schemas.microsoft.com/office/drawing/2014/main" id="{3536ED75-476D-4380-841B-91303C59B7FD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2025</a:t>
            </a:r>
            <a:endParaRPr dirty="0"/>
          </a:p>
        </p:txBody>
      </p:sp>
      <p:sp>
        <p:nvSpPr>
          <p:cNvPr id="19" name="Google Shape;9;p28">
            <a:extLst>
              <a:ext uri="{FF2B5EF4-FFF2-40B4-BE49-F238E27FC236}">
                <a16:creationId xmlns:a16="http://schemas.microsoft.com/office/drawing/2014/main" id="{1B931DF6-F7C7-4C3D-AF76-7D5F7ECBC082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" name="Google Shape;6;p28">
            <a:extLst>
              <a:ext uri="{FF2B5EF4-FFF2-40B4-BE49-F238E27FC236}">
                <a16:creationId xmlns:a16="http://schemas.microsoft.com/office/drawing/2014/main" id="{6E67F056-4AC2-42AC-82C2-7A28149F995B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7;p28" descr="Picture 6">
            <a:extLst>
              <a:ext uri="{FF2B5EF4-FFF2-40B4-BE49-F238E27FC236}">
                <a16:creationId xmlns:a16="http://schemas.microsoft.com/office/drawing/2014/main" id="{8E055793-69D7-4738-AEA9-2B1BF976CD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;p28">
            <a:extLst>
              <a:ext uri="{FF2B5EF4-FFF2-40B4-BE49-F238E27FC236}">
                <a16:creationId xmlns:a16="http://schemas.microsoft.com/office/drawing/2014/main" id="{BD3BBA7E-ACB7-4263-A69A-5466B70D2A82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2025</a:t>
            </a:r>
            <a:endParaRPr dirty="0"/>
          </a:p>
        </p:txBody>
      </p:sp>
      <p:sp>
        <p:nvSpPr>
          <p:cNvPr id="11" name="Google Shape;9;p28">
            <a:extLst>
              <a:ext uri="{FF2B5EF4-FFF2-40B4-BE49-F238E27FC236}">
                <a16:creationId xmlns:a16="http://schemas.microsoft.com/office/drawing/2014/main" id="{372B8A18-C0C4-4FF7-A7F1-58BCD0BA53B8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Google Shape;6;p28">
            <a:extLst>
              <a:ext uri="{FF2B5EF4-FFF2-40B4-BE49-F238E27FC236}">
                <a16:creationId xmlns:a16="http://schemas.microsoft.com/office/drawing/2014/main" id="{18E49FD7-7142-4CE6-A688-C5A5EDE97E71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7;p28" descr="Picture 6">
            <a:extLst>
              <a:ext uri="{FF2B5EF4-FFF2-40B4-BE49-F238E27FC236}">
                <a16:creationId xmlns:a16="http://schemas.microsoft.com/office/drawing/2014/main" id="{26FCFA2C-1439-41F3-B2C7-5FE2D24D304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;p28">
            <a:extLst>
              <a:ext uri="{FF2B5EF4-FFF2-40B4-BE49-F238E27FC236}">
                <a16:creationId xmlns:a16="http://schemas.microsoft.com/office/drawing/2014/main" id="{4029FE87-148C-48CC-923A-D9A88DB4B691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2025</a:t>
            </a:r>
            <a:endParaRPr dirty="0"/>
          </a:p>
        </p:txBody>
      </p:sp>
      <p:sp>
        <p:nvSpPr>
          <p:cNvPr id="10" name="Google Shape;9;p28">
            <a:extLst>
              <a:ext uri="{FF2B5EF4-FFF2-40B4-BE49-F238E27FC236}">
                <a16:creationId xmlns:a16="http://schemas.microsoft.com/office/drawing/2014/main" id="{119EE8A5-B4E1-4421-8FA7-76250B99B90F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Picture 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Autumn 2025</a:t>
            </a:r>
            <a:endParaRPr dirty="0"/>
          </a:p>
        </p:txBody>
      </p:sp>
      <p:sp>
        <p:nvSpPr>
          <p:cNvPr id="9" name="Google Shape;9;p28"/>
          <p:cNvSpPr txBox="1"/>
          <p:nvPr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  <p:sp>
        <p:nvSpPr>
          <p:cNvPr id="10" name="Google Shape;10;p28"/>
          <p:cNvSpPr txBox="1"/>
          <p:nvPr/>
        </p:nvSpPr>
        <p:spPr>
          <a:xfrm>
            <a:off x="614129" y="469556"/>
            <a:ext cx="1922714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394855"/>
            <a:ext cx="10972800" cy="120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revision-resubmission-and-reattempt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grade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academic-honesty-and-collaboratio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L8rmKDE1AgdSWHPJ9" TargetMode="External"/><Relationship Id="rId2" Type="http://schemas.openxmlformats.org/officeDocument/2006/relationships/hyperlink" Target="https://my.uw.ed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amesrwilcox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cs.uw.edu/123/staf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356810" y="3784377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</a:t>
            </a:r>
            <a:b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&amp; Syllabus</a:t>
            </a: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7474143" y="2556765"/>
            <a:ext cx="43854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Introduce yourself to your neighbor!</a:t>
            </a: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is your name? Major? What have you been up to the past week?</a:t>
            </a:r>
            <a:endParaRPr dirty="0"/>
          </a:p>
        </p:txBody>
      </p:sp>
      <p:pic>
        <p:nvPicPr>
          <p:cNvPr id="93" name="Google Shape;93;p1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971" y="3231358"/>
            <a:ext cx="1305170" cy="130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7470415" y="1724080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7202649" y="5140995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20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9340894" y="5146133"/>
            <a:ext cx="3053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James Wilcox</a:t>
            </a:r>
          </a:p>
        </p:txBody>
      </p:sp>
      <p:sp>
        <p:nvSpPr>
          <p:cNvPr id="8" name="Google Shape;26;p29">
            <a:extLst>
              <a:ext uri="{FF2B5EF4-FFF2-40B4-BE49-F238E27FC236}">
                <a16:creationId xmlns:a16="http://schemas.microsoft.com/office/drawing/2014/main" id="{7AC13E16-90C9-09F4-527A-D03DA069D321}"/>
              </a:ext>
            </a:extLst>
          </p:cNvPr>
          <p:cNvSpPr/>
          <p:nvPr/>
        </p:nvSpPr>
        <p:spPr>
          <a:xfrm>
            <a:off x="0" y="5517086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8;p29">
            <a:extLst>
              <a:ext uri="{FF2B5EF4-FFF2-40B4-BE49-F238E27FC236}">
                <a16:creationId xmlns:a16="http://schemas.microsoft.com/office/drawing/2014/main" id="{62D08267-841F-92D0-62C3-EBF77198DF76}"/>
              </a:ext>
            </a:extLst>
          </p:cNvPr>
          <p:cNvSpPr txBox="1"/>
          <p:nvPr/>
        </p:nvSpPr>
        <p:spPr>
          <a:xfrm>
            <a:off x="221887" y="5700251"/>
            <a:ext cx="2866943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1800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ask questions here!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A51B98-12F0-3A09-06F0-85A9B75AC6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88830" y="5652133"/>
            <a:ext cx="1070820" cy="1070820"/>
          </a:xfrm>
          <a:prstGeom prst="rect">
            <a:avLst/>
          </a:prstGeom>
        </p:spPr>
      </p:pic>
      <p:cxnSp>
        <p:nvCxnSpPr>
          <p:cNvPr id="5" name="Google Shape;25;p29">
            <a:extLst>
              <a:ext uri="{FF2B5EF4-FFF2-40B4-BE49-F238E27FC236}">
                <a16:creationId xmlns:a16="http://schemas.microsoft.com/office/drawing/2014/main" id="{38143A8B-CB32-64BE-BD80-13E913D6981D}"/>
              </a:ext>
            </a:extLst>
          </p:cNvPr>
          <p:cNvCxnSpPr/>
          <p:nvPr/>
        </p:nvCxnSpPr>
        <p:spPr>
          <a:xfrm>
            <a:off x="7366884" y="4791394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Website</a:t>
            </a:r>
            <a:endParaRPr dirty="0"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3107375" y="1247578"/>
            <a:ext cx="5977249" cy="885659"/>
            <a:chOff x="-1" y="0"/>
            <a:chExt cx="5977248" cy="885657"/>
          </a:xfrm>
        </p:grpSpPr>
        <p:sp>
          <p:nvSpPr>
            <p:cNvPr id="216" name="Google Shape;216;p11"/>
            <p:cNvSpPr/>
            <p:nvPr/>
          </p:nvSpPr>
          <p:spPr>
            <a:xfrm>
              <a:off x="-1" y="0"/>
              <a:ext cx="5977248" cy="885657"/>
            </a:xfrm>
            <a:prstGeom prst="rect">
              <a:avLst/>
            </a:prstGeom>
            <a:solidFill>
              <a:srgbClr val="BACCF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endPara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1"/>
            <p:cNvSpPr txBox="1"/>
            <p:nvPr/>
          </p:nvSpPr>
          <p:spPr>
            <a:xfrm>
              <a:off x="45719" y="117708"/>
              <a:ext cx="5885700" cy="646500"/>
            </a:xfrm>
            <a:prstGeom prst="rect">
              <a:avLst/>
            </a:prstGeom>
            <a:solidFill>
              <a:srgbClr val="BACCF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63C1"/>
                </a:buClr>
                <a:buSzPts val="3600"/>
                <a:buFont typeface="Calibri"/>
                <a:buNone/>
              </a:pPr>
              <a:r>
                <a:rPr lang="en-US" sz="3600" b="1" u="sng" dirty="0">
                  <a:solidFill>
                    <a:srgbClr val="0563C1"/>
                  </a:solidFill>
                  <a:latin typeface="Calibri"/>
                  <a:ea typeface="Calibri"/>
                  <a:cs typeface="Calibri"/>
                  <a:sym typeface="Calibri"/>
                  <a:hlinkClick r:id="rId3"/>
                </a:rPr>
                <a:t>cs.uw.edu/123</a:t>
              </a:r>
              <a:endParaRPr dirty="0">
                <a:solidFill>
                  <a:srgbClr val="0563C1"/>
                </a:solidFill>
              </a:endParaRPr>
            </a:p>
          </p:txBody>
        </p:sp>
      </p:grpSp>
      <p:sp>
        <p:nvSpPr>
          <p:cNvPr id="218" name="Google Shape;218;p11"/>
          <p:cNvSpPr/>
          <p:nvPr/>
        </p:nvSpPr>
        <p:spPr>
          <a:xfrm flipH="1">
            <a:off x="929490" y="2372068"/>
            <a:ext cx="4909356" cy="26838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54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3540" y="21600"/>
                </a:lnTo>
                <a:lnTo>
                  <a:pt x="3540" y="18000"/>
                </a:lnTo>
                <a:lnTo>
                  <a:pt x="0" y="15220"/>
                </a:lnTo>
                <a:lnTo>
                  <a:pt x="3540" y="12600"/>
                </a:lnTo>
                <a:close/>
              </a:path>
            </a:pathLst>
          </a:custGeom>
          <a:solidFill>
            <a:srgbClr val="D6DCE5"/>
          </a:solidFill>
          <a:ln>
            <a:noFill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1029352" y="5294699"/>
            <a:ext cx="2221231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the syllabus!</a:t>
            </a:r>
            <a:endParaRPr dirty="0"/>
          </a:p>
        </p:txBody>
      </p:sp>
      <p:sp>
        <p:nvSpPr>
          <p:cNvPr id="221" name="Google Shape;221;p11"/>
          <p:cNvSpPr txBox="1"/>
          <p:nvPr/>
        </p:nvSpPr>
        <p:spPr>
          <a:xfrm>
            <a:off x="5955996" y="5829626"/>
            <a:ext cx="6636907" cy="92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Contains most course info – check frequently!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Announcements, Calendar, Lecture Slides, Office Hours schedule, 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Staff Bios, Important Links 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2511B-3C15-450F-BBCC-7EEFFFFA29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04" r="-1668"/>
          <a:stretch>
            <a:fillRect/>
          </a:stretch>
        </p:blipFill>
        <p:spPr>
          <a:xfrm>
            <a:off x="1029352" y="2688185"/>
            <a:ext cx="3883069" cy="2051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C7B987-D1D4-5B59-2F10-8D360A4FD7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07705" y="3003536"/>
            <a:ext cx="6062182" cy="2826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94A96-438B-72E3-78F8-83411626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inclusive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048D-6941-B8AA-364F-4EE320C49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3696"/>
            <a:ext cx="10898688" cy="2747963"/>
          </a:xfrm>
        </p:spPr>
        <p:txBody>
          <a:bodyPr/>
          <a:lstStyle/>
          <a:p>
            <a:r>
              <a:rPr lang="en-US" dirty="0"/>
              <a:t>This is a more professional environment than hanging out with friends</a:t>
            </a:r>
          </a:p>
          <a:p>
            <a:r>
              <a:rPr lang="en-US" dirty="0"/>
              <a:t>Think about the impact your words can have.</a:t>
            </a:r>
          </a:p>
          <a:p>
            <a:r>
              <a:rPr lang="en-US" dirty="0"/>
              <a:t>Collaboration, Support, and Empathy</a:t>
            </a:r>
          </a:p>
          <a:p>
            <a:r>
              <a:rPr lang="en-US" dirty="0"/>
              <a:t>Check your own biases and communicate thoughtfully</a:t>
            </a:r>
          </a:p>
          <a:p>
            <a:r>
              <a:rPr lang="en-US" dirty="0"/>
              <a:t>Challenge unacceptable behaviors</a:t>
            </a:r>
          </a:p>
        </p:txBody>
      </p:sp>
    </p:spTree>
    <p:extLst>
      <p:ext uri="{BB962C8B-B14F-4D97-AF65-F5344CB8AC3E}">
        <p14:creationId xmlns:p14="http://schemas.microsoft.com/office/powerpoint/2010/main" val="1530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6272" y="2243375"/>
            <a:ext cx="1085399" cy="10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Other Course Tools</a:t>
            </a:r>
            <a:endParaRPr/>
          </a:p>
        </p:txBody>
      </p:sp>
      <p:pic>
        <p:nvPicPr>
          <p:cNvPr id="244" name="Google Shape;244;p13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727" y="1442538"/>
            <a:ext cx="1441002" cy="1441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575447" y="3126887"/>
            <a:ext cx="555321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&amp; Information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Discussion Board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(please ask &amp; answer!; anonymous option)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Announcements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/ Section Handouts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Assignments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IDE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Submit assignments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View Feedback</a:t>
            </a:r>
            <a:endParaRPr dirty="0"/>
          </a:p>
        </p:txBody>
      </p:sp>
      <p:pic>
        <p:nvPicPr>
          <p:cNvPr id="246" name="Google Shape;246;p13" descr="Picture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3734" y="3929483"/>
            <a:ext cx="777941" cy="77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 descr="Picture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87378" y="1247881"/>
            <a:ext cx="1959367" cy="57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8937041" y="1247880"/>
            <a:ext cx="3433385" cy="70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Digital Hand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Queueing in office hours</a:t>
            </a:r>
            <a:endParaRPr/>
          </a:p>
        </p:txBody>
      </p:sp>
      <p:sp>
        <p:nvSpPr>
          <p:cNvPr id="249" name="Google Shape;249;p13"/>
          <p:cNvSpPr txBox="1"/>
          <p:nvPr/>
        </p:nvSpPr>
        <p:spPr>
          <a:xfrm>
            <a:off x="8937041" y="2375709"/>
            <a:ext cx="2283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VSCode</a:t>
            </a:r>
            <a:endParaRPr lang="en-US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offline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debugger</a:t>
            </a:r>
            <a:endParaRPr dirty="0"/>
          </a:p>
        </p:txBody>
      </p:sp>
      <p:sp>
        <p:nvSpPr>
          <p:cNvPr id="250" name="Google Shape;250;p13"/>
          <p:cNvSpPr txBox="1"/>
          <p:nvPr/>
        </p:nvSpPr>
        <p:spPr>
          <a:xfrm>
            <a:off x="8937041" y="3810622"/>
            <a:ext cx="259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Canvas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 recordings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937041" y="5245534"/>
            <a:ext cx="2593651" cy="131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In-class activities 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(ungraded)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account needed</a:t>
            </a:r>
            <a:endParaRPr/>
          </a:p>
        </p:txBody>
      </p:sp>
      <p:pic>
        <p:nvPicPr>
          <p:cNvPr id="252" name="Google Shape;252;p13" descr="Picture 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8663" y="5510748"/>
            <a:ext cx="793012" cy="793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A8231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Assignments and Grading</a:t>
            </a:r>
          </a:p>
        </p:txBody>
      </p:sp>
      <p:sp>
        <p:nvSpPr>
          <p:cNvPr id="285" name="Google Shape;285;p18"/>
          <p:cNvSpPr/>
          <p:nvPr/>
        </p:nvSpPr>
        <p:spPr>
          <a:xfrm rot="10800000">
            <a:off x="5500171" y="2765276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How Learning Works</a:t>
            </a:r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body" idx="1"/>
          </p:nvPr>
        </p:nvSpPr>
        <p:spPr>
          <a:xfrm>
            <a:off x="838200" y="1371599"/>
            <a:ext cx="10515600" cy="535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/>
              <a:t>Learning requires </a:t>
            </a:r>
            <a:r>
              <a:rPr lang="en-US" sz="2500" b="1" dirty="0"/>
              <a:t>active participation</a:t>
            </a:r>
            <a:r>
              <a:rPr lang="en-US" b="1" dirty="0"/>
              <a:t> </a:t>
            </a:r>
            <a:r>
              <a:rPr lang="en-US" sz="2500" dirty="0"/>
              <a:t>in the process. It’s not as simple as sitting and listening to someone talk at you.</a:t>
            </a:r>
            <a:endParaRPr dirty="0"/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-"/>
            </a:pPr>
            <a:r>
              <a:rPr lang="en-US" sz="2200" dirty="0"/>
              <a:t>Requires </a:t>
            </a:r>
            <a:r>
              <a:rPr lang="en-US" sz="2500" b="1" dirty="0"/>
              <a:t>deliberate practice</a:t>
            </a:r>
            <a:r>
              <a:rPr lang="en-US" b="1" dirty="0"/>
              <a:t> </a:t>
            </a:r>
            <a:r>
              <a:rPr lang="en-US" sz="2200" dirty="0"/>
              <a:t>in </a:t>
            </a:r>
            <a:r>
              <a:rPr lang="en-US" sz="2500" b="1" dirty="0"/>
              <a:t>learning by doing</a:t>
            </a:r>
            <a:endParaRPr sz="2500" dirty="0"/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-"/>
            </a:pPr>
            <a:r>
              <a:rPr lang="en-US" sz="2200" dirty="0"/>
              <a:t>Benefits from </a:t>
            </a:r>
            <a:r>
              <a:rPr lang="en-US" sz="2500" b="1" dirty="0"/>
              <a:t>collaborative learning</a:t>
            </a:r>
            <a:endParaRPr dirty="0"/>
          </a:p>
        </p:txBody>
      </p:sp>
      <p:pic>
        <p:nvPicPr>
          <p:cNvPr id="292" name="Google Shape;292;p19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938" y="4244247"/>
            <a:ext cx="3725308" cy="248430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9"/>
          <p:cNvSpPr txBox="1"/>
          <p:nvPr/>
        </p:nvSpPr>
        <p:spPr>
          <a:xfrm>
            <a:off x="838200" y="2936400"/>
            <a:ext cx="9976500" cy="275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Hybrid classroom model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Asks you to do some preparation before class in the form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readings and practice problems.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Should take ~30 minutes outside of class per lesson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will start with brief recap, then pick up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the reading and practice problems leave off.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isn’t graded, but showing up and trying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 first step in succeeding in the class!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9"/>
          <p:cNvSpPr txBox="1"/>
          <p:nvPr/>
        </p:nvSpPr>
        <p:spPr>
          <a:xfrm>
            <a:off x="838200" y="5559600"/>
            <a:ext cx="6520500" cy="11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Pre-class materials are ungraded, but…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okay if you find them challenging! That means</a:t>
            </a:r>
            <a:b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are learning!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>
          <a:extLst>
            <a:ext uri="{FF2B5EF4-FFF2-40B4-BE49-F238E27FC236}">
              <a16:creationId xmlns:a16="http://schemas.microsoft.com/office/drawing/2014/main" id="{6925273C-70D4-31AF-05BB-BB29A67B5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>
            <a:extLst>
              <a:ext uri="{FF2B5EF4-FFF2-40B4-BE49-F238E27FC236}">
                <a16:creationId xmlns:a16="http://schemas.microsoft.com/office/drawing/2014/main" id="{E576B242-D74A-4CDE-8A3B-501E021566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Learning Pattern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A2A06-2AE9-1C83-74AC-72E032ABA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19201"/>
            <a:ext cx="10515600" cy="55493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Pre-class Work</a:t>
            </a:r>
          </a:p>
          <a:p>
            <a:pPr lvl="1"/>
            <a:r>
              <a:rPr lang="en-US" dirty="0"/>
              <a:t>Your first introduction to a topic</a:t>
            </a:r>
          </a:p>
          <a:p>
            <a:pPr lvl="1"/>
            <a:r>
              <a:rPr lang="en-US" dirty="0"/>
              <a:t>Interactive components</a:t>
            </a:r>
          </a:p>
          <a:p>
            <a:r>
              <a:rPr lang="en-US" dirty="0"/>
              <a:t>In-class lessons</a:t>
            </a:r>
          </a:p>
          <a:p>
            <a:pPr lvl="1"/>
            <a:r>
              <a:rPr lang="en-US" dirty="0"/>
              <a:t>Recap of pre-class work</a:t>
            </a:r>
          </a:p>
          <a:p>
            <a:pPr lvl="1"/>
            <a:r>
              <a:rPr lang="en-US" dirty="0"/>
              <a:t>Further instruction from where it left off</a:t>
            </a:r>
          </a:p>
          <a:p>
            <a:pPr lvl="1"/>
            <a:r>
              <a:rPr lang="en-US" dirty="0"/>
              <a:t>Interactive components</a:t>
            </a:r>
          </a:p>
          <a:p>
            <a:r>
              <a:rPr lang="en-US" dirty="0"/>
              <a:t>Section</a:t>
            </a:r>
          </a:p>
          <a:p>
            <a:pPr lvl="1"/>
            <a:r>
              <a:rPr lang="en-US" dirty="0"/>
              <a:t>Review, restate, rephrase content</a:t>
            </a:r>
          </a:p>
          <a:p>
            <a:pPr lvl="1"/>
            <a:r>
              <a:rPr lang="en-US" dirty="0"/>
              <a:t>Very interactive</a:t>
            </a:r>
          </a:p>
          <a:p>
            <a:r>
              <a:rPr lang="en-US" dirty="0"/>
              <a:t>Homework</a:t>
            </a:r>
          </a:p>
          <a:p>
            <a:pPr lvl="1"/>
            <a:r>
              <a:rPr lang="en-US" dirty="0"/>
              <a:t>Learn by applying!</a:t>
            </a:r>
          </a:p>
          <a:p>
            <a:pPr lvl="1"/>
            <a:r>
              <a:rPr lang="en-US" dirty="0"/>
              <a:t>We’re here to help!</a:t>
            </a:r>
          </a:p>
          <a:p>
            <a:r>
              <a:rPr lang="en-US" dirty="0"/>
              <a:t>Quizzes/Final Exam</a:t>
            </a:r>
          </a:p>
          <a:p>
            <a:pPr lvl="1"/>
            <a:r>
              <a:rPr lang="en-US" dirty="0"/>
              <a:t>Show us what you’ve learned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B7711-636C-0633-D88D-BB02EA7CE980}"/>
              </a:ext>
            </a:extLst>
          </p:cNvPr>
          <p:cNvSpPr txBox="1"/>
          <p:nvPr/>
        </p:nvSpPr>
        <p:spPr>
          <a:xfrm>
            <a:off x="6858000" y="1581727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6EE24-BEC5-5CE9-4849-1FDE1D9CBC1D}"/>
              </a:ext>
            </a:extLst>
          </p:cNvPr>
          <p:cNvSpPr txBox="1"/>
          <p:nvPr/>
        </p:nvSpPr>
        <p:spPr>
          <a:xfrm>
            <a:off x="6858000" y="1944253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C309CA-537F-6F35-7D61-E83C58DEA970}"/>
              </a:ext>
            </a:extLst>
          </p:cNvPr>
          <p:cNvSpPr txBox="1"/>
          <p:nvPr/>
        </p:nvSpPr>
        <p:spPr>
          <a:xfrm>
            <a:off x="6858000" y="2906944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EA71A-52EB-9C88-704E-27B21754EA41}"/>
              </a:ext>
            </a:extLst>
          </p:cNvPr>
          <p:cNvSpPr txBox="1"/>
          <p:nvPr/>
        </p:nvSpPr>
        <p:spPr>
          <a:xfrm>
            <a:off x="6858000" y="3419061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9E507-309F-7342-CCE7-B783DB5B5292}"/>
              </a:ext>
            </a:extLst>
          </p:cNvPr>
          <p:cNvSpPr txBox="1"/>
          <p:nvPr/>
        </p:nvSpPr>
        <p:spPr>
          <a:xfrm>
            <a:off x="6781800" y="4083645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84E51-6ABB-9B4C-DE46-A0942BDE1694}"/>
              </a:ext>
            </a:extLst>
          </p:cNvPr>
          <p:cNvSpPr txBox="1"/>
          <p:nvPr/>
        </p:nvSpPr>
        <p:spPr>
          <a:xfrm>
            <a:off x="6781800" y="4454454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87DF2-4F30-8850-C388-C530FFE28F37}"/>
              </a:ext>
            </a:extLst>
          </p:cNvPr>
          <p:cNvSpPr txBox="1"/>
          <p:nvPr/>
        </p:nvSpPr>
        <p:spPr>
          <a:xfrm>
            <a:off x="6781800" y="5237855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70513F-848B-F303-79A7-812DEC4DF893}"/>
              </a:ext>
            </a:extLst>
          </p:cNvPr>
          <p:cNvSpPr txBox="1"/>
          <p:nvPr/>
        </p:nvSpPr>
        <p:spPr>
          <a:xfrm>
            <a:off x="6781800" y="5617200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4D9B8-6748-8FA0-6FFB-35518B02E80A}"/>
              </a:ext>
            </a:extLst>
          </p:cNvPr>
          <p:cNvSpPr txBox="1"/>
          <p:nvPr/>
        </p:nvSpPr>
        <p:spPr>
          <a:xfrm>
            <a:off x="6781800" y="6320273"/>
            <a:ext cx="1420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1081867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Getting Help</a:t>
            </a:r>
            <a:endParaRPr/>
          </a:p>
        </p:txBody>
      </p:sp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/>
              <a:t>Discussion Board</a:t>
            </a:r>
            <a:endParaRPr/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/>
              <a:t>Feel free to make a public or private post on Ed</a:t>
            </a:r>
            <a:endParaRPr/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/>
              <a:t>We encourage you to answer other peoples’ questions! A great way to learn</a:t>
            </a:r>
            <a:endParaRPr/>
          </a:p>
        </p:txBody>
      </p:sp>
      <p:sp>
        <p:nvSpPr>
          <p:cNvPr id="307" name="Google Shape;307;p21"/>
          <p:cNvSpPr txBox="1"/>
          <p:nvPr/>
        </p:nvSpPr>
        <p:spPr>
          <a:xfrm>
            <a:off x="838200" y="2360100"/>
            <a:ext cx="10240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Introductory Programming Lab (Office Hours)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 can help you face to face in office hours, and look at your code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go to the IPL with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 questions, not just assignments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 txBox="1"/>
          <p:nvPr/>
        </p:nvSpPr>
        <p:spPr>
          <a:xfrm>
            <a:off x="838200" y="3371100"/>
            <a:ext cx="10515600" cy="1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through related problems, get to know your TA who is here to support you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838200" y="4142175"/>
            <a:ext cx="105156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Peers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encourage you to form study groups! Discord or Ed are great places to do that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1"/>
          <p:cNvSpPr txBox="1"/>
          <p:nvPr/>
        </p:nvSpPr>
        <p:spPr>
          <a:xfrm>
            <a:off x="838200" y="4867575"/>
            <a:ext cx="10240200" cy="223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prefer that all content and logistic questions go on the Ed discussion board (even if you make them private). Many more students than staff!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serious personal circumstances, you can email James directly. It never hurts to email, but if it’s a common logistic question, we may politely ask you to post on the discussion board instead.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>
          <a:extLst>
            <a:ext uri="{FF2B5EF4-FFF2-40B4-BE49-F238E27FC236}">
              <a16:creationId xmlns:a16="http://schemas.microsoft.com/office/drawing/2014/main" id="{05C937AE-EDFB-A809-7757-8A137ECE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>
            <a:extLst>
              <a:ext uri="{FF2B5EF4-FFF2-40B4-BE49-F238E27FC236}">
                <a16:creationId xmlns:a16="http://schemas.microsoft.com/office/drawing/2014/main" id="{229195AC-7E64-107F-EE68-5B6612D19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284" name="Google Shape;284;p18">
            <a:extLst>
              <a:ext uri="{FF2B5EF4-FFF2-40B4-BE49-F238E27FC236}">
                <a16:creationId xmlns:a16="http://schemas.microsoft.com/office/drawing/2014/main" id="{06DF227E-B537-2D84-80B9-286A4EBB67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About this Course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Course Components &amp; Tools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Making the Most of this Class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1" i="0" u="none" strike="noStrike" cap="none" dirty="0">
                <a:solidFill>
                  <a:srgbClr val="EE8A64"/>
                </a:solidFill>
                <a:latin typeface="Calibri"/>
                <a:ea typeface="Calibri"/>
                <a:cs typeface="Calibri"/>
                <a:sym typeface="Calibri"/>
              </a:rPr>
              <a:t>Assignments and Grading</a:t>
            </a:r>
          </a:p>
        </p:txBody>
      </p:sp>
      <p:sp>
        <p:nvSpPr>
          <p:cNvPr id="285" name="Google Shape;285;p18">
            <a:extLst>
              <a:ext uri="{FF2B5EF4-FFF2-40B4-BE49-F238E27FC236}">
                <a16:creationId xmlns:a16="http://schemas.microsoft.com/office/drawing/2014/main" id="{2FA1A400-CFD0-B2B8-8E05-31F2CC28956A}"/>
              </a:ext>
            </a:extLst>
          </p:cNvPr>
          <p:cNvSpPr/>
          <p:nvPr/>
        </p:nvSpPr>
        <p:spPr>
          <a:xfrm rot="10800000">
            <a:off x="4976296" y="3274533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800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Assignments and Grading</a:t>
            </a:r>
            <a:endParaRPr/>
          </a:p>
        </p:txBody>
      </p:sp>
      <p:sp>
        <p:nvSpPr>
          <p:cNvPr id="360" name="Google Shape;36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goal in the course is for you to </a:t>
            </a:r>
            <a:r>
              <a:rPr lang="en-US" b="1"/>
              <a:t>gain proficiency the concepts and skills </a:t>
            </a:r>
            <a:r>
              <a:rPr lang="en-US"/>
              <a:t>we teach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assess your proficiency by asking you to apply the concepts and skills on tasks or problems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By necessity, we are assessing your </a:t>
            </a:r>
            <a:r>
              <a:rPr lang="en-US" i="1"/>
              <a:t>work</a:t>
            </a:r>
            <a:r>
              <a:rPr lang="en-US"/>
              <a:t> as a proxy for your proficiency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Assignments</a:t>
            </a:r>
            <a:endParaRPr/>
          </a:p>
        </p:txBody>
      </p:sp>
      <p:sp>
        <p:nvSpPr>
          <p:cNvPr id="368" name="Google Shape;368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Your learning in this course will be assessed in four ways: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Programming Assignments (~biweekly, 4 total)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Structured programming assignments to assess your proficiency of programming concepts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Creative Projects (~biweekly, 4 total)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Smaller, more open-ended assignments to give you space to explore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Quizzes (3 total, in section)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Series of problems covering all material up to that point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Final Exam (Tuesday, December 9, 12:30-2:20)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Final, culminating assessment of all your skills and knowledge</a:t>
            </a:r>
            <a:endParaRPr dirty="0"/>
          </a:p>
          <a:p>
            <a:pPr marL="1143000" lvl="2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endParaRPr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110" name="Google Shape;110;p2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Assignments and Grading</a:t>
            </a:r>
          </a:p>
        </p:txBody>
      </p:sp>
      <p:sp>
        <p:nvSpPr>
          <p:cNvPr id="111" name="Google Shape;111;p2"/>
          <p:cNvSpPr/>
          <p:nvPr/>
        </p:nvSpPr>
        <p:spPr>
          <a:xfrm rot="10800000">
            <a:off x="3519616" y="1458097"/>
            <a:ext cx="444844" cy="3089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Resubmission and Ignored Quiz Problems</a:t>
            </a:r>
            <a:endParaRPr dirty="0"/>
          </a:p>
        </p:txBody>
      </p:sp>
      <p:sp>
        <p:nvSpPr>
          <p:cNvPr id="376" name="Google Shape;376;p2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5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94"/>
              <a:buNone/>
            </a:pPr>
            <a:r>
              <a:rPr lang="en-US" i="1" dirty="0"/>
              <a:t>Learning takes time, and doesn’t always happen on the first try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94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94"/>
              <a:buChar char="•"/>
            </a:pPr>
            <a:r>
              <a:rPr lang="en-US" dirty="0"/>
              <a:t>One previous Programming Assignment or Creative Project can be </a:t>
            </a:r>
            <a:r>
              <a:rPr lang="en-US" b="1" dirty="0"/>
              <a:t>resubmitted</a:t>
            </a:r>
            <a:r>
              <a:rPr lang="en-US" dirty="0"/>
              <a:t> each week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24"/>
              <a:buChar char="•"/>
            </a:pPr>
            <a:r>
              <a:rPr lang="en-US" dirty="0"/>
              <a:t>Must be accompanied by a write-up describing changes (via Google Form)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24"/>
              <a:buChar char="•"/>
            </a:pPr>
            <a:r>
              <a:rPr lang="en-US" dirty="0"/>
              <a:t>Grade on resubmission will replace original grade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24"/>
              <a:buChar char="•"/>
            </a:pPr>
            <a:r>
              <a:rPr lang="en-US" dirty="0"/>
              <a:t>An assignment can be resubmitted in the 3 cycles after feedback has been published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24"/>
              <a:buChar char="•"/>
            </a:pPr>
            <a:r>
              <a:rPr lang="en-US" i="1" dirty="0"/>
              <a:t>Tip: Resubmit as early as possible! </a:t>
            </a:r>
            <a:endParaRPr i="1" dirty="0"/>
          </a:p>
          <a:p>
            <a:pPr marL="2286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24"/>
              <a:buChar char="•"/>
            </a:pPr>
            <a:r>
              <a:rPr lang="en-US" dirty="0"/>
              <a:t>We will ignore your </a:t>
            </a:r>
            <a:r>
              <a:rPr lang="en-US" b="1" dirty="0"/>
              <a:t>two lowest quiz/exam problem grades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20"/>
              <a:buChar char="•"/>
            </a:pPr>
            <a:r>
              <a:rPr lang="en-US" dirty="0"/>
              <a:t>No special action required– we’ll do this automatically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94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94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Grading</a:t>
            </a:r>
            <a:endParaRPr/>
          </a:p>
        </p:txBody>
      </p:sp>
      <p:sp>
        <p:nvSpPr>
          <p:cNvPr id="384" name="Google Shape;384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2202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Grades should reflect your proficiency in the course objectives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i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All assignments will be graded </a:t>
            </a:r>
            <a:r>
              <a:rPr lang="en-US" b="1" dirty="0"/>
              <a:t>E (Excellent), S (Satisfactory), or N (Not yet)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Under certain circumstances, a grade of U (</a:t>
            </a:r>
            <a:r>
              <a:rPr lang="en-US" dirty="0" err="1"/>
              <a:t>Unassessable</a:t>
            </a:r>
            <a:r>
              <a:rPr lang="en-US" dirty="0"/>
              <a:t>) may be assigned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Final grades will be assigned based on the </a:t>
            </a:r>
            <a:r>
              <a:rPr lang="en-US" b="1" dirty="0"/>
              <a:t>amount of work at each level</a:t>
            </a:r>
            <a:endParaRPr dirty="0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Collaboration Policy</a:t>
            </a:r>
            <a:endParaRPr/>
          </a:p>
        </p:txBody>
      </p:sp>
      <p:sp>
        <p:nvSpPr>
          <p:cNvPr id="402" name="Google Shape;402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indent="-228600">
              <a:buClr>
                <a:schemeClr val="dk1"/>
              </a:buClr>
              <a:buSzPts val="2800"/>
            </a:pPr>
            <a:r>
              <a:rPr lang="en-US" dirty="0"/>
              <a:t>When we assess your work in this class, we need to know that it’s </a:t>
            </a:r>
            <a:r>
              <a:rPr lang="en-US" i="1" dirty="0"/>
              <a:t>yours</a:t>
            </a:r>
            <a:r>
              <a:rPr lang="en-US" dirty="0"/>
              <a:t>.</a:t>
            </a:r>
          </a:p>
          <a:p>
            <a:pPr marL="228600" indent="-228600">
              <a:buClr>
                <a:schemeClr val="dk1"/>
              </a:buClr>
              <a:buSzPts val="2800"/>
            </a:pPr>
            <a:r>
              <a:rPr lang="en-US" dirty="0"/>
              <a:t>Unless otherwise specified, </a:t>
            </a:r>
            <a:r>
              <a:rPr lang="en-US" b="1" dirty="0"/>
              <a:t>all graded work must be completed individually.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Some specific rules to highlight:</a:t>
            </a:r>
          </a:p>
          <a:p>
            <a:pPr marL="685800" lvl="1" indent="-2286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do not share your own solution code or view solution code from any source – including but not limited to other students, tutors, or the internet</a:t>
            </a:r>
          </a:p>
          <a:p>
            <a:pPr marL="685800" lvl="1" indent="-2286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do not use AI tools (e.g. ChatGPT) to create graded work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See the </a:t>
            </a:r>
            <a:r>
              <a:rPr lang="en-US" dirty="0">
                <a:hlinkClick r:id="rId3"/>
              </a:rPr>
              <a:t>syllabus</a:t>
            </a:r>
            <a:r>
              <a:rPr lang="en-US" dirty="0"/>
              <a:t> for more details (this is </a:t>
            </a:r>
            <a:r>
              <a:rPr lang="en-US" i="1" dirty="0"/>
              <a:t>very</a:t>
            </a:r>
            <a:r>
              <a:rPr lang="en-US" dirty="0"/>
              <a:t> important to understand).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C0C9-441F-4C38-9C94-839976AF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CF905-9EA8-466D-9E03-CFB690D69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🧑‍🏫 Go to your first quiz section and meet your TAs tomorrow! </a:t>
            </a:r>
          </a:p>
          <a:p>
            <a:pPr lvl="1"/>
            <a:r>
              <a:rPr lang="en-US" sz="2400" dirty="0"/>
              <a:t>Make sure to double check </a:t>
            </a:r>
            <a:r>
              <a:rPr lang="en-US" sz="2400" dirty="0" err="1">
                <a:hlinkClick r:id="rId2"/>
              </a:rPr>
              <a:t>MyUW</a:t>
            </a:r>
            <a:r>
              <a:rPr lang="en-US" sz="2400" dirty="0"/>
              <a:t> for the location. </a:t>
            </a:r>
          </a:p>
          <a:p>
            <a:r>
              <a:rPr lang="en-US" dirty="0"/>
              <a:t>💻 Complete Pre-Class Work 1 before class on Friday! </a:t>
            </a:r>
          </a:p>
          <a:p>
            <a:pPr lvl="1"/>
            <a:r>
              <a:rPr lang="en-US" sz="2400" dirty="0"/>
              <a:t>It will be posted and linked from the course calendar later today. </a:t>
            </a:r>
          </a:p>
          <a:p>
            <a:r>
              <a:rPr lang="en-US" dirty="0"/>
              <a:t>❓ Complete the </a:t>
            </a:r>
            <a:r>
              <a:rPr lang="en-US" dirty="0">
                <a:hlinkClick r:id="rId3"/>
              </a:rPr>
              <a:t>Introductory Survey</a:t>
            </a:r>
            <a:endParaRPr lang="en-US" dirty="0"/>
          </a:p>
          <a:p>
            <a:pPr lvl="1"/>
            <a:r>
              <a:rPr lang="en-US" sz="2400" dirty="0"/>
              <a:t>This helps us gather data about the students taking our classes and their backgrounds, to inform future offerings.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2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Course Staff</a:t>
            </a:r>
            <a:endParaRPr/>
          </a:p>
        </p:txBody>
      </p:sp>
      <p:sp>
        <p:nvSpPr>
          <p:cNvPr id="117" name="Google Shape;117;p3"/>
          <p:cNvSpPr txBox="1">
            <a:spLocks noGrp="1"/>
          </p:cNvSpPr>
          <p:nvPr>
            <p:ph type="body" idx="1"/>
          </p:nvPr>
        </p:nvSpPr>
        <p:spPr>
          <a:xfrm>
            <a:off x="838199" y="1219199"/>
            <a:ext cx="5908771" cy="522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Instructor: </a:t>
            </a:r>
            <a:r>
              <a:rPr lang="en-US" dirty="0">
                <a:hlinkClick r:id="rId3"/>
              </a:rPr>
              <a:t>James Wilcox</a:t>
            </a:r>
            <a:endParaRPr lang="en-US" dirty="0"/>
          </a:p>
          <a:p>
            <a:pPr marL="800100" lvl="1">
              <a:spcBef>
                <a:spcPts val="0"/>
              </a:spcBef>
              <a:buSzPts val="2800"/>
              <a:buFont typeface="System Font Regular"/>
              <a:buChar char="-"/>
            </a:pPr>
            <a:r>
              <a:rPr lang="en-US" sz="2400" dirty="0"/>
              <a:t>Feel free to call me “James”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 Assistants: </a:t>
            </a:r>
            <a:r>
              <a:rPr lang="en-US" u="sng" dirty="0">
                <a:solidFill>
                  <a:srgbClr val="0563C1"/>
                </a:solidFill>
                <a:hlinkClick r:id="rId4"/>
              </a:rPr>
              <a:t>27 Fantastic TAs!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Available in section, office hours, and discussion board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Invaluable source of information &amp; help in this course</a:t>
            </a:r>
            <a:endParaRPr dirty="0"/>
          </a:p>
          <a:p>
            <a:pPr marL="0" lvl="1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excited to get to know you!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Our goal is to help you succeed </a:t>
            </a:r>
            <a:r>
              <a:rPr lang="en-US" dirty="0">
                <a:latin typeface="Noto Sans Symbols"/>
                <a:ea typeface="Noto Sans Symbols"/>
                <a:cs typeface="Noto Sans Symbols"/>
                <a:sym typeface="Noto Sans Symbols"/>
              </a:rPr>
              <a:t>☺ </a:t>
            </a:r>
            <a:endParaRPr dirty="0"/>
          </a:p>
        </p:txBody>
      </p:sp>
      <p:pic>
        <p:nvPicPr>
          <p:cNvPr id="2" name="Google Shape;128;p6">
            <a:extLst>
              <a:ext uri="{FF2B5EF4-FFF2-40B4-BE49-F238E27FC236}">
                <a16:creationId xmlns:a16="http://schemas.microsoft.com/office/drawing/2014/main" id="{E19C24EC-F639-1E2A-06FA-1B2DF4623D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387" t="9861" r="9462"/>
          <a:stretch/>
        </p:blipFill>
        <p:spPr>
          <a:xfrm>
            <a:off x="7947916" y="740344"/>
            <a:ext cx="3405884" cy="415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What is this Class?</a:t>
            </a:r>
            <a:endParaRPr/>
          </a:p>
        </p:txBody>
      </p:sp>
      <p:sp>
        <p:nvSpPr>
          <p:cNvPr id="132" name="Google Shape;132;p5"/>
          <p:cNvSpPr txBox="1"/>
          <p:nvPr/>
        </p:nvSpPr>
        <p:spPr>
          <a:xfrm>
            <a:off x="620959" y="1531279"/>
            <a:ext cx="5306249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121 – Computer Programming I</a:t>
            </a:r>
            <a:endParaRPr dirty="0"/>
          </a:p>
        </p:txBody>
      </p:sp>
      <p:sp>
        <p:nvSpPr>
          <p:cNvPr id="133" name="Google Shape;133;p5"/>
          <p:cNvSpPr txBox="1"/>
          <p:nvPr/>
        </p:nvSpPr>
        <p:spPr>
          <a:xfrm>
            <a:off x="620959" y="1983670"/>
            <a:ext cx="5306251" cy="394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types (int, String,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boolean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Methods / Functions</a:t>
            </a:r>
            <a:endParaRPr sz="2000" dirty="0"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Returns</a:t>
            </a:r>
            <a:endParaRPr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structures</a:t>
            </a:r>
            <a:endParaRPr sz="2000" dirty="0"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Loops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Conditionals</a:t>
            </a:r>
            <a:endParaRPr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Arrays &amp; 2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arrays</a:t>
            </a:r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Thinking</a:t>
            </a:r>
            <a:b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(language agnostic)</a:t>
            </a:r>
            <a:endParaRPr lang="en-US" dirty="0"/>
          </a:p>
        </p:txBody>
      </p:sp>
      <p:sp>
        <p:nvSpPr>
          <p:cNvPr id="134" name="Google Shape;134;p5"/>
          <p:cNvSpPr txBox="1"/>
          <p:nvPr/>
        </p:nvSpPr>
        <p:spPr>
          <a:xfrm>
            <a:off x="6401549" y="1531279"/>
            <a:ext cx="5306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122 – Computer Programming II</a:t>
            </a:r>
            <a:endParaRPr dirty="0"/>
          </a:p>
        </p:txBody>
      </p:sp>
      <p:sp>
        <p:nvSpPr>
          <p:cNvPr id="135" name="Google Shape;135;p5"/>
          <p:cNvSpPr txBox="1"/>
          <p:nvPr/>
        </p:nvSpPr>
        <p:spPr>
          <a:xfrm>
            <a:off x="6401249" y="1983670"/>
            <a:ext cx="5306400" cy="184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Decomposition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File I/O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data structures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Stacks / Queues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Oriented Programming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Interfaces </a:t>
            </a:r>
            <a:endParaRPr dirty="0"/>
          </a:p>
        </p:txBody>
      </p:sp>
      <p:sp>
        <p:nvSpPr>
          <p:cNvPr id="7" name="Google Shape;134;p5">
            <a:extLst>
              <a:ext uri="{FF2B5EF4-FFF2-40B4-BE49-F238E27FC236}">
                <a16:creationId xmlns:a16="http://schemas.microsoft.com/office/drawing/2014/main" id="{FE8C47B3-D3D5-4FE4-AD7B-80DDFC5CC965}"/>
              </a:ext>
            </a:extLst>
          </p:cNvPr>
          <p:cNvSpPr txBox="1"/>
          <p:nvPr/>
        </p:nvSpPr>
        <p:spPr>
          <a:xfrm>
            <a:off x="3442950" y="4331427"/>
            <a:ext cx="5306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123 – Computer Programming III</a:t>
            </a:r>
            <a:endParaRPr dirty="0"/>
          </a:p>
        </p:txBody>
      </p:sp>
      <p:sp>
        <p:nvSpPr>
          <p:cNvPr id="10" name="Google Shape;135;p5">
            <a:extLst>
              <a:ext uri="{FF2B5EF4-FFF2-40B4-BE49-F238E27FC236}">
                <a16:creationId xmlns:a16="http://schemas.microsoft.com/office/drawing/2014/main" id="{515F7EB4-8AA6-44AC-8618-928D44D2FA6B}"/>
              </a:ext>
            </a:extLst>
          </p:cNvPr>
          <p:cNvSpPr txBox="1"/>
          <p:nvPr/>
        </p:nvSpPr>
        <p:spPr>
          <a:xfrm>
            <a:off x="3160654" y="4783827"/>
            <a:ext cx="5532958" cy="197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 Oriented Programming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dirty="0">
                <a:latin typeface="Calibri"/>
                <a:cs typeface="Calibri"/>
                <a:sym typeface="Calibri"/>
              </a:rPr>
              <a:t>Comparable, Inheritance/Polymorphism, Abstract Classes</a:t>
            </a:r>
            <a:endParaRPr dirty="0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Implementing data structures</a:t>
            </a:r>
            <a:endParaRPr lang="en-US" sz="2000" dirty="0"/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SzPts val="2000"/>
              <a:buFont typeface="Helvetica Neue"/>
              <a:buChar char="-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ArrayLists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Trees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Critical analysis of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programs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data structures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A8AD491-4B21-457E-AD7E-D270102A5920}"/>
              </a:ext>
            </a:extLst>
          </p:cNvPr>
          <p:cNvSpPr/>
          <p:nvPr/>
        </p:nvSpPr>
        <p:spPr>
          <a:xfrm>
            <a:off x="10072687" y="1371600"/>
            <a:ext cx="392907" cy="25503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BFC2A86-1405-4062-A74C-E0F584EAD3FC}"/>
              </a:ext>
            </a:extLst>
          </p:cNvPr>
          <p:cNvSpPr/>
          <p:nvPr/>
        </p:nvSpPr>
        <p:spPr>
          <a:xfrm>
            <a:off x="10072687" y="4575572"/>
            <a:ext cx="392907" cy="1510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5E5A6-6315-454D-95E1-DD1F2EA1B924}"/>
              </a:ext>
            </a:extLst>
          </p:cNvPr>
          <p:cNvSpPr txBox="1"/>
          <p:nvPr/>
        </p:nvSpPr>
        <p:spPr>
          <a:xfrm>
            <a:off x="10544176" y="232359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programmer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0D4D5-0916-4BE3-A7AF-A0A11EE18724}"/>
              </a:ext>
            </a:extLst>
          </p:cNvPr>
          <p:cNvSpPr txBox="1"/>
          <p:nvPr/>
        </p:nvSpPr>
        <p:spPr>
          <a:xfrm>
            <a:off x="10622757" y="5092809"/>
            <a:ext cx="144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build="p"/>
      <p:bldP spid="3" grpId="0" animBg="1"/>
      <p:bldP spid="15" grpId="0" animBg="1"/>
      <p:bldP spid="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Prerequisite Knowledge</a:t>
            </a:r>
            <a:endParaRPr/>
          </a:p>
        </p:txBody>
      </p:sp>
      <p:sp>
        <p:nvSpPr>
          <p:cNvPr id="191" name="Google Shape;191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Comfort with control structures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loops, conditionals, methods/functions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Experience with using basic data structures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arrays, lists, sets, maps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Experience with console and file input/output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Exposure to simple object-oriented programming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classes, interfaces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Programming experience </a:t>
            </a:r>
            <a:r>
              <a:rPr lang="en-US" i="1" dirty="0"/>
              <a:t>in Java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Or willingness to pick up on your own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29">
            <a:extLst>
              <a:ext uri="{FF2B5EF4-FFF2-40B4-BE49-F238E27FC236}">
                <a16:creationId xmlns:a16="http://schemas.microsoft.com/office/drawing/2014/main" id="{36709576-3780-239B-BBCE-43860BD613D4}"/>
              </a:ext>
            </a:extLst>
          </p:cNvPr>
          <p:cNvSpPr/>
          <p:nvPr/>
        </p:nvSpPr>
        <p:spPr>
          <a:xfrm>
            <a:off x="3838865" y="2088086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BE096-C45E-8C4F-74FB-C839D435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want to get out of this course?</a:t>
            </a:r>
          </a:p>
        </p:txBody>
      </p:sp>
      <p:sp>
        <p:nvSpPr>
          <p:cNvPr id="6" name="Google Shape;28;p29">
            <a:extLst>
              <a:ext uri="{FF2B5EF4-FFF2-40B4-BE49-F238E27FC236}">
                <a16:creationId xmlns:a16="http://schemas.microsoft.com/office/drawing/2014/main" id="{19FFA4C6-B816-3A2F-F9E5-929CCAEE81D0}"/>
              </a:ext>
            </a:extLst>
          </p:cNvPr>
          <p:cNvSpPr txBox="1"/>
          <p:nvPr/>
        </p:nvSpPr>
        <p:spPr>
          <a:xfrm>
            <a:off x="4149918" y="2558508"/>
            <a:ext cx="28669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80519-9188-4734-4D71-5E4123AD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27695" y="2223133"/>
            <a:ext cx="1070820" cy="10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69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27BBE6B6-8290-1A69-E019-B4F9540D1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>
            <a:extLst>
              <a:ext uri="{FF2B5EF4-FFF2-40B4-BE49-F238E27FC236}">
                <a16:creationId xmlns:a16="http://schemas.microsoft.com/office/drawing/2014/main" id="{922F6151-E2FF-609F-EDF6-3D4CEF03D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Programming Skill</a:t>
            </a:r>
            <a:endParaRPr dirty="0"/>
          </a:p>
        </p:txBody>
      </p:sp>
      <p:sp>
        <p:nvSpPr>
          <p:cNvPr id="191" name="Google Shape;191;p45">
            <a:extLst>
              <a:ext uri="{FF2B5EF4-FFF2-40B4-BE49-F238E27FC236}">
                <a16:creationId xmlns:a16="http://schemas.microsoft.com/office/drawing/2014/main" id="{2ADE4C64-E258-96B3-4B0E-32113C37FC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547328"/>
            <a:ext cx="10515600" cy="47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3200" dirty="0"/>
              <a:t>Fluency with the relevant language and tools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SzPts val="280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consists of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many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conceptually simple facts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SzPts val="2800"/>
              <a:buChar char="•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syntax (of a for loop, method, ...) , how to run a program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SzPts val="280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eventually becomes second nature</a:t>
            </a:r>
          </a:p>
          <a:p>
            <a:pPr marL="571500" lvl="1" indent="0">
              <a:buSzPts val="2800"/>
              <a:buNone/>
            </a:pPr>
            <a:endParaRPr lang="en-US" dirty="0"/>
          </a:p>
          <a:p>
            <a:pPr>
              <a:buSzPts val="2800"/>
            </a:pPr>
            <a:r>
              <a:rPr lang="en-US" sz="3200" dirty="0"/>
              <a:t>Mental model of how programs execute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consists of a few deep concepts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SzPts val="28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what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variable? a loop? a method? a reference?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 the skill of </a:t>
            </a:r>
            <a:r>
              <a:rPr lang="en-US" b="1" i="1" dirty="0">
                <a:solidFill>
                  <a:schemeClr val="tx1"/>
                </a:solidFill>
              </a:rPr>
              <a:t>tracing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current state of a program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SzPts val="2800"/>
            </a:pPr>
            <a:endParaRPr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8C8210-4544-0F51-475E-050F78E82D41}"/>
              </a:ext>
            </a:extLst>
          </p:cNvPr>
          <p:cNvSpPr/>
          <p:nvPr/>
        </p:nvSpPr>
        <p:spPr>
          <a:xfrm>
            <a:off x="8256104" y="3710609"/>
            <a:ext cx="3750366" cy="901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Key course takeaway!</a:t>
            </a:r>
          </a:p>
        </p:txBody>
      </p:sp>
    </p:spTree>
    <p:extLst>
      <p:ext uri="{BB962C8B-B14F-4D97-AF65-F5344CB8AC3E}">
        <p14:creationId xmlns:p14="http://schemas.microsoft.com/office/powerpoint/2010/main" val="248508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Assignments and Grading</a:t>
            </a:r>
          </a:p>
        </p:txBody>
      </p:sp>
      <p:sp>
        <p:nvSpPr>
          <p:cNvPr id="171" name="Google Shape;171;p9"/>
          <p:cNvSpPr/>
          <p:nvPr/>
        </p:nvSpPr>
        <p:spPr>
          <a:xfrm rot="10800000">
            <a:off x="5373121" y="2378988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1483</Words>
  <Application>Microsoft Macintosh PowerPoint</Application>
  <PresentationFormat>Widescreen</PresentationFormat>
  <Paragraphs>239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Montserrat SemiBold</vt:lpstr>
      <vt:lpstr>System Font Regular</vt:lpstr>
      <vt:lpstr>Helvetica Neue</vt:lpstr>
      <vt:lpstr>Calibri</vt:lpstr>
      <vt:lpstr>Montserrat ExtraBold</vt:lpstr>
      <vt:lpstr>Montserrat</vt:lpstr>
      <vt:lpstr>Noto Sans Symbols</vt:lpstr>
      <vt:lpstr>Arial</vt:lpstr>
      <vt:lpstr>CSE 373 Summer 2020</vt:lpstr>
      <vt:lpstr>Welcome  &amp; Syllabus</vt:lpstr>
      <vt:lpstr>Lecture Outline</vt:lpstr>
      <vt:lpstr>Course Staff</vt:lpstr>
      <vt:lpstr>What is this Class?</vt:lpstr>
      <vt:lpstr>Why 123?</vt:lpstr>
      <vt:lpstr>Prerequisite Knowledge</vt:lpstr>
      <vt:lpstr>What do you want to get out of this course?</vt:lpstr>
      <vt:lpstr>Programming Skill</vt:lpstr>
      <vt:lpstr>Lecture Outline</vt:lpstr>
      <vt:lpstr>Course Website</vt:lpstr>
      <vt:lpstr>Creating an inclusive environment</vt:lpstr>
      <vt:lpstr>Other Course Tools</vt:lpstr>
      <vt:lpstr>Lecture Outline</vt:lpstr>
      <vt:lpstr>How Learning Works</vt:lpstr>
      <vt:lpstr>Learning Pattern</vt:lpstr>
      <vt:lpstr>Getting Help</vt:lpstr>
      <vt:lpstr>Lecture Outline</vt:lpstr>
      <vt:lpstr>Assignments and Grading</vt:lpstr>
      <vt:lpstr>Assignments</vt:lpstr>
      <vt:lpstr>Resubmission and Ignored Quiz Problems</vt:lpstr>
      <vt:lpstr>Grading</vt:lpstr>
      <vt:lpstr>Collaboration Policy</vt:lpstr>
      <vt:lpstr>Coming up…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Review; Comparable!</dc:title>
  <dc:creator>cse-loaner</dc:creator>
  <cp:lastModifiedBy>James R. Wilcox</cp:lastModifiedBy>
  <cp:revision>57</cp:revision>
  <dcterms:modified xsi:type="dcterms:W3CDTF">2025-09-24T22:33:35Z</dcterms:modified>
</cp:coreProperties>
</file>