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1" r:id="rId4"/>
    <p:sldId id="272" r:id="rId5"/>
    <p:sldId id="263" r:id="rId6"/>
    <p:sldId id="264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HniEjpUu9/53ZcarIF2nLEIEkG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ba Garz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6EEEE0-7874-40D9-B02F-F258DE8F10CE}">
  <a:tblStyle styleId="{2F6EEEE0-7874-40D9-B02F-F258DE8F10C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6EA"/>
          </a:solidFill>
        </a:fill>
      </a:tcStyle>
    </a:wholeTbl>
    <a:band1H>
      <a:tcTxStyle/>
      <a:tcStyle>
        <a:tcBdr/>
        <a:fill>
          <a:solidFill>
            <a:srgbClr val="CCCAD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CAD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23" Type="http://customschemas.google.com/relationships/presentationmetadata" Target="meta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8T18:07:46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24575,'0'11'0,"0"11"0,0 2 0,0 9 0,0-7 0,0 4 0,3 7 0,2 1 0,3 1 0,3-2 0,1-4 0,3 6 0,2 3 0,0 3 0,-1-1 0,-1-3 0,-1-4 0,-1-2 0,1 0 0,-1-3 0,-1-3 0,-2-4 0,-1-3 0,0-2 0,-2-2 0,-1-2 0,-1-3 0,-1-3 0,1-2 0,-1 2 0,2 0 0,0 3 0,-2 2 0,2 0 0,1 2 0,-1-2 0,0-3 0,-2-3 0,-1-1 0,-1-1 0,0-3 0,-1-1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8T18:07:48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1 206 24575,'14'0'0,"44"-1"0,6-4 0,12-3 0,6-3 0,-21 3 0,1 0-755,19-5 0,1 1 755,-21 4 0,-3 2 0,-7 2 0,-2 0 367,35-1-367,-11 4 0,-13 1 0,-3 0 0,-10 0 0,-13 0 1143,-10 0-1143,-9 0 0,-4 0 0,-4 0 0,1 0 0,0 0 0,0 0 0,0-3 0,2-1 0,1-4 0,2-2 0,2-1 0,1 1 0,1 0 0,0 1 0,0 1 0,-2 2 0,-2-1 0,-2 2 0,-1 0 0,-1 0 0,-1 1 0,0 0 0,-2 2 0,-2 1 0,-2 4 0,-2 5 0,0 4 0,0 7 0,0 7 0,0 2 0,0 1 0,0-1 0,0 2 0,0 3 0,2 4 0,2 4 0,4 4 0,2 0 0,3 2 0,0-1 0,1 2 0,2 1 0,-2-1 0,2 1 0,2 0 0,2 6 0,0-1 0,-1 3 0,1-1 0,1-2 0,1 2 0,-1-2 0,-3-5 0,-4-8 0,-3-11 0,-3-9 0,-3-6 0,-2-6 0,-3-8 0,0-8-1696,0-9 0,0 5 0,0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8T18:07:50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24575,'14'0'0,"42"0"0,-4 0 0,39 0 0,-32 0 0,-1 0 0,37 0-960,-20 0 0,4 0 960,-11 0 0,-1 0 0,1 0 0,0 0 0,-1 0 0,-1 0-136,-8 0 0,-2 0 136,-1 0 0,0 0 0,5 0 0,0 0 0,3 0 0,1 0 0,1 0 0,2 0-529,2 0 0,0 0 529,-2 0 0,-1 0 0,-5 0 0,-1 0-190,-6 0 1,-1 0 189,44 0 0,3 0 0,-46 0 0,0 0 0,-1 0 0,0 0 0,-2 0 0,-1 0 0,37 0 0,-12 0 0,-3 0 1290,-2-2-1290,-2-1 729,-5 0-729,-7 0 1158,-8 2-1158,-5-1 452,-5-3-452,-5 0 0,-2-2 0,-2 0 0,-3 2 0,-1-2 0,1 2 0,0 0 0,3 1 0,-1-1 0,1 0 0,0 0 0,3 1 0,0 2 0,-1-1 0,0 1 0,-3-1 0,-1 1 0,-1 1 0,-3 1 0,-2 0 0,-2 0 0,-5 0 0,-4 0 0,-2 0 0,0 0 0,-3 1 0,-4 2 0,-3 2 0,-3 1 0,0 0 0,-2 2 0,0-2 0,0-1 0,3 0 0,2-3 0,0 0 0,0 0 0,0 0 0,1-1 0,1 0 0,0-5 0,0-3 0,0-3 0,0-1 0,-2-5 0,1 8 0,-1-3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8T18:07:57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1 24575,'-4'-1'0,"1"5"0,3 0 0,0 4 0,0-1 0,0 3 0,0 2 0,0 1 0,0 2 0,0 3 0,0 2 0,1 2 0,4 1 0,4-2 0,2-3 0,2-4 0,0-3 0,-1-3 0,1 1 0,0-3 0,-1-2 0,1-2 0,-1-2 0,1 0 0,-1-1 0,1-3 0,0-6 0,0-4 0,0-1 0,-1 0 0,-1-1 0,-2 1 0,-1 0 0,-3 1 0,-2 1 0,-2 1 0,-1 0 0,0 2 0,0 2 0,0 0 0,0 0 0,0 1 0,0 2 0,-2 1 0,-2 1 0,-4 2 0,-2 1 0,-5 0 0,-3 0 0,-1 0 0,-1 3 0,0 4 0,-1 7 0,-3 6 0,0 6 0,-2 7 0,-2 8 0,-2 7 0,1 1 0,0 5 0,3 2 0,3 2 0,3 2 0,5-5 0,5-5 0,4-4 0,3-6 0,3-5 0,0-3 0,0-6 0,0-3 0,2-3 0,2-5 0,5-2 0,3-3 0,2-2 0,0 0 0,1-2 0,0-2 0,0-3 0,-1-1 0,-1 0 0,-1 0 0,0 0 0,-1 0 0,0 0 0,1 0 0,2-1 0,1-4 0,2-5 0,0-3 0,0-1 0,0 0 0,-1 1 0,-2-1 0,-1 0 0,-2 0 0,-1-1 0,-1 2 0,-1-2 0,1 0 0,-1 2 0,-3 1 0,-1 2 0,-3 3 0,-1-1 0,0 0 0,0 0 0,0 0 0,0 1 0,-1 2 0,-2 2 0,-3 3 0,-5 0 0,-3 0 0,-3 0 0,-1 0 0,1 0 0,-1 0 0,1 1 0,1 5 0,1 8 0,0 4 0,1 2 0,1 0 0,2 0 0,3 1 0,1 1 0,3 1 0,2-2 0,2 2 0,0 0 0,0 1 0,0 1 0,0 0 0,0-2 0,2-1 0,1-1 0,3 0 0,2-3 0,1-2 0,1-3 0,2-2 0,3-1 0,1-1 0,2-2 0,0-2 0,1-4 0,1 0 0,3-1 0,0 0 0,0 0 0,3-1 0,-2-2 0,0-3 0,-2-4 0,-1-4 0,1-3 0,-3-1 0,-1-1 0,-1-1 0,-2-2 0,-2-1 0,-1 1 0,-2 2 0,-3 2 0,-2 1 0,-3-1 0,-2 2 0,0 2 0,0 1 0,0 2 0,-2 3 0,-4 4 0,-3 3 0,-2 1 0,1 0 0,-1 0 0,0 0 0,-2 6 0,-2 6 0,0 11 0,-8 23 0,6-4 0,-5 15 0,6-12 0,1 1 0,1-2 0,3-3 0,4-3 0,3 14 0,2-13 0,2 11 0,0-20 0,0-3 0,1-3 0,3-3 0,1-2 0,4-5 0,2-3 0,1-2 0,2-1 0,1 1 0,2-3 0,1-1 0,-1-3 0,0-2 0,1 0 0,1 0 0,2 0 0,-1 0 0,-1 0 0,-1-1 0,0-2 0,2-3 0,0-4 0,0-5 0,-1-1 0,-2-1 0,-1-1 0,0 0 0,-2-1 0,-2 1 0,-1 0 0,-2 3 0,-2 3 0,-3 1 0,-2 3 0,-2 0 0,0 1 0,0 1 0,-1 1 0,-4 1 0,-3 1 0,-3 2 0,-2 1 0,0 0 0,1 0 0,-1 0 0,0 0 0,2 2 0,0 3 0,2 3 0,0 4 0,1 1 0,1-1 0,2 1 0,2-1 0,3 1 0,0 1 0,0 1 0,0 1 0,0 1 0,0 3 0,0 3 0,0 4 0,0 4 0,0 1 0,0 0 0,0-1 0,0-3 0,0-3 0,0-4 0,0-5 0,1-4 0,1-3 0,3-1 0,2-2 0,1-1 0,0-2 0,-1-3 0,3 0 0,0 0 0,2 0 0,0 0 0,3-1 0,2-4 0,4-4 0,1-2 0,1-3 0,3-2 0,0-1 0,2-2 0,1 0 0,-4-1 0,-1-1 0,-3 0 0,-2 0 0,-2 1 0,-3-1 0,-3 1 0,-2 0 0,-3 2 0,-3 3 0,-2 2 0,-1 2 0,0 1 0,0 2 0,-2 4 0,-4 2 0,-2 1 0,-9 5 0,4 5 0,-7 7 0,7 6 0,-2 4 0,1 0 0,1 0 0,4 0 0,1-2 0,3-2 0,3 1 0,0-3 0,2 0 0,0 0 0,0-2 0,0 2 0,0 4 0,0 2 0,0 3 0,0-1 0,0 1 0,3-2 0,3-1 0,2-2 0,1-2 0,-1-3 0,1-3 0,1-3 0,0 0 0,3 0 0,-1-1 0,1-2 0,1-3 0,0-2 0,0-3 0,1-2 0,-2 0 0,0 0 0,2 0 0,-2 0 0,2-3 0,0-4 0,1-5 0,4-4 0,1-2 0,-1 0 0,-1 0 0,-2-2 0,-2-1 0,1 1 0,-2 1 0,0 0 0,1-1 0,-3 0 0,-1 1 0,-4 3 0,-2 3 0,-3 0 0,-1 1 0,-1 1 0,0 3 0,0 2 0,0 1 0,0 1 0,-2 0 0,-2 2 0,-3 2 0,-1 0 0,-1 0 0,0 1 0,0 3 0,1 4 0,0 5 0,0 6 0,0 4 0,1 2 0,1 0 0,3 0 0,1-1 0,1 0 0,1-3 0,0-1 0,0-2 0,0-3 0,0-1 0,0 1 0,0-2 0,0 2 0,0-3 0,0-1 0,2 1 0,3-2 0,1 1 0,2-2 0,0-1 0,1-1 0,1-1 0,1-1 0,3-2 0,1-1 0,-1-1 0,1-1 0,0 0 0,-1 0 0,0 0 0,0 0 0,2 0 0,0 0 0,0-2 0,-2-3 0,1-4 0,0-3 0,2-3 0,1-1 0,-1-1 0,0-1 0,-2 0 0,1-1 0,-1 0 0,-2 1 0,0 2 0,-3 3 0,-3 2 0,-2 1 0,-2 2 0,-2 2 0,-1-1 0,0 3 0,-2 1 0,-8 1 0,1 2 0,-7 0 0,5 2 0,-1 4 0,2 5 0,1 6 0,1 3 0,3 2 0,2 1 0,1 0 0,1 0 0,1-2 0,0 1 0,0-2 0,0 0 0,2 0 0,2-3 0,3 1 0,2-1 0,1 0 0,1-2 0,0 0 0,1-3 0,-1-2 0,-1 0 0,-1-2 0,-1-1 0,1-2 0,1-2 0,0-2 0,0-1 0,-1 0 0,-1 0 0,0 0 0,-1 0 0,3 0 0,0-4 0,1-2 0,1-2 0,0-2 0,3-1 0,2 0 0,1-2 0,2-3 0,1-3 0,3-6 0,1-3 0,-4-1 0,0 1 0,-3-1 0,-2 0 0,-3 2 0,-2 2 0,-2 4 0,-2 3 0,-1 4 0,-3 4 0,-3 3 0,0 3 0,0 0 0,0 0 0,-1 2 0,-2 0 0,-1 2 0,0 2 0,3 4 0,1-1 0,0 0 0,0-3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8T18:08:02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2006 1 24575,'17'0'0,"22"0"0,-7 0 0,13 0 0,-16 2 0,-4 4 0,-3 3 0,-1 3 0,-8-2 0,-2 0 0,0 1 0,-1 0 0,0 3 0,-5 0 0,-2-1 0,-3 2 0,0-1 0,0 1 0,0 2 0,0-1 0,-2-2 0,-5 1 0,-2-2 0,-4-1 0,-2-2 0,-1-1 0,-1-1 0,-1 1 0,1-1 0,-1 1 0,-2 0 0,-2 1 0,-1 1 0,0 1 0,-1 1 0,-2-1 0,-2 0 0,1 0 0,2-2 0,1-1 0,5-2 0,1-2 0,3-3 0,2-2 0,0 0 0,3 0 0,4-2 0,3-2 0,2-2 0,4 1 0,2 2 0,5 1 0,6 2 0,2 0 0,3 0 0,1 0 0,-1 0 0,2 0 0,0 0 0,0 0 0,4 0 0,3 1 0,2 2 0,-1 4 0,0 3 0,-4 3 0,-1 1 0,-2-1 0,-3 1 0,-2 2 0,-4-1 0,-4 0 0,-2 0 0,-1 0 0,-1 2 0,-2 2 0,-3 1 0,-1 0 0,-1 0 0,0-3 0,0 1 0,-1-4 0,-1-1 0,-2-3 0,-5-2 0,-4 0 0,0 0 0,-2 1 0,0-1 0,-1 0 0,-3-2 0,-1 0 0,-2-2 0,-2 1 0,-1 0 0,1-1 0,0-1 0,2-1 0,2-1 0,4-1 0,3 0 0,3 0 0,2 0 0,2 0 0,1-2 0,4-2 0,6 0 0,4-2 0,3 3 0,2 0 0,2 2 0,2 1 0,3 0 0,2 0 0,-2 0 0,2 0 0,0 0 0,0 0 0,0 0 0,0 3 0,-1 4 0,-2 6 0,0 3 0,-4 1 0,-1 0 0,-3 2 0,-2 1 0,-1 9 0,-4-4 0,-2 4 0,-3-9 0,0-2 0,0-2 0,0-1 0,-1-2 0,-5-2 0,-4-1 0,-3-2 0,2-1 0,-3 0 0,-2 1 0,-2 0 0,-3 1 0,1 0 0,0 0 0,-1-2 0,1-2 0,0-2 0,1-3 0,1 0 0,3 0 0,4 0 0,1 0 0,4-2 0,2-2 0,2-2 0,2-2 0,1 1 0,1 1 0,3 2 0,2 1 0,5 1 0,1 0 0,3 1 0,3 1 0,1 0 0,0 0 0,0 0 0,0 2 0,3 3 0,0 6 0,0 2 0,-3 4 0,-2 1 0,-3 0 0,-1 4 0,-3-1 0,-1 3 0,-1 1 0,0 0 0,-3 4 0,-1-1 0,-4-2 0,-1-1 0,0-3 0,0-1 0,0-2 0,0-2 0,-1 0 0,-2-1 0,-4-1 0,-4-2 0,-3 0 0,-3 1 0,-2 0 0,-1-1 0,-3 1 0,0-3 0,0 1 0,-2-1 0,2-1 0,0-3 0,0-3 0,3-2 0,0-2 0,2 0 0,4 0 0,2 0 0,3 0 0,3 0 0,2-1 0,3-2 0,0-2 0,1-2 0,0 0 0,0 0 0,1 2 0,4 3 0,5 1 0,4 1 0,2 0 0,0 0 0,-2 0 0,1 0 0,-2 0 0,-1 1 0,0 1 0,-1 5 0,0 4 0,1 6 0,0 3 0,-1 2 0,0 5 0,-3 2 0,-2 2 0,-2 3 0,-3-2 0,-1-1 0,0-2 0,0-3 0,-1-4 0,-4-3 0,-3-4 0,-3-3 0,-2-2 0,1-1 0,-2-1 0,0-2 0,0 1 0,-1-3 0,-3-2 0,-3 0 0,-2 1 0,-4-1 0,-2 1 0,-4-2 0,-2-1 0,0 0 0,4 0 0,0 0 0,4-1 0,5-2 0,4-2 0,7-2 0,4-3 0,3 0 0,4 0 0,0-2 0,0 1 0,0-1 0,0-1 0,1 3 0,3 0 0,4 3 0,4 3 0,3 2 0,2 2 0,1 0 0,-1 0 0,0 1 0,0 1 0,-2 3 0,-1 2 0,-1 2 0,-1 1 0,0 2 0,-2 1 0,0 2 0,-3 1 0,0 2 0,-2-1 0,-2 0 0,-1 2 0,-2 1 0,0 0 0,0 0 0,-1-2 0,-5-3 0,-5-2 0,-4-2 0,-5-2 0,-1 0 0,-2 0 0,-2 0 0,1-2 0,-2-3 0,0 0 0,0-1 0,-3-1 0,0 0 0,2-2 0,1 0 0,2 0 0,2-2 0,3-1 0,4-4 0,4-4 0,2-3 0,2-1 0,2 0 0,2 0 0,3 0 0,0-2 0,0 1 0,0 2 0,0 1 0,0 4 0,0 0 0,1 3 0,2 1 0,3 0 0,1 2 0,0 2 0,3 0 0,1 1 0,2 0 0,1 0 0,1 2 0,-1 5 0,-1 6 0,0 6 0,-2 3 0,0 2 0,-2-2 0,-3 1 0,-3 0 0,-1 0 0,0 0 0,-2 0 0,0 1 0,-4 1 0,-5-2 0,-7-1 0,-8-2 0,-5-3 0,-2-1 0,0-4 0,2-3 0,0-4 0,0-2 0,-1-3 0,4 0 0,3 0 0,3 0 0,3 0 0,0-2 0,2-3 0,2-4 0,3-2 0,3-2 0,1-1 0,2 0 0,3-1 0,1 0 0,0-1 0,0-2 0,0 1 0,0 0 0,0-1 0,0 2 0,0 1 0,0 2 0,0 2 0,0 2 0,0 3 0,0 2 0,1 2 0,5 0 0,3 2 0,3 0 0,3 0 0,-2 0 0,2 3 0,-1 2 0,1 5 0,0 2 0,-3 2 0,-2 1 0,-2 0 0,0 1 0,-3 3 0,-2 1 0,-2 2 0,-1 0 0,0 0 0,-1-1 0,-5-1 0,-6-2 0,-7-1 0,-6-5 0,-6 0 0,-4-4 0,-3-3 0,-7-3 0,-4-2 0,0 0 0,0 0 0,2 0 0,2 0 0,3 0 0,7 0 0,7 0 0,6 0 0,4 0 0,4-3 0,3-3 0,3-5 0,3-3 0,2-2 0,2-2 0,1 1 0,0 0 0,0 0 0,0-1 0,0 1 0,1 1 0,3 4 0,2 1 0,2 3 0,0 0 0,2 2 0,3 2 0,2 3 0,3 1 0,2 0 0,0 0 0,-2 0 0,-2 1 0,-2 2 0,-1 3 0,-1 4 0,-3 4 0,-2 3 0,0 2 0,-2 1 0,-2 2 0,-1 2 0,-1 0 0,-1-1 0,0 0 0,-3-5 0,-8 1 0,-8-3 0,-10-6 0,-14-4 0,-8-4 0,-21-4 0,24-4 0,-3-2 0,-5-3 0,-1-4-401,-7-4 0,1-2 401,3-4 0,1-1 0,7 0 0,1-1 0,4 1 0,2-1 0,-28-24 0,15 4 0,19 6 0,17 7 0,11 5 0,7 4 0,3 6 0,1 4 802,3 5-802,4 2 0,4 4 0,3 1 0,-1 3 0,-3 0 0,0 0 0,-2 0 0,-2 1 0,-3 2 0,-1 0 0,-2 0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8T18:08:06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0 210 24575,'0'-10'0,"0"5"0,0 1 0,0 3 0,0 1 0,2-2 0,1 1 0,2 1 0,1 0 0,-1 1 0,-1 3 0,-2 5 0,0 5 0,-2 3 0,0 0 0,0 3 0,0 0 0,0 3 0,0 0 0,0-3 0,0-3 0,0-2 0,0-3 0,0-1 0,0 0 0,0 0 0,0-1 0,0-1 0,-1-1 0,-1 0 0,0 0 0,0 0 0,0-2 0,0-1 0,-2-2 0,1-3 0,0-4 0,1-6 0,2-6 0,0-5 0,0-2 0,2-2 0,5-1 0,5 0 0,2 1 0,2 3 0,-4 3 0,-1 3 0,-1 5 0,-2 2 0,-1 2 0,-1 4 0,-1 1 0,-2 4 0,-1 6 0,-2 8 0,0 7 0,0 3 0,0 3 0,0-1 0,0 0 0,0-1 0,0-6 0,0-4 0,0-5 0,0-1 0,0-2 0,1-7 0,2-7 0,3-11 0,1-11 0,2-6 0,1-9 0,1-2 0,1-2 0,1 3 0,1 5 0,1 5 0,-3 8 0,-1 4 0,-2 6 0,-1 6 0,0 2 0,0 5 0,-1 0 0,-1 4 0,-2 3 0,-2 7 0,-2 8 0,2 5 0,1 7 0,-1-1 0,0-3 0,-2-4 0,0-7 0,0-3 0,0-3 0,0-3 0,1-3 0,1-3 0,1-1 0,0-1 0,1-3 0,0-4 0,0-7 0,2-5 0,1-4 0,2 0 0,2 0 0,13-5 0,-3 9 0,7 0 0,-7 11 0,-2 4 0,-1 2 0,0 2 0,-2 1 0,-4 4 0,0 6 0,-2 7 0,-2 5 0,-3 1 0,-2 1 0,-2-2 0,-1-3 0,0-3 0,0-3 0,0-3 0,0-1 0,2-4 0,1-2 0,2-7 0,1-6 0,-1-5 0,1-4 0,2-2 0,0 0 0,1-2 0,2 4 0,2 5 0,0 4 0,1 5 0,-1 2 0,-1 2 0,0 0 0,-1 0 0,-2 1 0,-1 4 0,-3 5 0,-1 5 0,-3 2 0,-1 1 0,0-2 0,0-2 0,0-3 0,0-3 0,0-1 0,0-6 0,0-6 0,0-5 0,2-1 0,2 1 0,2 4 0,1 0 0,2 3 0,1 1 0,0 0 0,1 2 0,-1 0 0,0 0 0,0 0 0,-1 0 0,-2 1 0,-2 2 0,-2 2 0,-2 2 0,0 1 0,-1-2 0,0 0 0,0-2 0,0-5 0,0-6 0,0-6 0,0-4 0,0 0 0,0 0 0,0 2 0,4 3 0,3 4 0,3 2 0,2 3 0,1 2 0,-1 1 0,0 0 0,-2 0 0,-2 0 0,0 0 0,-1 1 0,-3 3 0,-2 1 0,-1 2 0,-1 1 0,0-1 0,0 0 0,-2-6 0,-2-6 0,0-9 0,0-5 0,2 1 0,2 2 0,0 3 0,0 1 0,0 3 0,2 5 0,2 2 0,4 2 0,3 0 0,1 1 0,1 3 0,-3 4 0,-1 3 0,-2 1 0,-2-2 0,-2-1 0,-1-2 0,-1 1 0,-1-1 0,-3-2 0,-2-7 0,-5-12 0,-4-12 0,3-5 0,1 1 0,4 3 0,3 5 0,2 2 0,5 7 0,8 10 0,8 10 0,9 11 0,3 8 0,-2 4 0,-4-2 0,-4-5 0,-6-7 0,-3-5 0,-3-2 0,-2-3 0,0-2 0,-1-2 0,0-3 0,-1-2 0,-1-1 0,0-1 0,1 0 0,3 2 0,4 2 0,8 0 0,2 1 0,1 0 0,1 0 0,-1 0 0,-2 0 0,-4 2 0,-3 2 0,-3 1 0,-2-2 0,-1-1 0,-1-2 0,0 0 0,0 0 0,-1 0 0,0 0 0,-1 0 0,-1 0 0,-1 0 0,-1 0 0,0-2 0,-2-2 0,-1-4 0,-5-5 0,-3-2 0,2 6 0,-1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b05d95136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b05d95136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b05d951360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Both</a:t>
            </a: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Brett</a:t>
            </a: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59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4"/>
          </p:nvPr>
        </p:nvSpPr>
        <p:spPr>
          <a:xfrm>
            <a:off x="6170612" y="2500577"/>
            <a:ext cx="5183188" cy="35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6180666"/>
            <a:ext cx="12192000" cy="6773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customXml" Target="../ink/ink5.xml"/><Relationship Id="rId3" Type="http://schemas.openxmlformats.org/officeDocument/2006/relationships/image" Target="../media/image41.jpeg"/><Relationship Id="rId7" Type="http://schemas.openxmlformats.org/officeDocument/2006/relationships/customXml" Target="../ink/ink2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39.png"/><Relationship Id="rId4" Type="http://schemas.openxmlformats.org/officeDocument/2006/relationships/image" Target="../media/image42.jpg"/><Relationship Id="rId9" Type="http://schemas.openxmlformats.org/officeDocument/2006/relationships/customXml" Target="../ink/ink3.xml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3/exam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png"/><Relationship Id="rId26" Type="http://schemas.openxmlformats.org/officeDocument/2006/relationships/image" Target="../media/image32.jpg"/><Relationship Id="rId3" Type="http://schemas.openxmlformats.org/officeDocument/2006/relationships/image" Target="../media/image9.jpg"/><Relationship Id="rId21" Type="http://schemas.openxmlformats.org/officeDocument/2006/relationships/image" Target="../media/image27.jp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17" Type="http://schemas.openxmlformats.org/officeDocument/2006/relationships/image" Target="../media/image23.jpg"/><Relationship Id="rId25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jpg"/><Relationship Id="rId29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24" Type="http://schemas.openxmlformats.org/officeDocument/2006/relationships/image" Target="../media/image30.pn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9.jpg"/><Relationship Id="rId28" Type="http://schemas.openxmlformats.org/officeDocument/2006/relationships/image" Target="../media/image34.png"/><Relationship Id="rId10" Type="http://schemas.openxmlformats.org/officeDocument/2006/relationships/image" Target="../media/image16.jpg"/><Relationship Id="rId19" Type="http://schemas.openxmlformats.org/officeDocument/2006/relationships/image" Target="../media/image25.png"/><Relationship Id="rId31" Type="http://schemas.openxmlformats.org/officeDocument/2006/relationships/image" Target="../media/image37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openxmlformats.org/officeDocument/2006/relationships/image" Target="../media/image20.png"/><Relationship Id="rId22" Type="http://schemas.openxmlformats.org/officeDocument/2006/relationships/image" Target="../media/image28.jpg"/><Relationship Id="rId27" Type="http://schemas.openxmlformats.org/officeDocument/2006/relationships/image" Target="../media/image33.jpg"/><Relationship Id="rId30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s.cs.washington.edu/~mones/production.html" TargetMode="External"/><Relationship Id="rId3" Type="http://schemas.openxmlformats.org/officeDocument/2006/relationships/hyperlink" Target="https://www.youtube.com/watch?v=S7nL9IGWGqk" TargetMode="External"/><Relationship Id="rId7" Type="http://schemas.openxmlformats.org/officeDocument/2006/relationships/hyperlink" Target="https://www.youtube.com/watch?v=DEESvghKBUc&amp;list=PLTPQEx-31JXhosblxX6bQnCK_qy2No6uC&amp;index=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h1NqpK4gDrM&amp;list=PLTPQEx-31JXhusD9twkKlguRlaQowh-Vw&amp;index=10" TargetMode="External"/><Relationship Id="rId5" Type="http://schemas.openxmlformats.org/officeDocument/2006/relationships/hyperlink" Target="https://www.youtube.com/watch?v=iMj9yz24gP8" TargetMode="External"/><Relationship Id="rId10" Type="http://schemas.openxmlformats.org/officeDocument/2006/relationships/hyperlink" Target="https://youtu.be/MTqUYFN5BbI?list=PLTPQEx-31JXhusD9twkKlguRlaQowh-Vw&amp;t=2285" TargetMode="External"/><Relationship Id="rId4" Type="http://schemas.openxmlformats.org/officeDocument/2006/relationships/hyperlink" Target="http://grail.cs.washington.edu/projects/nba_players/" TargetMode="External"/><Relationship Id="rId9" Type="http://schemas.openxmlformats.org/officeDocument/2006/relationships/hyperlink" Target="https://www.youtube.com/watch?v=heLdAGZu-VY&amp;list=PLTPQEx-31JXhosblxX6bQnCK_qy2No6uC&amp;index=14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154/" TargetMode="External"/><Relationship Id="rId13" Type="http://schemas.openxmlformats.org/officeDocument/2006/relationships/hyperlink" Target="https://courses.cs.washington.edu/courses/cse412/" TargetMode="External"/><Relationship Id="rId3" Type="http://schemas.openxmlformats.org/officeDocument/2006/relationships/hyperlink" Target="http://courses.cs.washington.edu/courses/cse311/" TargetMode="External"/><Relationship Id="rId7" Type="http://schemas.openxmlformats.org/officeDocument/2006/relationships/hyperlink" Target="http://courses.cs.washington.edu/courses/cse341/" TargetMode="External"/><Relationship Id="rId12" Type="http://schemas.openxmlformats.org/officeDocument/2006/relationships/hyperlink" Target="https://courses.cs.washington.edu/courses/cse374/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cs.washington.edu/academics/ugrad/nonmajor-options/nonmajor-course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courses.cs.washington.edu/courses/cse340/" TargetMode="External"/><Relationship Id="rId11" Type="http://schemas.openxmlformats.org/officeDocument/2006/relationships/hyperlink" Target="https://courses.cs.washington.edu/courses/cse373/" TargetMode="External"/><Relationship Id="rId5" Type="http://schemas.openxmlformats.org/officeDocument/2006/relationships/hyperlink" Target="http://courses.cs.washington.edu/courses/cse331/" TargetMode="External"/><Relationship Id="rId15" Type="http://schemas.openxmlformats.org/officeDocument/2006/relationships/hyperlink" Target="https://www.cs.washington.edu/academics/ugrad/current-students" TargetMode="External"/><Relationship Id="rId10" Type="http://schemas.openxmlformats.org/officeDocument/2006/relationships/hyperlink" Target="https://courses.cs.washington.edu/courses/cse180/" TargetMode="External"/><Relationship Id="rId4" Type="http://schemas.openxmlformats.org/officeDocument/2006/relationships/hyperlink" Target="http://courses.cs.washington.edu/courses/cse351/" TargetMode="External"/><Relationship Id="rId9" Type="http://schemas.openxmlformats.org/officeDocument/2006/relationships/hyperlink" Target="https://courses.cs.washington.edu/courses/cse163/" TargetMode="External"/><Relationship Id="rId14" Type="http://schemas.openxmlformats.org/officeDocument/2006/relationships/hyperlink" Target="https://courses.cs.washington.edu/courses/cse416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aran/Project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142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You Made It!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Winter 2024 </a:t>
            </a: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92" name="Google Shape;92;p1" descr="rocky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525" y="1830800"/>
            <a:ext cx="2561499" cy="19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will smith wow GIF by IF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940" y="4355720"/>
            <a:ext cx="2672585" cy="14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ftw win 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4595" y="3749526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My Work Is Done Reaction GIF by SpongeBob SquarePa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2821" y="1618438"/>
            <a:ext cx="25812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that's all folks mic drop GIF by Kehla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600" y="4027719"/>
            <a:ext cx="234612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Serena Williams Queen GIF by W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7871" y="862721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neil patrick harris success 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2422" y="4352044"/>
            <a:ext cx="2481036" cy="140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of James Wilcox">
            <a:extLst>
              <a:ext uri="{FF2B5EF4-FFF2-40B4-BE49-F238E27FC236}">
                <a16:creationId xmlns:a16="http://schemas.microsoft.com/office/drawing/2014/main" id="{445D32C1-65F5-1E1C-8BDD-2F5A7E836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929" y="1638911"/>
            <a:ext cx="3580175" cy="35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781294" y="396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Thank you!!!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Winter 2024</a:t>
            </a:r>
            <a:endParaRPr dirty="0"/>
          </a:p>
        </p:txBody>
      </p:sp>
      <p:sp>
        <p:nvSpPr>
          <p:cNvPr id="271" name="Google Shape;2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73" name="Google Shape;273;p15"/>
          <p:cNvSpPr txBox="1"/>
          <p:nvPr/>
        </p:nvSpPr>
        <p:spPr>
          <a:xfrm>
            <a:off x="3981694" y="5405243"/>
            <a:ext cx="4114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Us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(Almost) Anything!</a:t>
            </a:r>
            <a:endParaRPr dirty="0"/>
          </a:p>
        </p:txBody>
      </p:sp>
      <p:pic>
        <p:nvPicPr>
          <p:cNvPr id="2" name="Google Shape;272;p15">
            <a:extLst>
              <a:ext uri="{FF2B5EF4-FFF2-40B4-BE49-F238E27FC236}">
                <a16:creationId xmlns:a16="http://schemas.microsoft.com/office/drawing/2014/main" id="{6A87C238-C7B1-7E41-84C4-D284E78581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3359" r="9991"/>
          <a:stretch/>
        </p:blipFill>
        <p:spPr>
          <a:xfrm>
            <a:off x="1795978" y="1638911"/>
            <a:ext cx="3580175" cy="3580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BD8ED0E-8754-187E-0B77-313C8EDF73CE}"/>
              </a:ext>
            </a:extLst>
          </p:cNvPr>
          <p:cNvGrpSpPr/>
          <p:nvPr/>
        </p:nvGrpSpPr>
        <p:grpSpPr>
          <a:xfrm>
            <a:off x="7533811" y="1831572"/>
            <a:ext cx="1384200" cy="458280"/>
            <a:chOff x="7533811" y="1831572"/>
            <a:chExt cx="1384200" cy="45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719EC21-85CD-6F30-6AA2-518724B9D2F0}"/>
                    </a:ext>
                  </a:extLst>
                </p14:cNvPr>
                <p14:cNvContentPartPr/>
                <p14:nvPr/>
              </p14:nvContentPartPr>
              <p14:xfrm>
                <a:off x="7787611" y="1901772"/>
                <a:ext cx="107280" cy="352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719EC21-85CD-6F30-6AA2-518724B9D2F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778611" y="1892772"/>
                  <a:ext cx="12492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65A63F8-B573-BB7C-FCE8-94B844261B75}"/>
                    </a:ext>
                  </a:extLst>
                </p14:cNvPr>
                <p14:cNvContentPartPr/>
                <p14:nvPr/>
              </p14:nvContentPartPr>
              <p14:xfrm>
                <a:off x="7786531" y="1831572"/>
                <a:ext cx="639720" cy="458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65A63F8-B573-BB7C-FCE8-94B844261B7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777891" y="1822572"/>
                  <a:ext cx="65736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CF835EA-FA4A-9C51-AFAD-0E85201866E5}"/>
                    </a:ext>
                  </a:extLst>
                </p14:cNvPr>
                <p14:cNvContentPartPr/>
                <p14:nvPr/>
              </p14:nvContentPartPr>
              <p14:xfrm>
                <a:off x="7533811" y="2217492"/>
                <a:ext cx="1384200" cy="39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CF835EA-FA4A-9C51-AFAD-0E85201866E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25171" y="2208852"/>
                  <a:ext cx="1401840" cy="56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FEF193E-7CEE-15C8-3FCE-320E0885D7AF}"/>
                  </a:ext>
                </a:extLst>
              </p14:cNvPr>
              <p14:cNvContentPartPr/>
              <p14:nvPr/>
            </p14:nvContentPartPr>
            <p14:xfrm>
              <a:off x="7731451" y="3366612"/>
              <a:ext cx="795960" cy="835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FEF193E-7CEE-15C8-3FCE-320E0885D7A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22811" y="3357612"/>
                <a:ext cx="813600" cy="85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99CD107-F6FD-81DE-A324-B56813DA4C95}"/>
                  </a:ext>
                </a:extLst>
              </p14:cNvPr>
              <p14:cNvContentPartPr/>
              <p14:nvPr/>
            </p14:nvContentPartPr>
            <p14:xfrm>
              <a:off x="8218531" y="3249972"/>
              <a:ext cx="872640" cy="94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99CD107-F6FD-81DE-A324-B56813DA4C9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209891" y="3241332"/>
                <a:ext cx="890280" cy="9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4C8147F-2962-864A-09EF-21609A62C5F5}"/>
                  </a:ext>
                </a:extLst>
              </p14:cNvPr>
              <p14:cNvContentPartPr/>
              <p14:nvPr/>
            </p14:nvContentPartPr>
            <p14:xfrm>
              <a:off x="8267491" y="3451212"/>
              <a:ext cx="554040" cy="179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4C8147F-2962-864A-09EF-21609A62C5F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58491" y="3442572"/>
                <a:ext cx="571680" cy="196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b05d951360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Announcements</a:t>
            </a:r>
            <a:endParaRPr/>
          </a:p>
        </p:txBody>
      </p:sp>
      <p:sp>
        <p:nvSpPr>
          <p:cNvPr id="105" name="Google Shape;105;g1b05d951360_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06" name="Google Shape;106;g1b05d951360_1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P3 due </a:t>
            </a:r>
            <a:r>
              <a:rPr lang="en-US" strike="sngStrike" dirty="0"/>
              <a:t>Wednesday</a:t>
            </a:r>
            <a:r>
              <a:rPr lang="en-US" dirty="0"/>
              <a:t> </a:t>
            </a:r>
            <a:r>
              <a:rPr lang="en-US" b="1" dirty="0"/>
              <a:t>tonight at 11:59pm</a:t>
            </a:r>
            <a:endParaRPr dirty="0"/>
          </a:p>
          <a:p>
            <a:pPr>
              <a:spcBef>
                <a:spcPts val="0"/>
              </a:spcBef>
              <a:buFont typeface="Arial"/>
              <a:buChar char="●"/>
            </a:pPr>
            <a:r>
              <a:rPr lang="en-US" dirty="0"/>
              <a:t>R7 due </a:t>
            </a:r>
            <a:r>
              <a:rPr lang="en-US" strike="sngStrike" dirty="0"/>
              <a:t>Friday</a:t>
            </a:r>
            <a:r>
              <a:rPr lang="en-US" dirty="0"/>
              <a:t> </a:t>
            </a:r>
            <a:r>
              <a:rPr lang="en-US" b="1" dirty="0"/>
              <a:t>Sunday (3/10)</a:t>
            </a:r>
          </a:p>
          <a:p>
            <a:pPr>
              <a:spcBef>
                <a:spcPts val="0"/>
              </a:spcBef>
              <a:buFont typeface="Arial"/>
              <a:buChar char="●"/>
            </a:pPr>
            <a:r>
              <a:rPr lang="en-US" b="1" dirty="0"/>
              <a:t>New: R8 also due Sunday (3/10)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Final exam next Tuesday (3/12), 12:30-2:20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Read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exam policies</a:t>
            </a:r>
            <a:endParaRPr lang="en-US" dirty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dirty="0"/>
              <a:t>One note page, no more than 8.5” x 11”</a:t>
            </a: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dirty="0"/>
              <a:t>Reference sheet</a:t>
            </a:r>
            <a:r>
              <a:rPr lang="en-US" sz="2800" dirty="0"/>
              <a:t> </a:t>
            </a:r>
            <a:r>
              <a:rPr lang="en-US" dirty="0"/>
              <a:t>posted </a:t>
            </a: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dirty="0"/>
              <a:t>Assigned seats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Thank your TAs!</a:t>
            </a:r>
            <a:endParaRPr dirty="0"/>
          </a:p>
        </p:txBody>
      </p:sp>
      <p:sp>
        <p:nvSpPr>
          <p:cNvPr id="134" name="Google Shape;13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2024</a:t>
            </a:r>
            <a:endParaRPr/>
          </a:p>
        </p:txBody>
      </p:sp>
      <p:pic>
        <p:nvPicPr>
          <p:cNvPr id="136" name="Google Shape;136;p7" descr="A person wearing sunglasses and lying in a hammo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8583" y="4078727"/>
            <a:ext cx="914400" cy="91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 descr="A person wearing glasses and smil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6475" y="510308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 descr="A person holding a cup of coffe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7816" y="143392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 descr="A person smiling at the camera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04672" y="238145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7" descr="A person smiling for a pictur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5130" y="284678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" descr="A person standing in front of a body of water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65721" y="398309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 descr="A person smiling at camera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35016" y="382408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 descr="A person taking a selfie on a trail with mountains in the backgroun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1849" y="173324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 descr="A person looking up to the sid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96000" y="241249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 descr="A person holding a chicken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79998" y="2705333"/>
            <a:ext cx="914400" cy="91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 descr="A person standing in front of a window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420827" y="501861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7" descr="A person in a blue coat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067800" y="125476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7" descr="A person smiling at the camera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39845" y="401121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 descr="A person smiling at camera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44308" y="144007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 descr="A person wearing sunglasses and a purple jacket on a beach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325021" y="38426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 descr="A person sitting on snowboard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868405" y="491785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7" descr="A person wearing glasses and smiling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096000" y="4945862"/>
            <a:ext cx="914400" cy="83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7" descr="A person smiling at the camera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025170" y="496309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 descr="A person standing on a balcony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829850" y="267747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 descr="A person in a pink shirt and hat&#10;&#10;Description automatically generated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239594" y="147182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 descr="A person smiling at the camera&#10;&#10;Description automatically generated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316432" y="135820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 descr="A person smiling at camera&#10;&#10;Description automatically generated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587259" y="360251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 descr="A person sitting on a ledge by the water&#10;&#10;Description automatically generated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692116" y="1553621"/>
            <a:ext cx="91440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 descr="A person smiling at camera&#10;&#10;Description automatically generated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580278" y="260798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 descr="A person and person sitting at a table&#10;&#10;Description automatically generated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9112152" y="3634485"/>
            <a:ext cx="914400" cy="86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 descr="A person taking a selfie&#10;&#10;Description automatically generated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4230336" y="468391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 descr="A person wearing glasses and smiling&#10;&#10;Description automatically generated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9982200" y="260798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 descr="A person standing in a snowy forest&#10;&#10;Description automatically generated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3692854" y="352617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7" descr="A person sitting on a couch&#10;&#10;Description automatically generated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3698237" y="2260043"/>
            <a:ext cx="91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8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1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4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7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3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30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3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00"/>
                            </p:stCondLst>
                            <p:childTnLst>
                              <p:par>
                                <p:cTn id="1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3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900"/>
                            </p:stCondLst>
                            <p:childTnLst>
                              <p:par>
                                <p:cTn id="1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3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3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200"/>
                            </p:stCondLst>
                            <p:childTnLst>
                              <p:par>
                                <p:cTn id="1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3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3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800"/>
                            </p:stCondLst>
                            <p:childTnLst>
                              <p:par>
                                <p:cTn id="1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3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3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100"/>
                            </p:stCondLst>
                            <p:childTnLst>
                              <p:par>
                                <p:cTn id="1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3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3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400"/>
                            </p:stCondLst>
                            <p:childTnLst>
                              <p:par>
                                <p:cTn id="1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3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3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n-US" i="1" dirty="0"/>
              <a:t>or, “What did I learn in this class?”</a:t>
            </a:r>
            <a:endParaRPr sz="5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 dirty="0"/>
              <a:t>Seven themes: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Computational Thinking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Code Comprehension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Code Writing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Communication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Testing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Debugging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Ethics/Impact</a:t>
            </a:r>
            <a:endParaRPr dirty="0"/>
          </a:p>
        </p:txBody>
      </p:sp>
      <p:sp>
        <p:nvSpPr>
          <p:cNvPr id="173" name="Google Shape;17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Wrap-Up – Winter 2024</a:t>
            </a:r>
            <a:endParaRPr dirty="0"/>
          </a:p>
        </p:txBody>
      </p:sp>
      <p:sp>
        <p:nvSpPr>
          <p:cNvPr id="174" name="Google Shape;17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Wrap-Up – Winter 2024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5" name="Google Shape;19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96" name="Google Shape;196;p7" descr="https://lh3.googleusercontent.com/hc_rn47Rrv_0lYi1TgIpEV0y6gMYkyYCu-bWRckykKcw-J6095JOR8X8-sgIyLfyJPofnQ4XpqGntu1A0ga4oKIbiRT8rsGoIJIYMaAk7jsaM3TRPXTP6SmgCiplpDZWWhf74HxWKC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1520" y="411480"/>
            <a:ext cx="8108959" cy="540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Digression: My New Hobby</a:t>
            </a:r>
            <a:endParaRPr/>
          </a:p>
        </p:txBody>
      </p:sp>
      <p:sp>
        <p:nvSpPr>
          <p:cNvPr id="202" name="Google Shape;20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73937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sp>
        <p:nvSpPr>
          <p:cNvPr id="203" name="Google Shape;20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Winter 2024</a:t>
            </a:r>
            <a:endParaRPr dirty="0"/>
          </a:p>
        </p:txBody>
      </p:sp>
      <p:sp>
        <p:nvSpPr>
          <p:cNvPr id="204" name="Google Shape;20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05" name="Google Shape;205;p8"/>
          <p:cNvPicPr preferRelativeResize="0"/>
          <p:nvPr/>
        </p:nvPicPr>
        <p:blipFill rotWithShape="1">
          <a:blip r:embed="rId3">
            <a:alphaModFix/>
          </a:blip>
          <a:srcRect l="14269" t="9557" r="15276" b="13343"/>
          <a:stretch/>
        </p:blipFill>
        <p:spPr>
          <a:xfrm>
            <a:off x="4946470" y="2534196"/>
            <a:ext cx="6165668" cy="318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8" descr="Woobles penguin"/>
          <p:cNvPicPr preferRelativeResize="0"/>
          <p:nvPr/>
        </p:nvPicPr>
        <p:blipFill rotWithShape="1">
          <a:blip r:embed="rId4">
            <a:alphaModFix/>
          </a:blip>
          <a:srcRect l="14000" t="23600" r="4999"/>
          <a:stretch/>
        </p:blipFill>
        <p:spPr>
          <a:xfrm>
            <a:off x="838200" y="2534196"/>
            <a:ext cx="3372312" cy="318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Applications of CS</a:t>
            </a:r>
            <a:endParaRPr/>
          </a:p>
        </p:txBody>
      </p:sp>
      <p:sp>
        <p:nvSpPr>
          <p:cNvPr id="240" name="Google Shape;24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 dirty="0"/>
              <a:t>or “What can I do with what I learned?”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Detect and prevent toxicity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Digitize basketball players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Help DHH people identify sounds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6"/>
              </a:rPr>
              <a:t>Figure out how to best distribute relief funds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7"/>
              </a:rPr>
              <a:t>Recognize disinformation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8"/>
              </a:rPr>
              <a:t>Make movies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9"/>
              </a:rPr>
              <a:t>Improve digital collaboration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10"/>
              </a:rPr>
              <a:t>Fix Olympic badminton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And so much more!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41" name="Google Shape;24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Winter 2024</a:t>
            </a:r>
            <a:endParaRPr dirty="0"/>
          </a:p>
        </p:txBody>
      </p:sp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Future Courses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body" idx="1"/>
          </p:nvPr>
        </p:nvSpPr>
        <p:spPr>
          <a:xfrm>
            <a:off x="776612" y="1625997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CSE Majors</a:t>
            </a:r>
            <a:endParaRPr dirty="0"/>
          </a:p>
        </p:txBody>
      </p:sp>
      <p:graphicFrame>
        <p:nvGraphicFramePr>
          <p:cNvPr id="249" name="Google Shape;249;p13"/>
          <p:cNvGraphicFramePr/>
          <p:nvPr>
            <p:extLst>
              <p:ext uri="{D42A27DB-BD31-4B8C-83A1-F6EECF244321}">
                <p14:modId xmlns:p14="http://schemas.microsoft.com/office/powerpoint/2010/main" val="3417902699"/>
              </p:ext>
            </p:extLst>
          </p:nvPr>
        </p:nvGraphicFramePr>
        <p:xfrm>
          <a:off x="838199" y="2104972"/>
          <a:ext cx="4761475" cy="2367300"/>
        </p:xfrm>
        <a:graphic>
          <a:graphicData uri="http://schemas.openxmlformats.org/drawingml/2006/table">
            <a:tbl>
              <a:tblPr firstRow="1" bandRow="1">
                <a:noFill/>
                <a:tableStyleId>{2F6EEEE0-7874-40D9-B02F-F258DE8F10CE}</a:tableStyleId>
              </a:tblPr>
              <a:tblGrid>
                <a:gridCol w="84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Course</a:t>
                      </a:r>
                      <a:endParaRPr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Overview</a:t>
                      </a:r>
                      <a:endParaRPr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3"/>
                        </a:rPr>
                        <a:t>CSE 311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Mathematical foundations</a:t>
                      </a:r>
                      <a:endParaRPr sz="160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4"/>
                        </a:rPr>
                        <a:t>CSE 351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Low-level computer organization/abstraction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5"/>
                        </a:rPr>
                        <a:t>CSE 331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Software design/implementation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6"/>
                        </a:rPr>
                        <a:t>CSE 340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Interaction programming</a:t>
                      </a:r>
                      <a:endParaRPr sz="1600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253958414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7"/>
                        </a:rPr>
                        <a:t>CSE 341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Programming languages (!)</a:t>
                      </a:r>
                      <a:endParaRPr sz="1600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0" name="Google Shape;250;p13"/>
          <p:cNvSpPr txBox="1">
            <a:spLocks noGrp="1"/>
          </p:cNvSpPr>
          <p:nvPr>
            <p:ph type="body" idx="3"/>
          </p:nvPr>
        </p:nvSpPr>
        <p:spPr>
          <a:xfrm>
            <a:off x="6169024" y="1669049"/>
            <a:ext cx="4788098" cy="39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 dirty="0"/>
              <a:t>Non-CSE Majors/Open to All (*)</a:t>
            </a:r>
            <a:endParaRPr dirty="0"/>
          </a:p>
        </p:txBody>
      </p:sp>
      <p:sp>
        <p:nvSpPr>
          <p:cNvPr id="251" name="Google Shape;2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Winter 2024</a:t>
            </a:r>
            <a:endParaRPr dirty="0"/>
          </a:p>
        </p:txBody>
      </p:sp>
      <p:sp>
        <p:nvSpPr>
          <p:cNvPr id="252" name="Google Shape;2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aphicFrame>
        <p:nvGraphicFramePr>
          <p:cNvPr id="253" name="Google Shape;253;p13"/>
          <p:cNvGraphicFramePr/>
          <p:nvPr>
            <p:extLst>
              <p:ext uri="{D42A27DB-BD31-4B8C-83A1-F6EECF244321}">
                <p14:modId xmlns:p14="http://schemas.microsoft.com/office/powerpoint/2010/main" val="1258626937"/>
              </p:ext>
            </p:extLst>
          </p:nvPr>
        </p:nvGraphicFramePr>
        <p:xfrm>
          <a:off x="6169024" y="2104972"/>
          <a:ext cx="5387436" cy="3156400"/>
        </p:xfrm>
        <a:graphic>
          <a:graphicData uri="http://schemas.openxmlformats.org/drawingml/2006/table">
            <a:tbl>
              <a:tblPr firstRow="1" bandRow="1">
                <a:noFill/>
                <a:tableStyleId>{2F6EEEE0-7874-40D9-B02F-F258DE8F10CE}</a:tableStyleId>
              </a:tblPr>
              <a:tblGrid>
                <a:gridCol w="955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2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Course</a:t>
                      </a:r>
                      <a:endParaRPr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Overview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8"/>
                        </a:rPr>
                        <a:t>CSE 154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Intro. to web programming (several languages)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9"/>
                        </a:rPr>
                        <a:t>CSE 163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Intermediate programming, data analysis (Python)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10"/>
                        </a:rPr>
                        <a:t>CSE 180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Introduction to data science (Python)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1"/>
                        </a:rPr>
                        <a:t>CSE 373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Data structures and algorithms</a:t>
                      </a:r>
                      <a:endParaRPr sz="1600"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12"/>
                        </a:rPr>
                        <a:t>CSE 374</a:t>
                      </a:r>
                      <a:endParaRPr sz="1800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Low-level programming and tools (C/C++)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hlinkClick r:id="rId13"/>
                        </a:rPr>
                        <a:t>CSE 412</a:t>
                      </a:r>
                      <a:endParaRPr sz="1800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Data Visualization</a:t>
                      </a:r>
                      <a:endParaRPr sz="1600"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72141963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4"/>
                        </a:rPr>
                        <a:t>CSE 416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Intro. to Machine Learning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4" name="Google Shape;254;p13"/>
          <p:cNvSpPr txBox="1"/>
          <p:nvPr/>
        </p:nvSpPr>
        <p:spPr>
          <a:xfrm>
            <a:off x="838199" y="5896696"/>
            <a:ext cx="10512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See: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https://www.cs.washington.edu/academics/ugrad/current-students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https://www.cs.washington.edu/academics/ugrad/nonmajor-options/nonmajor-courses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55" name="Google Shape;255;p13"/>
          <p:cNvSpPr txBox="1"/>
          <p:nvPr/>
        </p:nvSpPr>
        <p:spPr>
          <a:xfrm>
            <a:off x="838199" y="1302405"/>
            <a:ext cx="891640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“What can I do next?”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Frequently Asked Questions</a:t>
            </a:r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body" idx="1"/>
          </p:nvPr>
        </p:nvSpPr>
        <p:spPr>
          <a:xfrm>
            <a:off x="838200" y="1611275"/>
            <a:ext cx="10515600" cy="4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How can I get better at programming?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Practice!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How can I learn to X?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Search online, read books, look at examples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 should I work on next?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Anything you can think of! (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Here are some ideas</a:t>
            </a:r>
            <a:r>
              <a:rPr lang="en-US" dirty="0"/>
              <a:t>)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Beware</a:t>
            </a:r>
            <a:r>
              <a:rPr lang="en-US" dirty="0"/>
              <a:t>: it’s hard to tell what’s easy and what’s hard.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Should I learn another language? Which one?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That depends–what do you want to do?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What’s the best programming language?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😠 (take CSE 341/CSE 413)</a:t>
            </a:r>
            <a:endParaRPr dirty="0"/>
          </a:p>
        </p:txBody>
      </p:sp>
      <p:sp>
        <p:nvSpPr>
          <p:cNvPr id="263" name="Google Shape;2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Winter 2024</a:t>
            </a:r>
            <a:endParaRPr dirty="0"/>
          </a:p>
        </p:txBody>
      </p:sp>
      <p:sp>
        <p:nvSpPr>
          <p:cNvPr id="264" name="Google Shape;2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en School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330065"/>
      </a:accent1>
      <a:accent2>
        <a:srgbClr val="917B4C"/>
      </a:accent2>
      <a:accent3>
        <a:srgbClr val="E8D3A2"/>
      </a:accent3>
      <a:accent4>
        <a:srgbClr val="330065"/>
      </a:accent4>
      <a:accent5>
        <a:srgbClr val="917B4C"/>
      </a:accent5>
      <a:accent6>
        <a:srgbClr val="E8D3A2"/>
      </a:accent6>
      <a:hlink>
        <a:srgbClr val="33006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453</Words>
  <Application>Microsoft Office PowerPoint</Application>
  <PresentationFormat>Widescreen</PresentationFormat>
  <Paragraphs>108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You Made It!</vt:lpstr>
      <vt:lpstr>Announcements</vt:lpstr>
      <vt:lpstr>Thank your TAs!</vt:lpstr>
      <vt:lpstr>Learning Objectives</vt:lpstr>
      <vt:lpstr>PowerPoint Presentation</vt:lpstr>
      <vt:lpstr>Digression: My New Hobby</vt:lpstr>
      <vt:lpstr>Applications of CS</vt:lpstr>
      <vt:lpstr>Future Courses</vt:lpstr>
      <vt:lpstr>Frequently Asked Questions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Made It!</dc:title>
  <dc:creator>Brett Wortzman</dc:creator>
  <cp:lastModifiedBy>Brett Wortzman</cp:lastModifiedBy>
  <cp:revision>12</cp:revision>
  <dcterms:created xsi:type="dcterms:W3CDTF">2020-09-29T18:40:50Z</dcterms:created>
  <dcterms:modified xsi:type="dcterms:W3CDTF">2024-03-11T00:30:11Z</dcterms:modified>
</cp:coreProperties>
</file>