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ks7AB0jq97ExzLW/rx8gVCr2O4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31435A-5B7B-4BB3-BBFE-3B97F793BEFE}">
  <a:tblStyle styleId="{8331435A-5B7B-4BB3-BBFE-3B97F793BEF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6EA"/>
          </a:solidFill>
        </a:fill>
      </a:tcStyle>
    </a:wholeTbl>
    <a:band1H>
      <a:tcTxStyle b="off" i="off"/>
      <a:tcStyle>
        <a:tcBdr/>
        <a:fill>
          <a:solidFill>
            <a:srgbClr val="CCCAD2"/>
          </a:solidFill>
        </a:fill>
      </a:tcStyle>
    </a:band1H>
    <a:band2H>
      <a:tcTxStyle b="off" i="off"/>
      <a:tcStyle>
        <a:tcBdr/>
      </a:tcStyle>
    </a:band2H>
    <a:band1V>
      <a:tcTxStyle b="off" i="off"/>
      <a:tcStyle>
        <a:tcBdr/>
        <a:fill>
          <a:solidFill>
            <a:srgbClr val="CCCAD2"/>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4"/>
  </p:normalViewPr>
  <p:slideViewPr>
    <p:cSldViewPr snapToGrid="0">
      <p:cViewPr varScale="1">
        <p:scale>
          <a:sx n="121" d="100"/>
          <a:sy n="121"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a:t>Brett</a:t>
            </a:r>
            <a:endParaRPr b="0"/>
          </a:p>
        </p:txBody>
      </p:sp>
      <p:sp>
        <p:nvSpPr>
          <p:cNvPr id="204" name="Google Shape;2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a:t>James</a:t>
            </a:r>
            <a:endParaRPr b="0"/>
          </a:p>
        </p:txBody>
      </p:sp>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How many know how to ride a bike?</a:t>
            </a:r>
            <a:endParaRPr/>
          </a:p>
          <a:p>
            <a:pPr marL="0" lvl="0" indent="0" algn="l" rtl="0">
              <a:lnSpc>
                <a:spcPct val="100000"/>
              </a:lnSpc>
              <a:spcBef>
                <a:spcPts val="0"/>
              </a:spcBef>
              <a:spcAft>
                <a:spcPts val="0"/>
              </a:spcAft>
              <a:buSzPts val="1400"/>
              <a:buNone/>
            </a:pPr>
            <a:r>
              <a:rPr lang="en-US"/>
              <a:t>How many learned how to ride a bike by listening to someone talk about riding a bike, or watching someone else ride a bike?</a:t>
            </a:r>
            <a:endParaRPr/>
          </a:p>
        </p:txBody>
      </p:sp>
      <p:sp>
        <p:nvSpPr>
          <p:cNvPr id="234" name="Google Shape;2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learned to crochet! I bought a kit, read the instructions, and watched a bunch of videos. This is what I was supposed to make.</a:t>
            </a:r>
            <a:endParaRPr/>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what I actually made!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Except that wasn’t my first penguin– it was my second…</a:t>
            </a:r>
            <a:endParaRPr/>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a:t>James</a:t>
            </a:r>
            <a:endParaRPr b="0"/>
          </a:p>
        </p:txBody>
      </p:sp>
      <p:sp>
        <p:nvSpPr>
          <p:cNvPr id="270" name="Google Shape;27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a:t>James</a:t>
            </a:r>
            <a:endParaRPr b="0"/>
          </a:p>
        </p:txBody>
      </p:sp>
      <p:sp>
        <p:nvSpPr>
          <p:cNvPr id="278" name="Google Shape;27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Both</a:t>
            </a: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p:txBody>
      </p:sp>
      <p:sp>
        <p:nvSpPr>
          <p:cNvPr id="286" name="Google Shape;28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p:txBody>
      </p:sp>
      <p:sp>
        <p:nvSpPr>
          <p:cNvPr id="306" name="Google Shape;3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Mention other tools coming soon: VS Code, MyDigitalHand, Sli.do</a:t>
            </a:r>
            <a:endParaRPr i="1"/>
          </a:p>
        </p:txBody>
      </p:sp>
      <p:sp>
        <p:nvSpPr>
          <p:cNvPr id="320" name="Google Shape;32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8466a290b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8466a290b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p:txBody>
      </p:sp>
      <p:sp>
        <p:nvSpPr>
          <p:cNvPr id="332" name="Google Shape;332;g28466a290b3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339" name="Google Shape;3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on down comes next week.</a:t>
            </a:r>
            <a:endParaRPr/>
          </a:p>
        </p:txBody>
      </p:sp>
      <p:sp>
        <p:nvSpPr>
          <p:cNvPr id="347" name="Google Shape;3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b="0"/>
              <a:t>Both</a:t>
            </a:r>
            <a:endParaRPr b="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James</a:t>
            </a:r>
            <a:endParaRPr/>
          </a:p>
        </p:txBody>
      </p:sp>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Both</a:t>
            </a:r>
            <a:endParaRPr/>
          </a:p>
        </p:txBody>
      </p:sp>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p:txBody>
      </p:sp>
      <p:sp>
        <p:nvSpPr>
          <p:cNvPr id="188" name="Google Shape;1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4"/>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4"/>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839788" y="2505075"/>
            <a:ext cx="5157787" cy="359302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37"/>
          <p:cNvSpPr txBox="1">
            <a:spLocks noGrp="1"/>
          </p:cNvSpPr>
          <p:nvPr>
            <p:ph type="body" idx="4"/>
          </p:nvPr>
        </p:nvSpPr>
        <p:spPr>
          <a:xfrm>
            <a:off x="6170612" y="2500577"/>
            <a:ext cx="5183188" cy="3597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a:spLocks noGrp="1"/>
          </p:cNvSpPr>
          <p:nvPr>
            <p:ph type="pic" idx="2"/>
          </p:nvPr>
        </p:nvSpPr>
        <p:spPr>
          <a:xfrm>
            <a:off x="5183188" y="987425"/>
            <a:ext cx="6172200" cy="4873625"/>
          </a:xfrm>
          <a:prstGeom prst="rect">
            <a:avLst/>
          </a:prstGeom>
          <a:noFill/>
          <a:ln>
            <a:noFill/>
          </a:ln>
        </p:spPr>
      </p:sp>
      <p:sp>
        <p:nvSpPr>
          <p:cNvPr id="69" name="Google Shape;69;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32"/>
          <p:cNvPicPr preferRelativeResize="0"/>
          <p:nvPr/>
        </p:nvPicPr>
        <p:blipFill rotWithShape="1">
          <a:blip r:embed="rId13">
            <a:alphaModFix/>
          </a:blip>
          <a:srcRect/>
          <a:stretch/>
        </p:blipFill>
        <p:spPr>
          <a:xfrm>
            <a:off x="0" y="6180666"/>
            <a:ext cx="12192000" cy="67733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cement.cs.washington.edu/"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courses.cs.washington.edu/courses/cse143x/CSE143X.html" TargetMode="External"/><Relationship Id="rId4" Type="http://schemas.openxmlformats.org/officeDocument/2006/relationships/hyperlink" Target="https://www.cs.washington.edu/academics/ugrad/nonmajor-options/intro-cours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cs.uw.edu/123/syllabus/#revision-resubmission-and-reattempt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s.uw.edu/123/syllabus/#grade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s.uw.edu/123/#academic-honesty-and-collaboration"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png"/><Relationship Id="rId26" Type="http://schemas.openxmlformats.org/officeDocument/2006/relationships/image" Target="../media/image27.jpg"/><Relationship Id="rId3" Type="http://schemas.openxmlformats.org/officeDocument/2006/relationships/image" Target="../media/image4.jpg"/><Relationship Id="rId21" Type="http://schemas.openxmlformats.org/officeDocument/2006/relationships/image" Target="../media/image22.jp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jpg"/><Relationship Id="rId25" Type="http://schemas.openxmlformats.org/officeDocument/2006/relationships/image" Target="../media/image26.jp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1.jpg"/><Relationship Id="rId29"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png"/><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29.png"/><Relationship Id="rId10" Type="http://schemas.openxmlformats.org/officeDocument/2006/relationships/image" Target="../media/image11.jpg"/><Relationship Id="rId19" Type="http://schemas.openxmlformats.org/officeDocument/2006/relationships/image" Target="../media/image20.png"/><Relationship Id="rId31" Type="http://schemas.openxmlformats.org/officeDocument/2006/relationships/image" Target="../media/image32.jp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 Id="rId22" Type="http://schemas.openxmlformats.org/officeDocument/2006/relationships/image" Target="../media/image23.jpg"/><Relationship Id="rId27" Type="http://schemas.openxmlformats.org/officeDocument/2006/relationships/image" Target="../media/image28.jpg"/><Relationship Id="rId30" Type="http://schemas.openxmlformats.org/officeDocument/2006/relationships/image" Target="../media/image3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Welcome to CSE 123!</a:t>
            </a:r>
            <a:endParaRPr/>
          </a:p>
        </p:txBody>
      </p:sp>
      <p:sp>
        <p:nvSpPr>
          <p:cNvPr id="90" name="Google Shape;90;p1"/>
          <p:cNvSpPr txBox="1">
            <a:spLocks noGrp="1"/>
          </p:cNvSpPr>
          <p:nvPr>
            <p:ph type="subTitle" idx="1"/>
          </p:nvPr>
        </p:nvSpPr>
        <p:spPr>
          <a:xfrm>
            <a:off x="1524000" y="3602038"/>
            <a:ext cx="9144000" cy="100779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Brett Wortzman/James Wilcox</a:t>
            </a:r>
            <a:endParaRPr/>
          </a:p>
          <a:p>
            <a:pPr marL="0" lvl="0" indent="0" algn="ctr" rtl="0">
              <a:lnSpc>
                <a:spcPct val="90000"/>
              </a:lnSpc>
              <a:spcBef>
                <a:spcPts val="0"/>
              </a:spcBef>
              <a:spcAft>
                <a:spcPts val="0"/>
              </a:spcAft>
              <a:buClr>
                <a:schemeClr val="dk1"/>
              </a:buClr>
              <a:buSzPts val="2400"/>
              <a:buNone/>
            </a:pPr>
            <a:r>
              <a:rPr lang="en-US"/>
              <a:t>Winter 2024</a:t>
            </a:r>
            <a:endParaRPr/>
          </a:p>
        </p:txBody>
      </p:sp>
      <p:sp>
        <p:nvSpPr>
          <p:cNvPr id="91" name="Google Shape;91;p1"/>
          <p:cNvSpPr txBox="1"/>
          <p:nvPr/>
        </p:nvSpPr>
        <p:spPr>
          <a:xfrm>
            <a:off x="1524000" y="4701912"/>
            <a:ext cx="9144000" cy="100779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1"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Other Similar Courses</a:t>
            </a:r>
            <a:endParaRPr/>
          </a:p>
        </p:txBody>
      </p:sp>
      <p:graphicFrame>
        <p:nvGraphicFramePr>
          <p:cNvPr id="198" name="Google Shape;198;p10"/>
          <p:cNvGraphicFramePr/>
          <p:nvPr/>
        </p:nvGraphicFramePr>
        <p:xfrm>
          <a:off x="838200" y="1825625"/>
          <a:ext cx="3000000" cy="3000000"/>
        </p:xfrm>
        <a:graphic>
          <a:graphicData uri="http://schemas.openxmlformats.org/drawingml/2006/table">
            <a:tbl>
              <a:tblPr firstRow="1" bandRow="1">
                <a:noFill/>
                <a:tableStyleId>{8331435A-5B7B-4BB3-BBFE-3B97F793BEFE}</a:tableStyleId>
              </a:tblPr>
              <a:tblGrid>
                <a:gridCol w="1646450">
                  <a:extLst>
                    <a:ext uri="{9D8B030D-6E8A-4147-A177-3AD203B41FA5}">
                      <a16:colId xmlns:a16="http://schemas.microsoft.com/office/drawing/2014/main" val="20000"/>
                    </a:ext>
                  </a:extLst>
                </a:gridCol>
                <a:gridCol w="88691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Course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Good choice if…</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CSE 123</a:t>
                      </a:r>
                      <a:endParaRPr sz="16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done a fair bit of programming, at least some of which is in Java AND</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are, or want to be, in a major such as CS, CE, ECE, Info, etc. that requires Java programming OR</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You’re interested in creating software (whether as a hobby, side-gig, career, etc.)</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CSE 122</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You’ve done some programming (roughly one course worth) in </a:t>
                      </a:r>
                      <a:r>
                        <a:rPr lang="en-US" sz="1600" i="1" u="none" strike="noStrike" cap="none"/>
                        <a:t>any</a:t>
                      </a:r>
                      <a:r>
                        <a:rPr lang="en-US" sz="1600" i="0" u="none" strike="noStrike" cap="none"/>
                        <a:t> programming language AND</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are, or want to be, in a major such as CS, CE, ECE, Info, etc. that requires Java programming</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CSE 143*</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took CSE 142 at UW, at a community college, or through UW in the High School</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CSE 163</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You’re interested in data science and analysis OR</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want to learn Python* OR</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 are, or want to be, in a major such as Physics, Bio, Stat, etc. where analyzing data through programming is useful</a:t>
                      </a:r>
                      <a:endParaRPr sz="16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CSE 154*</a:t>
                      </a:r>
                      <a:endParaRPr sz="16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u="none" strike="noStrike" cap="none"/>
                        <a:t>You’re interested in web development (HTML, CSS, JS)</a:t>
                      </a:r>
                      <a:endParaRPr sz="1600" u="none" strike="noStrike" cap="none"/>
                    </a:p>
                  </a:txBody>
                  <a:tcPr marL="91450" marR="91450" marT="45725" marB="45725"/>
                </a:tc>
                <a:extLst>
                  <a:ext uri="{0D108BD9-81ED-4DB2-BD59-A6C34878D82A}">
                    <a16:rowId xmlns:a16="http://schemas.microsoft.com/office/drawing/2014/main" val="10005"/>
                  </a:ext>
                </a:extLst>
              </a:tr>
            </a:tbl>
          </a:graphicData>
        </a:graphic>
      </p:graphicFrame>
      <p:sp>
        <p:nvSpPr>
          <p:cNvPr id="199" name="Google Shape;19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200" name="Google Shape;20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201" name="Google Shape;201;p10"/>
          <p:cNvSpPr txBox="1"/>
          <p:nvPr/>
        </p:nvSpPr>
        <p:spPr>
          <a:xfrm>
            <a:off x="838200" y="5712440"/>
            <a:ext cx="89211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Arial"/>
                <a:ea typeface="Arial"/>
                <a:cs typeface="Arial"/>
                <a:sym typeface="Arial"/>
              </a:rPr>
              <a:t>*Next offered in 24sp</a:t>
            </a:r>
            <a:br>
              <a:rPr lang="en-US" sz="1200" b="0" i="1" u="none" strike="noStrike" cap="none">
                <a:solidFill>
                  <a:srgbClr val="000000"/>
                </a:solidFill>
                <a:latin typeface="Arial"/>
                <a:ea typeface="Arial"/>
                <a:cs typeface="Arial"/>
                <a:sym typeface="Arial"/>
              </a:rPr>
            </a:br>
            <a:r>
              <a:rPr lang="en-US" sz="1200" b="0" i="1" u="none" strike="noStrike" cap="none">
                <a:solidFill>
                  <a:srgbClr val="000000"/>
                </a:solidFill>
                <a:latin typeface="Arial"/>
                <a:ea typeface="Arial"/>
                <a:cs typeface="Arial"/>
                <a:sym typeface="Arial"/>
              </a:rPr>
              <a:t>See </a:t>
            </a:r>
            <a:r>
              <a:rPr lang="en-US" sz="1200" b="0" i="1"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Guided Self-Placement</a:t>
            </a:r>
            <a:r>
              <a:rPr lang="en-US" sz="1200" b="0" i="1" u="none" strike="noStrike" cap="none">
                <a:solidFill>
                  <a:srgbClr val="000000"/>
                </a:solidFill>
                <a:latin typeface="Arial"/>
                <a:ea typeface="Arial"/>
                <a:cs typeface="Arial"/>
                <a:sym typeface="Arial"/>
              </a:rPr>
              <a:t>, </a:t>
            </a:r>
            <a:r>
              <a:rPr lang="en-US" sz="1200" b="0" i="1"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Introductory Courses</a:t>
            </a:r>
            <a:r>
              <a:rPr lang="en-US" sz="1200" b="0" i="1" u="none" strike="noStrike" cap="none">
                <a:solidFill>
                  <a:srgbClr val="000000"/>
                </a:solidFill>
                <a:latin typeface="Arial"/>
                <a:ea typeface="Arial"/>
                <a:cs typeface="Arial"/>
                <a:sym typeface="Arial"/>
              </a:rPr>
              <a:t>, and </a:t>
            </a:r>
            <a:r>
              <a:rPr lang="en-US" sz="1200" b="0" i="1"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CSE 143/143X</a:t>
            </a:r>
            <a:r>
              <a:rPr lang="en-US" sz="1200" b="0" i="1" u="none" strike="noStrike" cap="none">
                <a:solidFill>
                  <a:srgbClr val="000000"/>
                </a:solidFill>
                <a:latin typeface="Arial"/>
                <a:ea typeface="Arial"/>
                <a:cs typeface="Arial"/>
                <a:sym typeface="Arial"/>
              </a:rPr>
              <a:t> for more info</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Help Us Improve!</a:t>
            </a:r>
            <a:endParaRPr/>
          </a:p>
        </p:txBody>
      </p:sp>
      <p:sp>
        <p:nvSpPr>
          <p:cNvPr id="207" name="Google Shape;207;p18"/>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CSE 123 is </a:t>
            </a:r>
            <a:r>
              <a:rPr lang="en-US" b="1" i="1"/>
              <a:t>very new!</a:t>
            </a:r>
            <a:endParaRPr/>
          </a:p>
          <a:p>
            <a:pPr marL="228600" lvl="0" indent="-228600" algn="l" rtl="0">
              <a:lnSpc>
                <a:spcPct val="90000"/>
              </a:lnSpc>
              <a:spcBef>
                <a:spcPts val="600"/>
              </a:spcBef>
              <a:spcAft>
                <a:spcPts val="0"/>
              </a:spcAft>
              <a:buClr>
                <a:schemeClr val="dk1"/>
              </a:buClr>
              <a:buSzPts val="2800"/>
              <a:buChar char="•"/>
            </a:pPr>
            <a:r>
              <a:rPr lang="en-US"/>
              <a:t>We worked hard to build a course we think will be effective and supportive and help you succeed</a:t>
            </a:r>
            <a:endParaRPr/>
          </a:p>
          <a:p>
            <a:pPr marL="228600" lvl="0" indent="-228600" algn="l" rtl="0">
              <a:lnSpc>
                <a:spcPct val="90000"/>
              </a:lnSpc>
              <a:spcBef>
                <a:spcPts val="600"/>
              </a:spcBef>
              <a:spcAft>
                <a:spcPts val="0"/>
              </a:spcAft>
              <a:buClr>
                <a:schemeClr val="dk1"/>
              </a:buClr>
              <a:buSzPts val="2800"/>
              <a:buChar char="•"/>
            </a:pPr>
            <a:r>
              <a:rPr lang="en-US"/>
              <a:t>We probably didn’t get it all right</a:t>
            </a:r>
            <a:endParaRPr/>
          </a:p>
          <a:p>
            <a:pPr marL="228600" lvl="0" indent="-50800" algn="l" rtl="0">
              <a:lnSpc>
                <a:spcPct val="90000"/>
              </a:lnSpc>
              <a:spcBef>
                <a:spcPts val="600"/>
              </a:spcBef>
              <a:spcAft>
                <a:spcPts val="0"/>
              </a:spcAft>
              <a:buClr>
                <a:schemeClr val="dk1"/>
              </a:buClr>
              <a:buSzPts val="2800"/>
              <a:buNone/>
            </a:pPr>
            <a:endParaRPr/>
          </a:p>
          <a:p>
            <a:pPr marL="228600" lvl="0" indent="-228600" algn="l" rtl="0">
              <a:lnSpc>
                <a:spcPct val="90000"/>
              </a:lnSpc>
              <a:spcBef>
                <a:spcPts val="600"/>
              </a:spcBef>
              <a:spcAft>
                <a:spcPts val="0"/>
              </a:spcAft>
              <a:buClr>
                <a:schemeClr val="dk1"/>
              </a:buClr>
              <a:buSzPts val="2800"/>
              <a:buChar char="•"/>
            </a:pPr>
            <a:r>
              <a:rPr lang="en-US"/>
              <a:t>We appreciate your patience and understanding if we need to make adjustments during the quarter</a:t>
            </a:r>
            <a:endParaRPr/>
          </a:p>
          <a:p>
            <a:pPr marL="228600" lvl="0" indent="-228600" algn="l" rtl="0">
              <a:lnSpc>
                <a:spcPct val="90000"/>
              </a:lnSpc>
              <a:spcBef>
                <a:spcPts val="600"/>
              </a:spcBef>
              <a:spcAft>
                <a:spcPts val="0"/>
              </a:spcAft>
              <a:buClr>
                <a:schemeClr val="dk1"/>
              </a:buClr>
              <a:buSzPts val="2800"/>
              <a:buChar char="•"/>
            </a:pPr>
            <a:r>
              <a:rPr lang="en-US"/>
              <a:t>Please give us lots of feedback!</a:t>
            </a:r>
            <a:endParaRPr/>
          </a:p>
          <a:p>
            <a:pPr marL="685800" lvl="1" indent="-228600" algn="l" rtl="0">
              <a:lnSpc>
                <a:spcPct val="90000"/>
              </a:lnSpc>
              <a:spcBef>
                <a:spcPts val="600"/>
              </a:spcBef>
              <a:spcAft>
                <a:spcPts val="600"/>
              </a:spcAft>
              <a:buSzPts val="2800"/>
              <a:buChar char="•"/>
            </a:pPr>
            <a:r>
              <a:rPr lang="en-US"/>
              <a:t>Post on Ed and/or use the Anonymous Feedback Tool</a:t>
            </a:r>
            <a:endParaRPr/>
          </a:p>
        </p:txBody>
      </p:sp>
      <p:sp>
        <p:nvSpPr>
          <p:cNvPr id="208" name="Google Shape;20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09" name="Google Shape;20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11</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Course Components</a:t>
            </a:r>
            <a:endParaRPr/>
          </a:p>
        </p:txBody>
      </p:sp>
      <p:sp>
        <p:nvSpPr>
          <p:cNvPr id="215" name="Google Shape;215;p11"/>
          <p:cNvSpPr txBox="1">
            <a:spLocks noGrp="1"/>
          </p:cNvSpPr>
          <p:nvPr>
            <p:ph type="body" idx="1"/>
          </p:nvPr>
        </p:nvSpPr>
        <p:spPr>
          <a:xfrm>
            <a:off x="839788" y="1681163"/>
            <a:ext cx="5157787" cy="5184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Lessons (aka Lectures)</a:t>
            </a:r>
            <a:endParaRPr/>
          </a:p>
        </p:txBody>
      </p:sp>
      <p:sp>
        <p:nvSpPr>
          <p:cNvPr id="216" name="Google Shape;216;p11"/>
          <p:cNvSpPr txBox="1">
            <a:spLocks noGrp="1"/>
          </p:cNvSpPr>
          <p:nvPr>
            <p:ph type="body" idx="2"/>
          </p:nvPr>
        </p:nvSpPr>
        <p:spPr>
          <a:xfrm>
            <a:off x="839788" y="2195145"/>
            <a:ext cx="5157787" cy="3228193"/>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WF, 12:30 or 2:30</a:t>
            </a:r>
            <a:endParaRPr/>
          </a:p>
          <a:p>
            <a:pPr marL="228600" lvl="0" indent="-228600" algn="l" rtl="0">
              <a:lnSpc>
                <a:spcPct val="90000"/>
              </a:lnSpc>
              <a:spcBef>
                <a:spcPts val="1000"/>
              </a:spcBef>
              <a:spcAft>
                <a:spcPts val="0"/>
              </a:spcAft>
              <a:buClr>
                <a:schemeClr val="dk1"/>
              </a:buClr>
              <a:buSzPct val="100000"/>
              <a:buChar char="•"/>
            </a:pPr>
            <a:r>
              <a:rPr lang="en-US"/>
              <a:t>Held live on campus; recordings released after</a:t>
            </a:r>
            <a:endParaRPr/>
          </a:p>
          <a:p>
            <a:pPr marL="228600" lvl="0" indent="-228600" algn="l" rtl="0">
              <a:lnSpc>
                <a:spcPct val="90000"/>
              </a:lnSpc>
              <a:spcBef>
                <a:spcPts val="1000"/>
              </a:spcBef>
              <a:spcAft>
                <a:spcPts val="0"/>
              </a:spcAft>
              <a:buClr>
                <a:schemeClr val="dk1"/>
              </a:buClr>
              <a:buSzPct val="100000"/>
              <a:buChar char="•"/>
            </a:pPr>
            <a:r>
              <a:rPr lang="en-US"/>
              <a:t>First introductions to course concepts</a:t>
            </a:r>
            <a:endParaRPr/>
          </a:p>
          <a:p>
            <a:pPr marL="228600" lvl="0" indent="-228600" algn="l" rtl="0">
              <a:lnSpc>
                <a:spcPct val="90000"/>
              </a:lnSpc>
              <a:spcBef>
                <a:spcPts val="1000"/>
              </a:spcBef>
              <a:spcAft>
                <a:spcPts val="0"/>
              </a:spcAft>
              <a:buClr>
                <a:schemeClr val="dk1"/>
              </a:buClr>
              <a:buSzPct val="100000"/>
              <a:buChar char="•"/>
            </a:pPr>
            <a:r>
              <a:rPr lang="en-US"/>
              <a:t>Mix of presentation of content and practice activities/problems</a:t>
            </a:r>
            <a:endParaRPr/>
          </a:p>
          <a:p>
            <a:pPr marL="228600" lvl="0" indent="-228600" algn="l" rtl="0">
              <a:lnSpc>
                <a:spcPct val="90000"/>
              </a:lnSpc>
              <a:spcBef>
                <a:spcPts val="1000"/>
              </a:spcBef>
              <a:spcAft>
                <a:spcPts val="0"/>
              </a:spcAft>
              <a:buClr>
                <a:schemeClr val="dk1"/>
              </a:buClr>
              <a:buSzPct val="100000"/>
              <a:buChar char="•"/>
            </a:pPr>
            <a:r>
              <a:rPr lang="en-US"/>
              <a:t>Required (but not graded) pre-work for most sessions</a:t>
            </a:r>
            <a:endParaRPr/>
          </a:p>
        </p:txBody>
      </p:sp>
      <p:sp>
        <p:nvSpPr>
          <p:cNvPr id="217" name="Google Shape;217;p11"/>
          <p:cNvSpPr txBox="1">
            <a:spLocks noGrp="1"/>
          </p:cNvSpPr>
          <p:nvPr>
            <p:ph type="body" idx="3"/>
          </p:nvPr>
        </p:nvSpPr>
        <p:spPr>
          <a:xfrm>
            <a:off x="6172200" y="1681163"/>
            <a:ext cx="5183188" cy="5139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Sections</a:t>
            </a:r>
            <a:endParaRPr/>
          </a:p>
        </p:txBody>
      </p:sp>
      <p:sp>
        <p:nvSpPr>
          <p:cNvPr id="218" name="Google Shape;218;p11"/>
          <p:cNvSpPr txBox="1">
            <a:spLocks noGrp="1"/>
          </p:cNvSpPr>
          <p:nvPr>
            <p:ph type="body" idx="4"/>
          </p:nvPr>
        </p:nvSpPr>
        <p:spPr>
          <a:xfrm>
            <a:off x="6170612" y="2195145"/>
            <a:ext cx="5183188" cy="3223695"/>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TuTh, various times</a:t>
            </a:r>
            <a:endParaRPr/>
          </a:p>
          <a:p>
            <a:pPr marL="228600" lvl="0" indent="-228600" algn="l" rtl="0">
              <a:lnSpc>
                <a:spcPct val="90000"/>
              </a:lnSpc>
              <a:spcBef>
                <a:spcPts val="1000"/>
              </a:spcBef>
              <a:spcAft>
                <a:spcPts val="0"/>
              </a:spcAft>
              <a:buClr>
                <a:schemeClr val="dk1"/>
              </a:buClr>
              <a:buSzPct val="100000"/>
              <a:buChar char="•"/>
            </a:pPr>
            <a:r>
              <a:rPr lang="en-US"/>
              <a:t>Led by TAs </a:t>
            </a:r>
            <a:endParaRPr/>
          </a:p>
          <a:p>
            <a:pPr marL="228600" lvl="0" indent="-228600" algn="l" rtl="0">
              <a:lnSpc>
                <a:spcPct val="90000"/>
              </a:lnSpc>
              <a:spcBef>
                <a:spcPts val="1000"/>
              </a:spcBef>
              <a:spcAft>
                <a:spcPts val="0"/>
              </a:spcAft>
              <a:buClr>
                <a:schemeClr val="dk1"/>
              </a:buClr>
              <a:buSzPct val="100000"/>
              <a:buChar char="•"/>
            </a:pPr>
            <a:r>
              <a:rPr lang="en-US"/>
              <a:t>Held live in person; </a:t>
            </a:r>
            <a:r>
              <a:rPr lang="en-US" b="1" i="1"/>
              <a:t>not </a:t>
            </a:r>
            <a:r>
              <a:rPr lang="en-US"/>
              <a:t>recorded</a:t>
            </a:r>
            <a:endParaRPr/>
          </a:p>
          <a:p>
            <a:pPr marL="685800" lvl="1" indent="-228600" algn="l" rtl="0">
              <a:lnSpc>
                <a:spcPct val="90000"/>
              </a:lnSpc>
              <a:spcBef>
                <a:spcPts val="500"/>
              </a:spcBef>
              <a:spcAft>
                <a:spcPts val="0"/>
              </a:spcAft>
              <a:buClr>
                <a:schemeClr val="dk1"/>
              </a:buClr>
              <a:buSzPct val="100000"/>
              <a:buChar char="•"/>
            </a:pPr>
            <a:r>
              <a:rPr lang="en-US"/>
              <a:t>Materials will be released online afterwards</a:t>
            </a:r>
            <a:endParaRPr/>
          </a:p>
          <a:p>
            <a:pPr marL="228600" lvl="0" indent="-228600" algn="l" rtl="0">
              <a:lnSpc>
                <a:spcPct val="90000"/>
              </a:lnSpc>
              <a:spcBef>
                <a:spcPts val="1000"/>
              </a:spcBef>
              <a:spcAft>
                <a:spcPts val="0"/>
              </a:spcAft>
              <a:buClr>
                <a:schemeClr val="dk1"/>
              </a:buClr>
              <a:buSzPct val="100000"/>
              <a:buChar char="•"/>
            </a:pPr>
            <a:r>
              <a:rPr lang="en-US"/>
              <a:t>Additional review, discussion, and practice</a:t>
            </a:r>
            <a:endParaRPr/>
          </a:p>
          <a:p>
            <a:pPr marL="228600" lvl="0" indent="-228600" algn="l" rtl="0">
              <a:lnSpc>
                <a:spcPct val="90000"/>
              </a:lnSpc>
              <a:spcBef>
                <a:spcPts val="1000"/>
              </a:spcBef>
              <a:spcAft>
                <a:spcPts val="0"/>
              </a:spcAft>
              <a:buClr>
                <a:schemeClr val="dk1"/>
              </a:buClr>
              <a:buSzPct val="100000"/>
              <a:buChar char="•"/>
            </a:pPr>
            <a:r>
              <a:rPr lang="en-US"/>
              <a:t>Mostly practice problems</a:t>
            </a:r>
            <a:endParaRPr/>
          </a:p>
          <a:p>
            <a:pPr marL="228600" lvl="0" indent="-64135" algn="l" rtl="0">
              <a:lnSpc>
                <a:spcPct val="90000"/>
              </a:lnSpc>
              <a:spcBef>
                <a:spcPts val="1000"/>
              </a:spcBef>
              <a:spcAft>
                <a:spcPts val="0"/>
              </a:spcAft>
              <a:buClr>
                <a:schemeClr val="dk1"/>
              </a:buClr>
              <a:buSzPct val="100000"/>
              <a:buNone/>
            </a:pPr>
            <a:endParaRPr/>
          </a:p>
        </p:txBody>
      </p:sp>
      <p:sp>
        <p:nvSpPr>
          <p:cNvPr id="219" name="Google Shape;2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220" name="Google Shape;2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1" name="Google Shape;221;p11"/>
          <p:cNvSpPr txBox="1"/>
          <p:nvPr/>
        </p:nvSpPr>
        <p:spPr>
          <a:xfrm>
            <a:off x="839788" y="5418840"/>
            <a:ext cx="1073316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Attendance is not taken, but you are responsible for all material (including announcements).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227" name="Google Shape;227;p12"/>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accent5"/>
              </a:buClr>
              <a:buSzPts val="2800"/>
              <a:buChar char="•"/>
            </a:pPr>
            <a:r>
              <a:rPr lang="en-US">
                <a:solidFill>
                  <a:schemeClr val="accent5"/>
                </a:solidFill>
              </a:rPr>
              <a:t>Our learning model</a:t>
            </a:r>
            <a:endParaRPr/>
          </a:p>
        </p:txBody>
      </p:sp>
      <p:sp>
        <p:nvSpPr>
          <p:cNvPr id="228" name="Google Shape;228;p12"/>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229" name="Google Shape;22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30" name="Google Shape;23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13</a:t>
            </a:fld>
            <a:endParaRPr>
              <a:solidFill>
                <a:schemeClr val="lt1"/>
              </a:solidFill>
            </a:endParaRPr>
          </a:p>
        </p:txBody>
      </p:sp>
      <p:sp>
        <p:nvSpPr>
          <p:cNvPr id="231" name="Google Shape;231;p12"/>
          <p:cNvSpPr/>
          <p:nvPr/>
        </p:nvSpPr>
        <p:spPr>
          <a:xfrm flipH="1">
            <a:off x="4095656" y="4181465"/>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37" name="Google Shape;23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14</a:t>
            </a:fld>
            <a:endParaRPr>
              <a:solidFill>
                <a:schemeClr val="lt1"/>
              </a:solidFill>
            </a:endParaRPr>
          </a:p>
        </p:txBody>
      </p:sp>
      <p:pic>
        <p:nvPicPr>
          <p:cNvPr id="238" name="Google Shape;238;p13" descr="https://lh3.googleusercontent.com/hc_rn47Rrv_0lYi1TgIpEV0y6gMYkyYCu-bWRckykKcw-J6095JOR8X8-sgIyLfyJPofnQ4XpqGntu1A0ga4oKIbiRT8rsGoIJIYMaAk7jsaM3TRPXTP6SmgCiplpDZWWhf74HxWKCY"/>
          <p:cNvPicPr preferRelativeResize="0"/>
          <p:nvPr/>
        </p:nvPicPr>
        <p:blipFill rotWithShape="1">
          <a:blip r:embed="rId3">
            <a:alphaModFix/>
          </a:blip>
          <a:srcRect/>
          <a:stretch/>
        </p:blipFill>
        <p:spPr>
          <a:xfrm>
            <a:off x="2041520" y="411480"/>
            <a:ext cx="8108959" cy="54076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44" name="Google Shape;244;p14"/>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sp>
        <p:nvSpPr>
          <p:cNvPr id="245" name="Google Shape;24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246" name="Google Shape;24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47" name="Google Shape;247;p14" descr="Woobles penguin"/>
          <p:cNvPicPr preferRelativeResize="0"/>
          <p:nvPr/>
        </p:nvPicPr>
        <p:blipFill rotWithShape="1">
          <a:blip r:embed="rId3">
            <a:alphaModFix/>
          </a:blip>
          <a:srcRect l="14000" t="23600" r="4997"/>
          <a:stretch/>
        </p:blipFill>
        <p:spPr>
          <a:xfrm>
            <a:off x="838200" y="2534195"/>
            <a:ext cx="3372312" cy="31808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53" name="Google Shape;253;p15"/>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sp>
        <p:nvSpPr>
          <p:cNvPr id="254" name="Google Shape;25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255" name="Google Shape;25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56" name="Google Shape;256;p15"/>
          <p:cNvPicPr preferRelativeResize="0"/>
          <p:nvPr/>
        </p:nvPicPr>
        <p:blipFill rotWithShape="1">
          <a:blip r:embed="rId3">
            <a:alphaModFix/>
          </a:blip>
          <a:srcRect l="45418" t="9557" r="15276" b="13343"/>
          <a:stretch/>
        </p:blipFill>
        <p:spPr>
          <a:xfrm>
            <a:off x="7672334" y="2534196"/>
            <a:ext cx="3439803" cy="3187338"/>
          </a:xfrm>
          <a:prstGeom prst="rect">
            <a:avLst/>
          </a:prstGeom>
          <a:noFill/>
          <a:ln>
            <a:noFill/>
          </a:ln>
        </p:spPr>
      </p:pic>
      <p:pic>
        <p:nvPicPr>
          <p:cNvPr id="257" name="Google Shape;257;p15"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63" name="Google Shape;263;p16"/>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sp>
        <p:nvSpPr>
          <p:cNvPr id="264" name="Google Shape;26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265" name="Google Shape;26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66" name="Google Shape;266;p16"/>
          <p:cNvPicPr preferRelativeResize="0"/>
          <p:nvPr/>
        </p:nvPicPr>
        <p:blipFill rotWithShape="1">
          <a:blip r:embed="rId3">
            <a:alphaModFix/>
          </a:blip>
          <a:srcRect l="14269" t="9557" r="15276" b="13343"/>
          <a:stretch/>
        </p:blipFill>
        <p:spPr>
          <a:xfrm>
            <a:off x="4946470" y="2534196"/>
            <a:ext cx="6165668" cy="3187338"/>
          </a:xfrm>
          <a:prstGeom prst="rect">
            <a:avLst/>
          </a:prstGeom>
          <a:noFill/>
          <a:ln>
            <a:noFill/>
          </a:ln>
        </p:spPr>
      </p:pic>
      <p:pic>
        <p:nvPicPr>
          <p:cNvPr id="267" name="Google Shape;267;p16"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Course Culture and Support</a:t>
            </a:r>
            <a:endParaRPr/>
          </a:p>
        </p:txBody>
      </p:sp>
      <p:sp>
        <p:nvSpPr>
          <p:cNvPr id="273" name="Google Shape;273;p4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Currently 593 students enrolled!</a:t>
            </a:r>
            <a:endParaRPr/>
          </a:p>
          <a:p>
            <a:pPr marL="685800" lvl="1" indent="-228600" algn="l" rtl="0">
              <a:lnSpc>
                <a:spcPct val="90000"/>
              </a:lnSpc>
              <a:spcBef>
                <a:spcPts val="600"/>
              </a:spcBef>
              <a:spcAft>
                <a:spcPts val="0"/>
              </a:spcAft>
              <a:buSzPts val="2800"/>
              <a:buChar char="•"/>
            </a:pPr>
            <a:r>
              <a:rPr lang="en-US"/>
              <a:t>Wide range of backgrounds, interests, and goals</a:t>
            </a:r>
            <a:endParaRPr/>
          </a:p>
          <a:p>
            <a:pPr marL="228600" lvl="0" indent="-228600" algn="l" rtl="0">
              <a:lnSpc>
                <a:spcPct val="90000"/>
              </a:lnSpc>
              <a:spcBef>
                <a:spcPts val="600"/>
              </a:spcBef>
              <a:spcAft>
                <a:spcPts val="0"/>
              </a:spcAft>
              <a:buSzPts val="2800"/>
              <a:buChar char="•"/>
            </a:pPr>
            <a:r>
              <a:rPr lang="en-US"/>
              <a:t>Support and help each other!</a:t>
            </a:r>
            <a:endParaRPr/>
          </a:p>
          <a:p>
            <a:pPr marL="685800" lvl="1" indent="-228600" algn="l" rtl="0">
              <a:lnSpc>
                <a:spcPct val="90000"/>
              </a:lnSpc>
              <a:spcBef>
                <a:spcPts val="600"/>
              </a:spcBef>
              <a:spcAft>
                <a:spcPts val="0"/>
              </a:spcAft>
              <a:buSzPts val="2800"/>
              <a:buChar char="•"/>
            </a:pPr>
            <a:r>
              <a:rPr lang="en-US"/>
              <a:t>Form study groups</a:t>
            </a:r>
            <a:endParaRPr/>
          </a:p>
          <a:p>
            <a:pPr marL="685800" lvl="1" indent="-228600" algn="l" rtl="0">
              <a:lnSpc>
                <a:spcPct val="90000"/>
              </a:lnSpc>
              <a:spcBef>
                <a:spcPts val="600"/>
              </a:spcBef>
              <a:spcAft>
                <a:spcPts val="0"/>
              </a:spcAft>
              <a:buSzPts val="2800"/>
              <a:buChar char="•"/>
            </a:pPr>
            <a:r>
              <a:rPr lang="en-US"/>
              <a:t>If you have a question, others almost certainly do too</a:t>
            </a:r>
            <a:endParaRPr/>
          </a:p>
          <a:p>
            <a:pPr marL="228600" lvl="0" indent="-228600" algn="l" rtl="0">
              <a:lnSpc>
                <a:spcPct val="90000"/>
              </a:lnSpc>
              <a:spcBef>
                <a:spcPts val="600"/>
              </a:spcBef>
              <a:spcAft>
                <a:spcPts val="0"/>
              </a:spcAft>
              <a:buClr>
                <a:schemeClr val="dk1"/>
              </a:buClr>
              <a:buSzPts val="2800"/>
              <a:buChar char="•"/>
            </a:pPr>
            <a:r>
              <a:rPr lang="en-US"/>
              <a:t>Lots of ways to get support from us</a:t>
            </a:r>
            <a:endParaRPr/>
          </a:p>
          <a:p>
            <a:pPr marL="685800" lvl="1" indent="-228600" algn="l" rtl="0">
              <a:lnSpc>
                <a:spcPct val="90000"/>
              </a:lnSpc>
              <a:spcBef>
                <a:spcPts val="600"/>
              </a:spcBef>
              <a:spcAft>
                <a:spcPts val="0"/>
              </a:spcAft>
              <a:buSzPts val="2800"/>
              <a:buChar char="•"/>
            </a:pPr>
            <a:r>
              <a:rPr lang="en-US"/>
              <a:t>Message board, IPL, section</a:t>
            </a:r>
            <a:endParaRPr/>
          </a:p>
          <a:p>
            <a:pPr marL="685800" lvl="1" indent="-50800" algn="l" rtl="0">
              <a:lnSpc>
                <a:spcPct val="90000"/>
              </a:lnSpc>
              <a:spcBef>
                <a:spcPts val="600"/>
              </a:spcBef>
              <a:spcAft>
                <a:spcPts val="600"/>
              </a:spcAft>
              <a:buSzPts val="2800"/>
              <a:buNone/>
            </a:pPr>
            <a:endParaRPr/>
          </a:p>
        </p:txBody>
      </p:sp>
      <p:sp>
        <p:nvSpPr>
          <p:cNvPr id="274" name="Google Shape;27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75" name="Google Shape;27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18</a:t>
            </a:fld>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Course Culture and Support</a:t>
            </a:r>
            <a:endParaRPr/>
          </a:p>
        </p:txBody>
      </p:sp>
      <p:sp>
        <p:nvSpPr>
          <p:cNvPr id="281" name="Google Shape;281;p47"/>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Policies designed with flexibility in mind</a:t>
            </a:r>
            <a:endParaRPr/>
          </a:p>
          <a:p>
            <a:pPr marL="685800" lvl="1" indent="-228600" algn="l" rtl="0">
              <a:lnSpc>
                <a:spcPct val="90000"/>
              </a:lnSpc>
              <a:spcBef>
                <a:spcPts val="600"/>
              </a:spcBef>
              <a:spcAft>
                <a:spcPts val="0"/>
              </a:spcAft>
              <a:buSzPts val="2800"/>
              <a:buChar char="•"/>
            </a:pPr>
            <a:r>
              <a:rPr lang="en-US"/>
              <a:t>Resubmissions, ignoring quiz problems, lecture recordings, etc.</a:t>
            </a:r>
            <a:endParaRPr/>
          </a:p>
          <a:p>
            <a:pPr marL="228600" lvl="0" indent="-50800" algn="l" rtl="0">
              <a:lnSpc>
                <a:spcPct val="90000"/>
              </a:lnSpc>
              <a:spcBef>
                <a:spcPts val="600"/>
              </a:spcBef>
              <a:spcAft>
                <a:spcPts val="0"/>
              </a:spcAft>
              <a:buSzPts val="2800"/>
              <a:buNone/>
            </a:pPr>
            <a:endParaRPr/>
          </a:p>
          <a:p>
            <a:pPr marL="228600" lvl="0" indent="-228600" algn="l" rtl="0">
              <a:lnSpc>
                <a:spcPct val="90000"/>
              </a:lnSpc>
              <a:spcBef>
                <a:spcPts val="600"/>
              </a:spcBef>
              <a:spcAft>
                <a:spcPts val="0"/>
              </a:spcAft>
              <a:buSzPts val="2800"/>
              <a:buChar char="•"/>
            </a:pPr>
            <a:r>
              <a:rPr lang="en-US"/>
              <a:t>But life and the world still happen…</a:t>
            </a:r>
            <a:endParaRPr/>
          </a:p>
          <a:p>
            <a:pPr marL="228600" lvl="0" indent="-50800" algn="l" rtl="0">
              <a:lnSpc>
                <a:spcPct val="90000"/>
              </a:lnSpc>
              <a:spcBef>
                <a:spcPts val="600"/>
              </a:spcBef>
              <a:spcAft>
                <a:spcPts val="0"/>
              </a:spcAft>
              <a:buSzPts val="2800"/>
              <a:buNone/>
            </a:pPr>
            <a:endParaRPr b="1"/>
          </a:p>
          <a:p>
            <a:pPr marL="228600" lvl="0" indent="-228600" algn="l" rtl="0">
              <a:lnSpc>
                <a:spcPct val="90000"/>
              </a:lnSpc>
              <a:spcBef>
                <a:spcPts val="600"/>
              </a:spcBef>
              <a:spcAft>
                <a:spcPts val="0"/>
              </a:spcAft>
              <a:buSzPts val="2800"/>
              <a:buChar char="•"/>
            </a:pPr>
            <a:r>
              <a:rPr lang="en-US" b="1" i="1"/>
              <a:t>Please reach out ASAP 	</a:t>
            </a:r>
            <a:r>
              <a:rPr lang="en-US" i="1"/>
              <a:t>if you’re struggling or have circumstances that require extra support</a:t>
            </a:r>
            <a:endParaRPr b="1" i="1"/>
          </a:p>
          <a:p>
            <a:pPr marL="228600" lvl="0" indent="-50800" algn="l" rtl="0">
              <a:lnSpc>
                <a:spcPct val="90000"/>
              </a:lnSpc>
              <a:spcBef>
                <a:spcPts val="600"/>
              </a:spcBef>
              <a:spcAft>
                <a:spcPts val="600"/>
              </a:spcAft>
              <a:buSzPts val="2800"/>
              <a:buNone/>
            </a:pPr>
            <a:endParaRPr/>
          </a:p>
        </p:txBody>
      </p:sp>
      <p:sp>
        <p:nvSpPr>
          <p:cNvPr id="282" name="Google Shape;2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83" name="Google Shape;2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97" name="Google Shape;97;p2"/>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98" name="Google Shape;98;p2"/>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99" name="Google Shape;9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100" name="Google Shape;10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2</a:t>
            </a:fld>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289" name="Google Shape;289;p48"/>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290" name="Google Shape;290;p48"/>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a:solidFill>
                  <a:schemeClr val="accent2"/>
                </a:solidFill>
              </a:rPr>
              <a:t>Tools and resources</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Course Website</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Ed</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VS Code</a:t>
            </a:r>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291" name="Google Shape;291;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292" name="Google Shape;292;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20</a:t>
            </a:fld>
            <a:endParaRPr>
              <a:solidFill>
                <a:schemeClr val="lt1"/>
              </a:solidFill>
            </a:endParaRPr>
          </a:p>
        </p:txBody>
      </p:sp>
      <p:sp>
        <p:nvSpPr>
          <p:cNvPr id="293" name="Google Shape;293;p48"/>
          <p:cNvSpPr/>
          <p:nvPr/>
        </p:nvSpPr>
        <p:spPr>
          <a:xfrm flipH="1">
            <a:off x="9467756" y="2009765"/>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9"/>
          <p:cNvPicPr preferRelativeResize="0"/>
          <p:nvPr/>
        </p:nvPicPr>
        <p:blipFill rotWithShape="1">
          <a:blip r:embed="rId3">
            <a:alphaModFix/>
          </a:blip>
          <a:srcRect/>
          <a:stretch/>
        </p:blipFill>
        <p:spPr>
          <a:xfrm>
            <a:off x="5279008" y="1565533"/>
            <a:ext cx="6687031" cy="4384598"/>
          </a:xfrm>
          <a:prstGeom prst="rect">
            <a:avLst/>
          </a:prstGeom>
          <a:noFill/>
          <a:ln>
            <a:noFill/>
          </a:ln>
        </p:spPr>
      </p:pic>
      <p:sp>
        <p:nvSpPr>
          <p:cNvPr id="299" name="Google Shape;29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Course Website</a:t>
            </a:r>
            <a:endParaRPr/>
          </a:p>
        </p:txBody>
      </p:sp>
      <p:sp>
        <p:nvSpPr>
          <p:cNvPr id="300" name="Google Shape;30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01" name="Google Shape;30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302" name="Google Shape;302;p19"/>
          <p:cNvSpPr txBox="1"/>
          <p:nvPr/>
        </p:nvSpPr>
        <p:spPr>
          <a:xfrm>
            <a:off x="1129328" y="1613158"/>
            <a:ext cx="3473152" cy="646331"/>
          </a:xfrm>
          <a:prstGeom prst="rect">
            <a:avLst/>
          </a:prstGeom>
          <a:solidFill>
            <a:schemeClr val="accent1"/>
          </a:solidFill>
          <a:ln w="9525" cap="sq"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cs.uw.edu/123</a:t>
            </a:r>
            <a:endParaRPr sz="1400" b="0" i="0" u="none" strike="noStrike" cap="none">
              <a:solidFill>
                <a:srgbClr val="000000"/>
              </a:solidFill>
              <a:latin typeface="Arial"/>
              <a:ea typeface="Arial"/>
              <a:cs typeface="Arial"/>
              <a:sym typeface="Arial"/>
            </a:endParaRPr>
          </a:p>
        </p:txBody>
      </p:sp>
      <p:sp>
        <p:nvSpPr>
          <p:cNvPr id="303" name="Google Shape;303;p19"/>
          <p:cNvSpPr txBox="1"/>
          <p:nvPr/>
        </p:nvSpPr>
        <p:spPr>
          <a:xfrm>
            <a:off x="838200" y="2423160"/>
            <a:ext cx="4320540" cy="3364389"/>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Primary source of course information (</a:t>
            </a:r>
            <a:r>
              <a:rPr lang="en-US" sz="2800" b="0" i="1" u="none" strike="noStrike" cap="none">
                <a:solidFill>
                  <a:schemeClr val="dk1"/>
                </a:solidFill>
                <a:latin typeface="Calibri"/>
                <a:ea typeface="Calibri"/>
                <a:cs typeface="Calibri"/>
                <a:sym typeface="Calibri"/>
              </a:rPr>
              <a:t>not</a:t>
            </a:r>
            <a:r>
              <a:rPr lang="en-US" sz="2800" b="0" i="0" u="none" strike="noStrike" cap="none">
                <a:solidFill>
                  <a:schemeClr val="dk1"/>
                </a:solidFill>
                <a:latin typeface="Calibri"/>
                <a:ea typeface="Calibri"/>
                <a:cs typeface="Calibri"/>
                <a:sym typeface="Calibri"/>
              </a:rPr>
              <a:t> Canvas)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Calendar will contain links to (almost) all resources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0"/>
          <p:cNvPicPr preferRelativeResize="0"/>
          <p:nvPr/>
        </p:nvPicPr>
        <p:blipFill rotWithShape="1">
          <a:blip r:embed="rId3">
            <a:alphaModFix/>
          </a:blip>
          <a:srcRect/>
          <a:stretch/>
        </p:blipFill>
        <p:spPr>
          <a:xfrm>
            <a:off x="556789" y="2401826"/>
            <a:ext cx="4253106" cy="3242649"/>
          </a:xfrm>
          <a:prstGeom prst="rect">
            <a:avLst/>
          </a:prstGeom>
          <a:noFill/>
          <a:ln>
            <a:noFill/>
          </a:ln>
        </p:spPr>
      </p:pic>
      <p:pic>
        <p:nvPicPr>
          <p:cNvPr id="309" name="Google Shape;309;p20"/>
          <p:cNvPicPr preferRelativeResize="0"/>
          <p:nvPr/>
        </p:nvPicPr>
        <p:blipFill rotWithShape="1">
          <a:blip r:embed="rId4">
            <a:alphaModFix/>
          </a:blip>
          <a:srcRect/>
          <a:stretch/>
        </p:blipFill>
        <p:spPr>
          <a:xfrm>
            <a:off x="5279008" y="1565533"/>
            <a:ext cx="6687031" cy="4384598"/>
          </a:xfrm>
          <a:prstGeom prst="rect">
            <a:avLst/>
          </a:prstGeom>
          <a:noFill/>
          <a:ln>
            <a:noFill/>
          </a:ln>
        </p:spPr>
      </p:pic>
      <p:sp>
        <p:nvSpPr>
          <p:cNvPr id="310" name="Google Shape;3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Course Website</a:t>
            </a:r>
            <a:endParaRPr/>
          </a:p>
        </p:txBody>
      </p:sp>
      <p:sp>
        <p:nvSpPr>
          <p:cNvPr id="311" name="Google Shape;31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12" name="Google Shape;31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313" name="Google Shape;313;p20"/>
          <p:cNvSpPr/>
          <p:nvPr/>
        </p:nvSpPr>
        <p:spPr>
          <a:xfrm>
            <a:off x="5482590" y="2187092"/>
            <a:ext cx="297180" cy="142723"/>
          </a:xfrm>
          <a:prstGeom prst="rect">
            <a:avLst/>
          </a:prstGeom>
          <a:noFill/>
          <a:ln w="28575" cap="flat" cmpd="sng">
            <a:solidFill>
              <a:srgbClr val="250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20"/>
          <p:cNvSpPr txBox="1"/>
          <p:nvPr/>
        </p:nvSpPr>
        <p:spPr>
          <a:xfrm>
            <a:off x="-243425" y="1880809"/>
            <a:ext cx="5638800" cy="55299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0" i="1" u="none" strike="noStrike" cap="none">
                <a:solidFill>
                  <a:schemeClr val="dk1"/>
                </a:solidFill>
                <a:latin typeface="Calibri"/>
                <a:ea typeface="Calibri"/>
                <a:cs typeface="Calibri"/>
                <a:sym typeface="Calibri"/>
              </a:rPr>
              <a:t>Please review the syllabus ASAP.</a:t>
            </a:r>
            <a:endParaRPr sz="1400" b="0" i="0" u="none" strike="noStrike" cap="none">
              <a:solidFill>
                <a:srgbClr val="000000"/>
              </a:solidFill>
              <a:latin typeface="Arial"/>
              <a:ea typeface="Arial"/>
              <a:cs typeface="Arial"/>
              <a:sym typeface="Arial"/>
            </a:endParaRPr>
          </a:p>
        </p:txBody>
      </p:sp>
      <p:sp>
        <p:nvSpPr>
          <p:cNvPr id="315" name="Google Shape;315;p20"/>
          <p:cNvSpPr/>
          <p:nvPr/>
        </p:nvSpPr>
        <p:spPr>
          <a:xfrm>
            <a:off x="556788" y="2370910"/>
            <a:ext cx="4253106" cy="3297522"/>
          </a:xfrm>
          <a:prstGeom prst="rect">
            <a:avLst/>
          </a:prstGeom>
          <a:noFill/>
          <a:ln w="57150" cap="flat" cmpd="sng">
            <a:solidFill>
              <a:srgbClr val="250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16" name="Google Shape;316;p20"/>
          <p:cNvCxnSpPr/>
          <p:nvPr/>
        </p:nvCxnSpPr>
        <p:spPr>
          <a:xfrm flipH="1">
            <a:off x="4652943" y="2187092"/>
            <a:ext cx="829647" cy="178255"/>
          </a:xfrm>
          <a:prstGeom prst="straightConnector1">
            <a:avLst/>
          </a:prstGeom>
          <a:noFill/>
          <a:ln w="28575" cap="flat" cmpd="sng">
            <a:solidFill>
              <a:schemeClr val="accent1"/>
            </a:solidFill>
            <a:prstDash val="solid"/>
            <a:miter lim="800000"/>
            <a:headEnd type="none" w="sm" len="sm"/>
            <a:tailEnd type="none" w="sm" len="sm"/>
          </a:ln>
        </p:spPr>
      </p:cxnSp>
      <p:cxnSp>
        <p:nvCxnSpPr>
          <p:cNvPr id="317" name="Google Shape;317;p20"/>
          <p:cNvCxnSpPr/>
          <p:nvPr/>
        </p:nvCxnSpPr>
        <p:spPr>
          <a:xfrm flipH="1">
            <a:off x="4809894" y="2329815"/>
            <a:ext cx="672696" cy="3338617"/>
          </a:xfrm>
          <a:prstGeom prst="straightConnector1">
            <a:avLst/>
          </a:prstGeom>
          <a:noFill/>
          <a:ln w="28575" cap="flat" cmpd="sng">
            <a:solidFill>
              <a:schemeClr val="accent1"/>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1"/>
          <p:cNvPicPr preferRelativeResize="0"/>
          <p:nvPr/>
        </p:nvPicPr>
        <p:blipFill rotWithShape="1">
          <a:blip r:embed="rId3">
            <a:alphaModFix/>
          </a:blip>
          <a:srcRect/>
          <a:stretch/>
        </p:blipFill>
        <p:spPr>
          <a:xfrm>
            <a:off x="5414152" y="2292971"/>
            <a:ext cx="6561845" cy="3751170"/>
          </a:xfrm>
          <a:prstGeom prst="rect">
            <a:avLst/>
          </a:prstGeom>
          <a:noFill/>
          <a:ln>
            <a:noFill/>
          </a:ln>
        </p:spPr>
      </p:pic>
      <p:pic>
        <p:nvPicPr>
          <p:cNvPr id="323" name="Google Shape;323;p21"/>
          <p:cNvPicPr preferRelativeResize="0"/>
          <p:nvPr/>
        </p:nvPicPr>
        <p:blipFill rotWithShape="1">
          <a:blip r:embed="rId4">
            <a:alphaModFix/>
          </a:blip>
          <a:srcRect/>
          <a:stretch/>
        </p:blipFill>
        <p:spPr>
          <a:xfrm>
            <a:off x="10618168" y="42489"/>
            <a:ext cx="1324785" cy="2196749"/>
          </a:xfrm>
          <a:prstGeom prst="rect">
            <a:avLst/>
          </a:prstGeom>
          <a:noFill/>
          <a:ln>
            <a:noFill/>
          </a:ln>
        </p:spPr>
      </p:pic>
      <p:sp>
        <p:nvSpPr>
          <p:cNvPr id="324" name="Google Shape;32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Ed</a:t>
            </a:r>
            <a:endParaRPr/>
          </a:p>
        </p:txBody>
      </p:sp>
      <p:sp>
        <p:nvSpPr>
          <p:cNvPr id="325" name="Google Shape;325;p21"/>
          <p:cNvSpPr txBox="1">
            <a:spLocks noGrp="1"/>
          </p:cNvSpPr>
          <p:nvPr>
            <p:ph type="body" idx="1"/>
          </p:nvPr>
        </p:nvSpPr>
        <p:spPr>
          <a:xfrm>
            <a:off x="838200" y="1825625"/>
            <a:ext cx="5072269"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online learning platform</a:t>
            </a:r>
            <a:endParaRPr/>
          </a:p>
          <a:p>
            <a:pPr marL="228600" lvl="0" indent="-228600" algn="l" rtl="0">
              <a:lnSpc>
                <a:spcPct val="90000"/>
              </a:lnSpc>
              <a:spcBef>
                <a:spcPts val="1000"/>
              </a:spcBef>
              <a:spcAft>
                <a:spcPts val="0"/>
              </a:spcAft>
              <a:buSzPts val="2800"/>
              <a:buChar char="•"/>
            </a:pPr>
            <a:r>
              <a:rPr lang="en-US"/>
              <a:t>Submit graded work</a:t>
            </a:r>
            <a:endParaRPr/>
          </a:p>
          <a:p>
            <a:pPr marL="228600" lvl="0" indent="-228600" algn="l" rtl="0">
              <a:lnSpc>
                <a:spcPct val="90000"/>
              </a:lnSpc>
              <a:spcBef>
                <a:spcPts val="1000"/>
              </a:spcBef>
              <a:spcAft>
                <a:spcPts val="0"/>
              </a:spcAft>
              <a:buSzPts val="2800"/>
              <a:buChar char="•"/>
            </a:pPr>
            <a:r>
              <a:rPr lang="en-US"/>
              <a:t>Receive/View feedback</a:t>
            </a:r>
            <a:endParaRPr/>
          </a:p>
          <a:p>
            <a:pPr marL="228600" lvl="0" indent="-228600" algn="l" rtl="0">
              <a:lnSpc>
                <a:spcPct val="90000"/>
              </a:lnSpc>
              <a:spcBef>
                <a:spcPts val="1000"/>
              </a:spcBef>
              <a:spcAft>
                <a:spcPts val="0"/>
              </a:spcAft>
              <a:buSzPts val="2800"/>
              <a:buChar char="•"/>
            </a:pPr>
            <a:r>
              <a:rPr lang="en-US"/>
              <a:t>Message board</a:t>
            </a:r>
            <a:endParaRPr/>
          </a:p>
          <a:p>
            <a:pPr marL="685800" lvl="1" indent="-228600" algn="l" rtl="0">
              <a:lnSpc>
                <a:spcPct val="90000"/>
              </a:lnSpc>
              <a:spcBef>
                <a:spcPts val="500"/>
              </a:spcBef>
              <a:spcAft>
                <a:spcPts val="0"/>
              </a:spcAft>
              <a:buSzPts val="2800"/>
              <a:buChar char="•"/>
            </a:pPr>
            <a:r>
              <a:rPr lang="en-US"/>
              <a:t>Including announcements</a:t>
            </a:r>
            <a:endParaRPr/>
          </a:p>
        </p:txBody>
      </p:sp>
      <p:sp>
        <p:nvSpPr>
          <p:cNvPr id="326" name="Google Shape;3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27" name="Google Shape;32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328" name="Google Shape;328;p21"/>
          <p:cNvSpPr/>
          <p:nvPr/>
        </p:nvSpPr>
        <p:spPr>
          <a:xfrm>
            <a:off x="10776493" y="1876439"/>
            <a:ext cx="278083" cy="136885"/>
          </a:xfrm>
          <a:prstGeom prst="rect">
            <a:avLst/>
          </a:prstGeom>
          <a:noFill/>
          <a:ln w="28575" cap="flat" cmpd="sng">
            <a:solidFill>
              <a:srgbClr val="250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8466a290b3_0_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P0: Warmup/Review</a:t>
            </a:r>
            <a:endParaRPr/>
          </a:p>
        </p:txBody>
      </p:sp>
      <p:sp>
        <p:nvSpPr>
          <p:cNvPr id="335" name="Google Shape;335;g28466a290b3_0_1"/>
          <p:cNvSpPr txBox="1">
            <a:spLocks noGrp="1"/>
          </p:cNvSpPr>
          <p:nvPr>
            <p:ph type="body" idx="1"/>
          </p:nvPr>
        </p:nvSpPr>
        <p:spPr>
          <a:xfrm>
            <a:off x="838200" y="1825625"/>
            <a:ext cx="10515600" cy="421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Will be released today or tomorrow, on Ed.</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Not the standard format for assignments going forward, intended to be a series of shorter review questions.</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Due Wednesday (1/10)</a:t>
            </a:r>
            <a:endParaRPr/>
          </a:p>
        </p:txBody>
      </p:sp>
      <p:sp>
        <p:nvSpPr>
          <p:cNvPr id="336" name="Google Shape;336;g28466a290b3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br>
              <a:rPr lang="en-US"/>
            </a:br>
            <a:r>
              <a:rPr lang="en-US"/>
              <a:t>                       Demo</a:t>
            </a:r>
            <a:endParaRPr/>
          </a:p>
        </p:txBody>
      </p:sp>
      <p:pic>
        <p:nvPicPr>
          <p:cNvPr id="342" name="Google Shape;342;p5" descr="Visual Studio Code full logo transparent PNG - StickPNG"/>
          <p:cNvPicPr preferRelativeResize="0"/>
          <p:nvPr/>
        </p:nvPicPr>
        <p:blipFill rotWithShape="1">
          <a:blip r:embed="rId3">
            <a:alphaModFix/>
          </a:blip>
          <a:srcRect/>
          <a:stretch/>
        </p:blipFill>
        <p:spPr>
          <a:xfrm>
            <a:off x="844550" y="2297551"/>
            <a:ext cx="4060553" cy="2082520"/>
          </a:xfrm>
          <a:prstGeom prst="rect">
            <a:avLst/>
          </a:prstGeom>
          <a:noFill/>
          <a:ln>
            <a:noFill/>
          </a:ln>
        </p:spPr>
      </p:pic>
      <p:sp>
        <p:nvSpPr>
          <p:cNvPr id="343" name="Google Shape;34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sp>
        <p:nvSpPr>
          <p:cNvPr id="344" name="Google Shape;34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350" name="Google Shape;350;p24"/>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351" name="Google Shape;351;p24"/>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accent2"/>
              </a:buClr>
              <a:buSzPts val="2800"/>
              <a:buChar char="•"/>
            </a:pPr>
            <a:r>
              <a:rPr lang="en-US">
                <a:solidFill>
                  <a:schemeClr val="accent2"/>
                </a:solidFill>
              </a:rPr>
              <a:t>Assessment and grading</a:t>
            </a:r>
            <a:endParaRPr/>
          </a:p>
          <a:p>
            <a:pPr marL="228600" lvl="0" indent="-228600" algn="l" rtl="0">
              <a:lnSpc>
                <a:spcPct val="90000"/>
              </a:lnSpc>
              <a:spcBef>
                <a:spcPts val="1000"/>
              </a:spcBef>
              <a:spcAft>
                <a:spcPts val="0"/>
              </a:spcAft>
              <a:buClr>
                <a:schemeClr val="dk1"/>
              </a:buClr>
              <a:buSzPts val="2800"/>
              <a:buChar char="•"/>
            </a:pPr>
            <a:r>
              <a:rPr lang="en-US"/>
              <a:t>Collaboration</a:t>
            </a:r>
            <a:endParaRPr/>
          </a:p>
        </p:txBody>
      </p:sp>
      <p:sp>
        <p:nvSpPr>
          <p:cNvPr id="352" name="Google Shape;3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353" name="Google Shape;3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26</a:t>
            </a:fld>
            <a:endParaRPr>
              <a:solidFill>
                <a:schemeClr val="lt1"/>
              </a:solidFill>
            </a:endParaRPr>
          </a:p>
        </p:txBody>
      </p:sp>
      <p:sp>
        <p:nvSpPr>
          <p:cNvPr id="354" name="Google Shape;354;p24"/>
          <p:cNvSpPr/>
          <p:nvPr/>
        </p:nvSpPr>
        <p:spPr>
          <a:xfrm flipH="1">
            <a:off x="10056523" y="3687435"/>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goal in the course is for you to </a:t>
            </a:r>
            <a:r>
              <a:rPr lang="en-US" b="1"/>
              <a:t>gain proficiency the concepts and skills </a:t>
            </a:r>
            <a:r>
              <a:rPr lang="en-US"/>
              <a:t>we teach</a:t>
            </a:r>
            <a:endParaRPr/>
          </a:p>
          <a:p>
            <a:pPr marL="228600" lvl="0" indent="-228600" algn="l" rtl="0">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marL="228600" lvl="0" indent="-228600" algn="l" rtl="0">
              <a:lnSpc>
                <a:spcPct val="90000"/>
              </a:lnSpc>
              <a:spcBef>
                <a:spcPts val="1000"/>
              </a:spcBef>
              <a:spcAft>
                <a:spcPts val="0"/>
              </a:spcAft>
              <a:buClr>
                <a:schemeClr val="dk1"/>
              </a:buClr>
              <a:buSzPts val="2800"/>
              <a:buChar char="•"/>
            </a:pPr>
            <a:r>
              <a:rPr lang="en-US"/>
              <a:t>By necessity, we are assessing your </a:t>
            </a:r>
            <a:r>
              <a:rPr lang="en-US" i="1"/>
              <a:t>work</a:t>
            </a:r>
            <a:r>
              <a:rPr lang="en-US"/>
              <a:t> as a proxy for your proficiency</a:t>
            </a:r>
            <a:endParaRPr/>
          </a:p>
        </p:txBody>
      </p:sp>
      <p:sp>
        <p:nvSpPr>
          <p:cNvPr id="361" name="Google Shape;36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62" name="Google Shape;36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Your learning in this course will be assessed in four ways:</a:t>
            </a:r>
            <a:endParaRPr/>
          </a:p>
          <a:p>
            <a:pPr marL="685800" lvl="1" indent="-228600" algn="l" rtl="0">
              <a:lnSpc>
                <a:spcPct val="90000"/>
              </a:lnSpc>
              <a:spcBef>
                <a:spcPts val="500"/>
              </a:spcBef>
              <a:spcAft>
                <a:spcPts val="0"/>
              </a:spcAft>
              <a:buClr>
                <a:schemeClr val="dk1"/>
              </a:buClr>
              <a:buSzPts val="2400"/>
              <a:buChar char="•"/>
            </a:pPr>
            <a:r>
              <a:rPr lang="en-US"/>
              <a:t>Programming Assignments (~biweekly, 4 total)</a:t>
            </a:r>
            <a:endParaRPr/>
          </a:p>
          <a:p>
            <a:pPr marL="1143000" lvl="2" indent="-228600" algn="l" rtl="0">
              <a:lnSpc>
                <a:spcPct val="90000"/>
              </a:lnSpc>
              <a:spcBef>
                <a:spcPts val="500"/>
              </a:spcBef>
              <a:spcAft>
                <a:spcPts val="0"/>
              </a:spcAft>
              <a:buClr>
                <a:schemeClr val="dk1"/>
              </a:buClr>
              <a:buSzPts val="2000"/>
              <a:buChar char="•"/>
            </a:pPr>
            <a:r>
              <a:rPr lang="en-US"/>
              <a:t>Structured programming assignments to assess your proficiency of programming concepts</a:t>
            </a:r>
            <a:endParaRPr/>
          </a:p>
          <a:p>
            <a:pPr marL="685800" lvl="1" indent="-228600" algn="l" rtl="0">
              <a:lnSpc>
                <a:spcPct val="90000"/>
              </a:lnSpc>
              <a:spcBef>
                <a:spcPts val="500"/>
              </a:spcBef>
              <a:spcAft>
                <a:spcPts val="0"/>
              </a:spcAft>
              <a:buClr>
                <a:schemeClr val="dk1"/>
              </a:buClr>
              <a:buSzPts val="2400"/>
              <a:buChar char="•"/>
            </a:pPr>
            <a:r>
              <a:rPr lang="en-US"/>
              <a:t>Creative Projects (~biweekly, 4 total)</a:t>
            </a:r>
            <a:endParaRPr/>
          </a:p>
          <a:p>
            <a:pPr marL="1143000" lvl="2" indent="-228600" algn="l" rtl="0">
              <a:lnSpc>
                <a:spcPct val="90000"/>
              </a:lnSpc>
              <a:spcBef>
                <a:spcPts val="500"/>
              </a:spcBef>
              <a:spcAft>
                <a:spcPts val="0"/>
              </a:spcAft>
              <a:buClr>
                <a:schemeClr val="dk1"/>
              </a:buClr>
              <a:buSzPts val="2000"/>
              <a:buChar char="•"/>
            </a:pPr>
            <a:r>
              <a:rPr lang="en-US"/>
              <a:t>Smaller, more open-ended assignments to give you space to explore</a:t>
            </a:r>
            <a:endParaRPr/>
          </a:p>
          <a:p>
            <a:pPr marL="685800" lvl="1" indent="-228600" algn="l" rtl="0">
              <a:lnSpc>
                <a:spcPct val="90000"/>
              </a:lnSpc>
              <a:spcBef>
                <a:spcPts val="500"/>
              </a:spcBef>
              <a:spcAft>
                <a:spcPts val="0"/>
              </a:spcAft>
              <a:buClr>
                <a:schemeClr val="dk1"/>
              </a:buClr>
              <a:buSzPts val="2400"/>
              <a:buChar char="•"/>
            </a:pPr>
            <a:r>
              <a:rPr lang="en-US"/>
              <a:t>Quizzes (3 total, in section)</a:t>
            </a:r>
            <a:endParaRPr/>
          </a:p>
          <a:p>
            <a:pPr marL="1143000" lvl="2" indent="-228600" algn="l" rtl="0">
              <a:lnSpc>
                <a:spcPct val="90000"/>
              </a:lnSpc>
              <a:spcBef>
                <a:spcPts val="500"/>
              </a:spcBef>
              <a:spcAft>
                <a:spcPts val="0"/>
              </a:spcAft>
              <a:buClr>
                <a:schemeClr val="dk1"/>
              </a:buClr>
              <a:buSzPts val="2000"/>
              <a:buChar char="•"/>
            </a:pPr>
            <a:r>
              <a:rPr lang="en-US"/>
              <a:t>Series of problems covering all material up to that point</a:t>
            </a:r>
            <a:endParaRPr/>
          </a:p>
          <a:p>
            <a:pPr marL="685800" lvl="1" indent="-228600" algn="l" rtl="0">
              <a:lnSpc>
                <a:spcPct val="90000"/>
              </a:lnSpc>
              <a:spcBef>
                <a:spcPts val="500"/>
              </a:spcBef>
              <a:spcAft>
                <a:spcPts val="0"/>
              </a:spcAft>
              <a:buClr>
                <a:schemeClr val="dk1"/>
              </a:buClr>
              <a:buSzPts val="2400"/>
              <a:buChar char="•"/>
            </a:pPr>
            <a:r>
              <a:rPr lang="en-US"/>
              <a:t>Final Exam (</a:t>
            </a:r>
            <a:r>
              <a:rPr lang="en-US" i="1"/>
              <a:t>tentatively </a:t>
            </a:r>
            <a:r>
              <a:rPr lang="en-US"/>
              <a:t>Tuesday, March 12)</a:t>
            </a:r>
            <a:endParaRPr/>
          </a:p>
          <a:p>
            <a:pPr marL="1143000" lvl="2" indent="-228600" algn="l" rtl="0">
              <a:lnSpc>
                <a:spcPct val="90000"/>
              </a:lnSpc>
              <a:spcBef>
                <a:spcPts val="500"/>
              </a:spcBef>
              <a:spcAft>
                <a:spcPts val="0"/>
              </a:spcAft>
              <a:buSzPts val="2400"/>
              <a:buChar char="•"/>
            </a:pPr>
            <a:r>
              <a:rPr lang="en-US"/>
              <a:t>Final, culminating assessment of all your skills and knowledge</a:t>
            </a:r>
            <a:endParaRPr/>
          </a:p>
          <a:p>
            <a:pPr marL="1143000" lvl="2" indent="-76200" algn="l" rtl="0">
              <a:lnSpc>
                <a:spcPct val="90000"/>
              </a:lnSpc>
              <a:spcBef>
                <a:spcPts val="500"/>
              </a:spcBef>
              <a:spcAft>
                <a:spcPts val="0"/>
              </a:spcAft>
              <a:buSzPts val="2400"/>
              <a:buNone/>
            </a:pPr>
            <a:endParaRPr b="1"/>
          </a:p>
        </p:txBody>
      </p:sp>
      <p:sp>
        <p:nvSpPr>
          <p:cNvPr id="369" name="Google Shape;36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70" name="Google Shape;37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Resubmission and Quiz Problem Drops</a:t>
            </a:r>
            <a:endParaRPr dirty="0"/>
          </a:p>
        </p:txBody>
      </p:sp>
      <p:sp>
        <p:nvSpPr>
          <p:cNvPr id="376" name="Google Shape;376;p27"/>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94"/>
              <a:buNone/>
            </a:pPr>
            <a:r>
              <a:rPr lang="en-US" i="1"/>
              <a:t>Learning takes time, and doesn’t always happen on the first try</a:t>
            </a:r>
            <a:endParaRPr/>
          </a:p>
          <a:p>
            <a:pPr marL="228600" lvl="0" indent="-50800" algn="l" rtl="0">
              <a:lnSpc>
                <a:spcPct val="90000"/>
              </a:lnSpc>
              <a:spcBef>
                <a:spcPts val="1000"/>
              </a:spcBef>
              <a:spcAft>
                <a:spcPts val="0"/>
              </a:spcAft>
              <a:buClr>
                <a:schemeClr val="dk1"/>
              </a:buClr>
              <a:buSzPts val="3294"/>
              <a:buNone/>
            </a:pPr>
            <a:endParaRPr/>
          </a:p>
          <a:p>
            <a:pPr marL="228600" lvl="0" indent="-228600" algn="l" rtl="0">
              <a:lnSpc>
                <a:spcPct val="90000"/>
              </a:lnSpc>
              <a:spcBef>
                <a:spcPts val="1000"/>
              </a:spcBef>
              <a:spcAft>
                <a:spcPts val="0"/>
              </a:spcAft>
              <a:buClr>
                <a:schemeClr val="dk1"/>
              </a:buClr>
              <a:buSzPts val="3294"/>
              <a:buChar char="•"/>
            </a:pPr>
            <a:r>
              <a:rPr lang="en-US"/>
              <a:t>One previous Programming Assignment or Creative Project can be </a:t>
            </a:r>
            <a:r>
              <a:rPr lang="en-US" b="1"/>
              <a:t>resubmitted</a:t>
            </a:r>
            <a:r>
              <a:rPr lang="en-US"/>
              <a:t> each week</a:t>
            </a:r>
            <a:endParaRPr/>
          </a:p>
          <a:p>
            <a:pPr marL="685800" lvl="1" indent="-228600" algn="l" rtl="0">
              <a:lnSpc>
                <a:spcPct val="90000"/>
              </a:lnSpc>
              <a:spcBef>
                <a:spcPts val="500"/>
              </a:spcBef>
              <a:spcAft>
                <a:spcPts val="0"/>
              </a:spcAft>
              <a:buClr>
                <a:schemeClr val="dk1"/>
              </a:buClr>
              <a:buSzPts val="2824"/>
              <a:buChar char="•"/>
            </a:pPr>
            <a:r>
              <a:rPr lang="en-US"/>
              <a:t>Must be accompanied by a write-up describing changes (via Google Form)</a:t>
            </a:r>
            <a:endParaRPr/>
          </a:p>
          <a:p>
            <a:pPr marL="685800" lvl="1" indent="-228600" algn="l" rtl="0">
              <a:lnSpc>
                <a:spcPct val="90000"/>
              </a:lnSpc>
              <a:spcBef>
                <a:spcPts val="500"/>
              </a:spcBef>
              <a:spcAft>
                <a:spcPts val="0"/>
              </a:spcAft>
              <a:buClr>
                <a:schemeClr val="dk1"/>
              </a:buClr>
              <a:buSzPts val="2824"/>
              <a:buChar char="•"/>
            </a:pPr>
            <a:r>
              <a:rPr lang="en-US"/>
              <a:t>Grade on resubmission will replace original grade</a:t>
            </a:r>
            <a:endParaRPr/>
          </a:p>
          <a:p>
            <a:pPr marL="685800" lvl="1" indent="-228600" algn="l" rtl="0">
              <a:lnSpc>
                <a:spcPct val="90000"/>
              </a:lnSpc>
              <a:spcBef>
                <a:spcPts val="500"/>
              </a:spcBef>
              <a:spcAft>
                <a:spcPts val="0"/>
              </a:spcAft>
              <a:buClr>
                <a:schemeClr val="dk1"/>
              </a:buClr>
              <a:buSzPts val="2824"/>
              <a:buChar char="•"/>
            </a:pPr>
            <a:r>
              <a:rPr lang="en-US"/>
              <a:t>Each assignment should only be resubmitted once</a:t>
            </a:r>
            <a:endParaRPr/>
          </a:p>
          <a:p>
            <a:pPr marL="228600" lvl="0" indent="-228600" algn="l" rtl="0">
              <a:lnSpc>
                <a:spcPct val="90000"/>
              </a:lnSpc>
              <a:spcBef>
                <a:spcPts val="500"/>
              </a:spcBef>
              <a:spcAft>
                <a:spcPts val="0"/>
              </a:spcAft>
              <a:buSzPts val="2824"/>
              <a:buChar char="•"/>
            </a:pPr>
            <a:r>
              <a:rPr lang="en-US"/>
              <a:t>We will drop your </a:t>
            </a:r>
            <a:r>
              <a:rPr lang="en-US" b="1"/>
              <a:t>two lowest quiz problem grades</a:t>
            </a:r>
            <a:endParaRPr/>
          </a:p>
          <a:p>
            <a:pPr marL="685800" lvl="1" indent="-228600" algn="l" rtl="0">
              <a:lnSpc>
                <a:spcPct val="90000"/>
              </a:lnSpc>
              <a:spcBef>
                <a:spcPts val="500"/>
              </a:spcBef>
              <a:spcAft>
                <a:spcPts val="0"/>
              </a:spcAft>
              <a:buSzPts val="2420"/>
              <a:buChar char="•"/>
            </a:pPr>
            <a:r>
              <a:rPr lang="en-US"/>
              <a:t>No special action required– we’ll do this automatically</a:t>
            </a:r>
            <a:endParaRPr/>
          </a:p>
          <a:p>
            <a:pPr marL="228600" lvl="0" indent="-228600" algn="l" rtl="0">
              <a:lnSpc>
                <a:spcPct val="90000"/>
              </a:lnSpc>
              <a:spcBef>
                <a:spcPts val="1000"/>
              </a:spcBef>
              <a:spcAft>
                <a:spcPts val="0"/>
              </a:spcAft>
              <a:buClr>
                <a:schemeClr val="dk1"/>
              </a:buClr>
              <a:buSzPts val="3294"/>
              <a:buChar char="•"/>
            </a:pPr>
            <a:r>
              <a:rPr lang="en-US"/>
              <a:t>See the </a:t>
            </a:r>
            <a:r>
              <a:rPr lang="en-US" u="sng">
                <a:solidFill>
                  <a:schemeClr val="hlink"/>
                </a:solidFill>
                <a:hlinkClick r:id="rId3"/>
              </a:rPr>
              <a:t>syllabus</a:t>
            </a:r>
            <a:r>
              <a:rPr lang="en-US"/>
              <a:t> for more details</a:t>
            </a:r>
            <a:endParaRPr/>
          </a:p>
        </p:txBody>
      </p:sp>
      <p:sp>
        <p:nvSpPr>
          <p:cNvPr id="377" name="Google Shape;37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78" name="Google Shape;37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106" name="Google Shape;106;p3"/>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a:solidFill>
                  <a:schemeClr val="accent5"/>
                </a:solidFill>
              </a:rPr>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107" name="Google Shape;107;p3"/>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108" name="Google Shape;10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a:t>
            </a:fld>
            <a:endParaRPr>
              <a:solidFill>
                <a:schemeClr val="lt1"/>
              </a:solidFill>
            </a:endParaRPr>
          </a:p>
        </p:txBody>
      </p:sp>
      <p:sp>
        <p:nvSpPr>
          <p:cNvPr id="110" name="Google Shape;110;p3"/>
          <p:cNvSpPr/>
          <p:nvPr/>
        </p:nvSpPr>
        <p:spPr>
          <a:xfrm flipH="1">
            <a:off x="2554014" y="1992762"/>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a:spLocks noGrp="1"/>
          </p:cNvSpPr>
          <p:nvPr>
            <p:ph type="body" idx="1"/>
          </p:nvPr>
        </p:nvSpPr>
        <p:spPr>
          <a:xfrm>
            <a:off x="838200" y="1825625"/>
            <a:ext cx="9220200" cy="421851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i="1"/>
              <a:t>Grades should reflect your proficiency in the course objectives</a:t>
            </a:r>
            <a:endParaRPr/>
          </a:p>
          <a:p>
            <a:pPr marL="0" lvl="0" indent="0" algn="l" rtl="0">
              <a:lnSpc>
                <a:spcPct val="90000"/>
              </a:lnSpc>
              <a:spcBef>
                <a:spcPts val="1000"/>
              </a:spcBef>
              <a:spcAft>
                <a:spcPts val="0"/>
              </a:spcAft>
              <a:buClr>
                <a:schemeClr val="dk1"/>
              </a:buClr>
              <a:buSzPct val="100000"/>
              <a:buNone/>
            </a:pPr>
            <a:endParaRPr i="1"/>
          </a:p>
          <a:p>
            <a:pPr marL="228600" lvl="0" indent="-228600" algn="l" rtl="0">
              <a:lnSpc>
                <a:spcPct val="90000"/>
              </a:lnSpc>
              <a:spcBef>
                <a:spcPts val="1000"/>
              </a:spcBef>
              <a:spcAft>
                <a:spcPts val="0"/>
              </a:spcAft>
              <a:buClr>
                <a:schemeClr val="dk1"/>
              </a:buClr>
              <a:buSzPct val="100000"/>
              <a:buChar char="•"/>
            </a:pPr>
            <a:r>
              <a:rPr lang="en-US"/>
              <a:t>All assignments will be graded </a:t>
            </a:r>
            <a:r>
              <a:rPr lang="en-US" b="1"/>
              <a:t>E (Excellent), S (Satisfactory), or N (Not yet)</a:t>
            </a:r>
            <a:endParaRPr/>
          </a:p>
          <a:p>
            <a:pPr marL="685800" lvl="1" indent="-228600" algn="l" rtl="0">
              <a:lnSpc>
                <a:spcPct val="90000"/>
              </a:lnSpc>
              <a:spcBef>
                <a:spcPts val="1000"/>
              </a:spcBef>
              <a:spcAft>
                <a:spcPts val="0"/>
              </a:spcAft>
              <a:buSzPct val="100000"/>
              <a:buChar char="•"/>
            </a:pPr>
            <a:r>
              <a:rPr lang="en-US"/>
              <a:t>Under certain circumstances, a grade of U (Unassessable) may be assigned</a:t>
            </a:r>
            <a:endParaRPr/>
          </a:p>
          <a:p>
            <a:pPr marL="685800" lvl="1" indent="-228600" algn="l" rtl="0">
              <a:lnSpc>
                <a:spcPct val="90000"/>
              </a:lnSpc>
              <a:spcBef>
                <a:spcPts val="1000"/>
              </a:spcBef>
              <a:spcAft>
                <a:spcPts val="0"/>
              </a:spcAft>
              <a:buSzPct val="100000"/>
              <a:buChar char="•"/>
            </a:pPr>
            <a:r>
              <a:rPr lang="en-US"/>
              <a:t>In some cases, not all grades will be given</a:t>
            </a:r>
            <a:endParaRPr/>
          </a:p>
          <a:p>
            <a:pPr marL="228600" lvl="0" indent="-228600" algn="l" rtl="0">
              <a:lnSpc>
                <a:spcPct val="90000"/>
              </a:lnSpc>
              <a:spcBef>
                <a:spcPts val="1000"/>
              </a:spcBef>
              <a:spcAft>
                <a:spcPts val="0"/>
              </a:spcAft>
              <a:buClr>
                <a:schemeClr val="dk1"/>
              </a:buClr>
              <a:buSzPct val="100000"/>
              <a:buChar char="•"/>
            </a:pPr>
            <a:r>
              <a:rPr lang="en-US"/>
              <a:t>Final grades will be assigned based on the </a:t>
            </a:r>
            <a:r>
              <a:rPr lang="en-US" b="1"/>
              <a:t>amount of work at each level</a:t>
            </a:r>
            <a:endParaRPr/>
          </a:p>
          <a:p>
            <a:pPr marL="228600" lvl="0" indent="-11747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See the </a:t>
            </a:r>
            <a:r>
              <a:rPr lang="en-US" u="sng">
                <a:solidFill>
                  <a:schemeClr val="hlink"/>
                </a:solidFill>
                <a:hlinkClick r:id="rId3"/>
              </a:rPr>
              <a:t>syllabus</a:t>
            </a:r>
            <a:r>
              <a:rPr lang="en-US"/>
              <a:t> for more details</a:t>
            </a:r>
            <a:endParaRPr/>
          </a:p>
        </p:txBody>
      </p:sp>
      <p:sp>
        <p:nvSpPr>
          <p:cNvPr id="385" name="Google Shape;3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386" name="Google Shape;3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392" name="Google Shape;392;p29"/>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dk1"/>
              </a:buClr>
              <a:buSzPts val="2800"/>
              <a:buChar char="•"/>
            </a:pPr>
            <a:r>
              <a:rPr lang="en-US"/>
              <a:t>About this course</a:t>
            </a:r>
            <a:endParaRPr/>
          </a:p>
          <a:p>
            <a:pPr marL="685800" lvl="1" indent="-228600" algn="l" rtl="0">
              <a:lnSpc>
                <a:spcPct val="90000"/>
              </a:lnSpc>
              <a:spcBef>
                <a:spcPts val="500"/>
              </a:spcBef>
              <a:spcAft>
                <a:spcPts val="0"/>
              </a:spcAft>
              <a:buClr>
                <a:schemeClr val="dk1"/>
              </a:buClr>
              <a:buSzPts val="2400"/>
              <a:buChar char="•"/>
            </a:pPr>
            <a:r>
              <a:rPr lang="en-US"/>
              <a:t>Learning objectives</a:t>
            </a:r>
            <a:endParaRPr/>
          </a:p>
          <a:p>
            <a:pPr marL="685800" lvl="1" indent="-228600" algn="l" rtl="0">
              <a:lnSpc>
                <a:spcPct val="90000"/>
              </a:lnSpc>
              <a:spcBef>
                <a:spcPts val="500"/>
              </a:spcBef>
              <a:spcAft>
                <a:spcPts val="0"/>
              </a:spcAft>
              <a:buClr>
                <a:schemeClr val="dk1"/>
              </a:buClr>
              <a:buSzPts val="2400"/>
              <a:buChar char="•"/>
            </a:pPr>
            <a:r>
              <a:rPr lang="en-US"/>
              <a:t>Other similar courses</a:t>
            </a:r>
            <a:endParaRPr/>
          </a:p>
          <a:p>
            <a:pPr marL="685800" lvl="1" indent="-228600" algn="l" rtl="0">
              <a:lnSpc>
                <a:spcPct val="90000"/>
              </a:lnSpc>
              <a:spcBef>
                <a:spcPts val="500"/>
              </a:spcBef>
              <a:spcAft>
                <a:spcPts val="0"/>
              </a:spcAft>
              <a:buClr>
                <a:schemeClr val="dk1"/>
              </a:buClr>
              <a:buSzPts val="2400"/>
              <a:buChar char="•"/>
            </a:pPr>
            <a:r>
              <a:rPr lang="en-US"/>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393" name="Google Shape;393;p29"/>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dk1"/>
              </a:buClr>
              <a:buSzPts val="2800"/>
              <a:buChar char="•"/>
            </a:pPr>
            <a:r>
              <a:rPr lang="en-US"/>
              <a:t>Assessment and grading</a:t>
            </a:r>
            <a:endParaRPr/>
          </a:p>
          <a:p>
            <a:pPr marL="228600" lvl="0" indent="-228600" algn="l" rtl="0">
              <a:lnSpc>
                <a:spcPct val="90000"/>
              </a:lnSpc>
              <a:spcBef>
                <a:spcPts val="1000"/>
              </a:spcBef>
              <a:spcAft>
                <a:spcPts val="0"/>
              </a:spcAft>
              <a:buClr>
                <a:schemeClr val="accent2"/>
              </a:buClr>
              <a:buSzPts val="2800"/>
              <a:buChar char="•"/>
            </a:pPr>
            <a:r>
              <a:rPr lang="en-US">
                <a:solidFill>
                  <a:schemeClr val="accent2"/>
                </a:solidFill>
              </a:rPr>
              <a:t>Collaboration</a:t>
            </a:r>
            <a:endParaRPr/>
          </a:p>
        </p:txBody>
      </p:sp>
      <p:sp>
        <p:nvSpPr>
          <p:cNvPr id="394" name="Google Shape;39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395" name="Google Shape;39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31</a:t>
            </a:fld>
            <a:endParaRPr>
              <a:solidFill>
                <a:schemeClr val="lt1"/>
              </a:solidFill>
            </a:endParaRPr>
          </a:p>
        </p:txBody>
      </p:sp>
      <p:sp>
        <p:nvSpPr>
          <p:cNvPr id="396" name="Google Shape;396;p29"/>
          <p:cNvSpPr/>
          <p:nvPr/>
        </p:nvSpPr>
        <p:spPr>
          <a:xfrm flipH="1">
            <a:off x="8472914" y="4203281"/>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i="1"/>
              <a:t>Learning is hard, but it’s easier when you learn from each other</a:t>
            </a:r>
            <a:endParaRPr/>
          </a:p>
          <a:p>
            <a:pPr marL="228600" lvl="0" indent="-64135"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You are encouraged to form study groups; work together on pre-class work, practice and review; and discuss your ideas and approaches</a:t>
            </a:r>
            <a:endParaRPr/>
          </a:p>
          <a:p>
            <a:pPr marL="228600" lvl="0" indent="-228600" algn="l" rtl="0">
              <a:lnSpc>
                <a:spcPct val="90000"/>
              </a:lnSpc>
              <a:spcBef>
                <a:spcPts val="1000"/>
              </a:spcBef>
              <a:spcAft>
                <a:spcPts val="0"/>
              </a:spcAft>
              <a:buClr>
                <a:schemeClr val="dk1"/>
              </a:buClr>
              <a:buSzPts val="2800"/>
              <a:buChar char="•"/>
            </a:pPr>
            <a:r>
              <a:rPr lang="en-US"/>
              <a:t>All work you submit for grading </a:t>
            </a:r>
            <a:r>
              <a:rPr lang="en-US" b="1"/>
              <a:t>must be </a:t>
            </a:r>
            <a:r>
              <a:rPr lang="en-US" b="1" i="1"/>
              <a:t>predominantly </a:t>
            </a:r>
            <a:r>
              <a:rPr lang="en-US" b="1"/>
              <a:t>and </a:t>
            </a:r>
            <a:r>
              <a:rPr lang="en-US" b="1" i="1"/>
              <a:t>substantially </a:t>
            </a:r>
            <a:r>
              <a:rPr lang="en-US" b="1"/>
              <a:t>your own</a:t>
            </a:r>
            <a:endParaRPr/>
          </a:p>
          <a:p>
            <a:pPr marL="228600" lvl="0" indent="-228600" algn="l" rtl="0">
              <a:lnSpc>
                <a:spcPct val="90000"/>
              </a:lnSpc>
              <a:spcBef>
                <a:spcPts val="1000"/>
              </a:spcBef>
              <a:spcAft>
                <a:spcPts val="0"/>
              </a:spcAft>
              <a:buClr>
                <a:schemeClr val="dk1"/>
              </a:buClr>
              <a:buSzPts val="2800"/>
              <a:buChar char="•"/>
            </a:pPr>
            <a:r>
              <a:rPr lang="en-US"/>
              <a:t>Work that violates policy may be withdrawn within 72 hours</a:t>
            </a:r>
            <a:endParaRPr/>
          </a:p>
          <a:p>
            <a:pPr marL="228600" lvl="0" indent="-64135"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See the </a:t>
            </a:r>
            <a:r>
              <a:rPr lang="en-US" u="sng">
                <a:solidFill>
                  <a:schemeClr val="hlink"/>
                </a:solidFill>
                <a:hlinkClick r:id="rId3"/>
              </a:rPr>
              <a:t>syllabus</a:t>
            </a:r>
            <a:r>
              <a:rPr lang="en-US"/>
              <a:t> for more details</a:t>
            </a:r>
            <a:endParaRPr/>
          </a:p>
          <a:p>
            <a:pPr marL="228600" lvl="0" indent="-64135" algn="l" rtl="0">
              <a:lnSpc>
                <a:spcPct val="90000"/>
              </a:lnSpc>
              <a:spcBef>
                <a:spcPts val="1000"/>
              </a:spcBef>
              <a:spcAft>
                <a:spcPts val="0"/>
              </a:spcAft>
              <a:buClr>
                <a:schemeClr val="dk1"/>
              </a:buClr>
              <a:buSzPts val="2800"/>
              <a:buNone/>
            </a:pPr>
            <a:endParaRPr/>
          </a:p>
        </p:txBody>
      </p:sp>
      <p:sp>
        <p:nvSpPr>
          <p:cNvPr id="403" name="Google Shape;40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404" name="Google Shape;40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Hi, I’m Brett! (he/him)</a:t>
            </a:r>
            <a:endParaRPr/>
          </a:p>
        </p:txBody>
      </p:sp>
      <p:sp>
        <p:nvSpPr>
          <p:cNvPr id="116" name="Google Shape;116;p4"/>
          <p:cNvSpPr txBox="1">
            <a:spLocks noGrp="1"/>
          </p:cNvSpPr>
          <p:nvPr>
            <p:ph type="body" idx="1"/>
          </p:nvPr>
        </p:nvSpPr>
        <p:spPr>
          <a:xfrm>
            <a:off x="838200" y="1825625"/>
            <a:ext cx="7555361"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Associate Teaching Professor</a:t>
            </a:r>
            <a:endParaRPr/>
          </a:p>
          <a:p>
            <a:pPr marL="228600" lvl="0" indent="-228600" algn="l" rtl="0">
              <a:lnSpc>
                <a:spcPct val="90000"/>
              </a:lnSpc>
              <a:spcBef>
                <a:spcPts val="1000"/>
              </a:spcBef>
              <a:spcAft>
                <a:spcPts val="0"/>
              </a:spcAft>
              <a:buClr>
                <a:schemeClr val="dk1"/>
              </a:buClr>
              <a:buSzPts val="2800"/>
              <a:buChar char="•"/>
            </a:pPr>
            <a:r>
              <a:rPr lang="en-US"/>
              <a:t>Frequent intro CS instructor </a:t>
            </a:r>
            <a:endParaRPr/>
          </a:p>
          <a:p>
            <a:pPr marL="685800" lvl="1" indent="-228600" algn="l" rtl="0">
              <a:lnSpc>
                <a:spcPct val="90000"/>
              </a:lnSpc>
              <a:spcBef>
                <a:spcPts val="1000"/>
              </a:spcBef>
              <a:spcAft>
                <a:spcPts val="0"/>
              </a:spcAft>
              <a:buSzPts val="2800"/>
              <a:buChar char="•"/>
            </a:pPr>
            <a:r>
              <a:rPr lang="en-US"/>
              <a:t>Lead designer/developer of new 12X curriculum</a:t>
            </a:r>
            <a:endParaRPr/>
          </a:p>
          <a:p>
            <a:pPr marL="228600" lvl="0" indent="-228600" algn="l" rtl="0">
              <a:lnSpc>
                <a:spcPct val="90000"/>
              </a:lnSpc>
              <a:spcBef>
                <a:spcPts val="1000"/>
              </a:spcBef>
              <a:spcAft>
                <a:spcPts val="0"/>
              </a:spcAft>
              <a:buClr>
                <a:schemeClr val="dk1"/>
              </a:buClr>
              <a:buSzPts val="2800"/>
              <a:buChar char="•"/>
            </a:pPr>
            <a:r>
              <a:rPr lang="en-US"/>
              <a:t>Also interested in CS education/pedagogy</a:t>
            </a:r>
            <a:endParaRPr/>
          </a:p>
          <a:p>
            <a:pPr marL="228600" lvl="0" indent="-228600" algn="l" rtl="0">
              <a:lnSpc>
                <a:spcPct val="90000"/>
              </a:lnSpc>
              <a:spcBef>
                <a:spcPts val="1000"/>
              </a:spcBef>
              <a:spcAft>
                <a:spcPts val="0"/>
              </a:spcAft>
              <a:buClr>
                <a:schemeClr val="dk1"/>
              </a:buClr>
              <a:buSzPts val="2800"/>
              <a:buChar char="•"/>
            </a:pPr>
            <a:r>
              <a:rPr lang="en-US"/>
              <a:t>Previously: </a:t>
            </a:r>
            <a:endParaRPr/>
          </a:p>
          <a:p>
            <a:pPr marL="685800" lvl="1" indent="-228600" algn="l" rtl="0">
              <a:lnSpc>
                <a:spcPct val="90000"/>
              </a:lnSpc>
              <a:spcBef>
                <a:spcPts val="500"/>
              </a:spcBef>
              <a:spcAft>
                <a:spcPts val="0"/>
              </a:spcAft>
              <a:buClr>
                <a:schemeClr val="dk1"/>
              </a:buClr>
              <a:buSzPts val="2400"/>
              <a:buChar char="•"/>
            </a:pPr>
            <a:r>
              <a:rPr lang="en-US"/>
              <a:t>trained CS teachers</a:t>
            </a:r>
            <a:endParaRPr/>
          </a:p>
          <a:p>
            <a:pPr marL="685800" lvl="1" indent="-228600" algn="l" rtl="0">
              <a:lnSpc>
                <a:spcPct val="90000"/>
              </a:lnSpc>
              <a:spcBef>
                <a:spcPts val="500"/>
              </a:spcBef>
              <a:spcAft>
                <a:spcPts val="0"/>
              </a:spcAft>
              <a:buClr>
                <a:schemeClr val="dk1"/>
              </a:buClr>
              <a:buSzPts val="2400"/>
              <a:buChar char="•"/>
            </a:pPr>
            <a:r>
              <a:rPr lang="en-US"/>
              <a:t>developed CS curriculum</a:t>
            </a:r>
            <a:endParaRPr/>
          </a:p>
          <a:p>
            <a:pPr marL="685800" lvl="1" indent="-228600" algn="l" rtl="0">
              <a:lnSpc>
                <a:spcPct val="90000"/>
              </a:lnSpc>
              <a:spcBef>
                <a:spcPts val="500"/>
              </a:spcBef>
              <a:spcAft>
                <a:spcPts val="0"/>
              </a:spcAft>
              <a:buClr>
                <a:schemeClr val="dk1"/>
              </a:buClr>
              <a:buSzPts val="2400"/>
              <a:buChar char="•"/>
            </a:pPr>
            <a:r>
              <a:rPr lang="en-US"/>
              <a:t>taught high school CS</a:t>
            </a:r>
            <a:endParaRPr/>
          </a:p>
          <a:p>
            <a:pPr marL="685800" lvl="1" indent="-228600" algn="l" rtl="0">
              <a:lnSpc>
                <a:spcPct val="90000"/>
              </a:lnSpc>
              <a:spcBef>
                <a:spcPts val="500"/>
              </a:spcBef>
              <a:spcAft>
                <a:spcPts val="0"/>
              </a:spcAft>
              <a:buClr>
                <a:schemeClr val="dk1"/>
              </a:buClr>
              <a:buSzPts val="2400"/>
              <a:buChar char="•"/>
            </a:pPr>
            <a:r>
              <a:rPr lang="en-US"/>
              <a:t>worked as a software engineer</a:t>
            </a:r>
            <a:endParaRPr/>
          </a:p>
          <a:p>
            <a:pPr marL="685800" lvl="1" indent="-76200" algn="l" rtl="0">
              <a:lnSpc>
                <a:spcPct val="90000"/>
              </a:lnSpc>
              <a:spcBef>
                <a:spcPts val="500"/>
              </a:spcBef>
              <a:spcAft>
                <a:spcPts val="0"/>
              </a:spcAft>
              <a:buClr>
                <a:schemeClr val="dk1"/>
              </a:buClr>
              <a:buSzPts val="2400"/>
              <a:buNone/>
            </a:pPr>
            <a:endParaRPr/>
          </a:p>
        </p:txBody>
      </p:sp>
      <p:sp>
        <p:nvSpPr>
          <p:cNvPr id="117" name="Google Shape;11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118" name="Google Shape;11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19" name="Google Shape;119;p4"/>
          <p:cNvPicPr preferRelativeResize="0"/>
          <p:nvPr/>
        </p:nvPicPr>
        <p:blipFill rotWithShape="1">
          <a:blip r:embed="rId3">
            <a:alphaModFix/>
          </a:blip>
          <a:srcRect r="27377"/>
          <a:stretch/>
        </p:blipFill>
        <p:spPr>
          <a:xfrm>
            <a:off x="8610600" y="2018611"/>
            <a:ext cx="3182830" cy="2921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Hi, I’m James! (he/him) </a:t>
            </a:r>
            <a:endParaRPr/>
          </a:p>
        </p:txBody>
      </p:sp>
      <p:sp>
        <p:nvSpPr>
          <p:cNvPr id="125" name="Google Shape;125;p6"/>
          <p:cNvSpPr txBox="1">
            <a:spLocks noGrp="1"/>
          </p:cNvSpPr>
          <p:nvPr>
            <p:ph type="body" idx="1"/>
          </p:nvPr>
        </p:nvSpPr>
        <p:spPr>
          <a:xfrm>
            <a:off x="838200" y="1825625"/>
            <a:ext cx="7555361" cy="4218516"/>
          </a:xfrm>
          <a:prstGeom prst="rect">
            <a:avLst/>
          </a:prstGeom>
          <a:noFill/>
          <a:ln>
            <a:noFill/>
          </a:ln>
        </p:spPr>
        <p:txBody>
          <a:bodyPr spcFirstLastPara="1" wrap="square" lIns="91425" tIns="45700" rIns="91425" bIns="45700" anchor="t" anchorCtr="0">
            <a:normAutofit/>
          </a:bodyPr>
          <a:lstStyle/>
          <a:p>
            <a:pPr marL="457200" lvl="0" indent="-406400" algn="l" rtl="0">
              <a:lnSpc>
                <a:spcPct val="115000"/>
              </a:lnSpc>
              <a:spcBef>
                <a:spcPts val="500"/>
              </a:spcBef>
              <a:spcAft>
                <a:spcPts val="0"/>
              </a:spcAft>
              <a:buSzPts val="2800"/>
              <a:buChar char="•"/>
            </a:pPr>
            <a:r>
              <a:rPr lang="en-US"/>
              <a:t>Assistant Teaching Professor</a:t>
            </a:r>
            <a:endParaRPr/>
          </a:p>
          <a:p>
            <a:pPr marL="457200" lvl="0" indent="-406400" algn="l" rtl="0">
              <a:lnSpc>
                <a:spcPct val="115000"/>
              </a:lnSpc>
              <a:spcBef>
                <a:spcPts val="0"/>
              </a:spcBef>
              <a:spcAft>
                <a:spcPts val="0"/>
              </a:spcAft>
              <a:buSzPts val="2800"/>
              <a:buChar char="•"/>
            </a:pPr>
            <a:r>
              <a:rPr lang="en-US"/>
              <a:t>First time intro CS instructor (!)</a:t>
            </a:r>
            <a:endParaRPr/>
          </a:p>
          <a:p>
            <a:pPr marL="457200" lvl="0" indent="-406400" algn="l" rtl="0">
              <a:lnSpc>
                <a:spcPct val="115000"/>
              </a:lnSpc>
              <a:spcBef>
                <a:spcPts val="0"/>
              </a:spcBef>
              <a:spcAft>
                <a:spcPts val="0"/>
              </a:spcAft>
              <a:buSzPts val="2800"/>
              <a:buChar char="•"/>
            </a:pPr>
            <a:r>
              <a:rPr lang="en-US"/>
              <a:t>Areas of interest</a:t>
            </a:r>
            <a:endParaRPr/>
          </a:p>
          <a:p>
            <a:pPr marL="914400" lvl="1" indent="-342900" algn="l" rtl="0">
              <a:lnSpc>
                <a:spcPct val="115000"/>
              </a:lnSpc>
              <a:spcBef>
                <a:spcPts val="0"/>
              </a:spcBef>
              <a:spcAft>
                <a:spcPts val="0"/>
              </a:spcAft>
              <a:buSzPts val="1800"/>
              <a:buChar char="•"/>
            </a:pPr>
            <a:r>
              <a:rPr lang="en-US"/>
              <a:t>Programming languages and distributed systems</a:t>
            </a:r>
            <a:endParaRPr/>
          </a:p>
          <a:p>
            <a:pPr marL="457200" lvl="0" indent="-406400" algn="l" rtl="0">
              <a:lnSpc>
                <a:spcPct val="115000"/>
              </a:lnSpc>
              <a:spcBef>
                <a:spcPts val="0"/>
              </a:spcBef>
              <a:spcAft>
                <a:spcPts val="0"/>
              </a:spcAft>
              <a:buSzPts val="2800"/>
              <a:buChar char="•"/>
            </a:pPr>
            <a:r>
              <a:rPr lang="en-US"/>
              <a:t>Previously:</a:t>
            </a:r>
            <a:endParaRPr/>
          </a:p>
          <a:p>
            <a:pPr marL="914400" lvl="1" indent="-342900" algn="l" rtl="0">
              <a:lnSpc>
                <a:spcPct val="115000"/>
              </a:lnSpc>
              <a:spcBef>
                <a:spcPts val="0"/>
              </a:spcBef>
              <a:spcAft>
                <a:spcPts val="0"/>
              </a:spcAft>
              <a:buSzPts val="1800"/>
              <a:buChar char="•"/>
            </a:pPr>
            <a:r>
              <a:rPr lang="en-US"/>
              <a:t>Grad student at UW</a:t>
            </a:r>
            <a:endParaRPr/>
          </a:p>
          <a:p>
            <a:pPr marL="914400" lvl="1" indent="-342900" algn="l" rtl="0">
              <a:lnSpc>
                <a:spcPct val="115000"/>
              </a:lnSpc>
              <a:spcBef>
                <a:spcPts val="0"/>
              </a:spcBef>
              <a:spcAft>
                <a:spcPts val="0"/>
              </a:spcAft>
              <a:buSzPts val="1800"/>
              <a:buChar char="•"/>
            </a:pPr>
            <a:r>
              <a:rPr lang="en-US"/>
              <a:t>Was employee #2 at a startup</a:t>
            </a:r>
            <a:endParaRPr/>
          </a:p>
        </p:txBody>
      </p:sp>
      <p:sp>
        <p:nvSpPr>
          <p:cNvPr id="126" name="Google Shape;12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127" name="Google Shape;12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28" name="Google Shape;128;p6"/>
          <p:cNvPicPr preferRelativeResize="0"/>
          <p:nvPr/>
        </p:nvPicPr>
        <p:blipFill rotWithShape="1">
          <a:blip r:embed="rId3">
            <a:alphaModFix/>
          </a:blip>
          <a:srcRect l="8387" t="9861" r="9462"/>
          <a:stretch/>
        </p:blipFill>
        <p:spPr>
          <a:xfrm>
            <a:off x="8554150" y="1998550"/>
            <a:ext cx="2538474" cy="3098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Meet (most of) your 30 TAs!</a:t>
            </a:r>
            <a:endParaRPr/>
          </a:p>
        </p:txBody>
      </p:sp>
      <p:sp>
        <p:nvSpPr>
          <p:cNvPr id="134" name="Google Shape;13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35" name="Google Shape;13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pic>
        <p:nvPicPr>
          <p:cNvPr id="136" name="Google Shape;136;p7" descr="A person wearing sunglasses and lying in a hammock&#10;&#10;Description automatically generated"/>
          <p:cNvPicPr preferRelativeResize="0"/>
          <p:nvPr/>
        </p:nvPicPr>
        <p:blipFill rotWithShape="1">
          <a:blip r:embed="rId3">
            <a:alphaModFix/>
          </a:blip>
          <a:srcRect/>
          <a:stretch/>
        </p:blipFill>
        <p:spPr>
          <a:xfrm>
            <a:off x="10258583" y="4078727"/>
            <a:ext cx="914400" cy="915190"/>
          </a:xfrm>
          <a:prstGeom prst="rect">
            <a:avLst/>
          </a:prstGeom>
          <a:noFill/>
          <a:ln>
            <a:noFill/>
          </a:ln>
        </p:spPr>
      </p:pic>
      <p:pic>
        <p:nvPicPr>
          <p:cNvPr id="137" name="Google Shape;137;p7" descr="A person wearing glasses and smiling&#10;&#10;Description automatically generated"/>
          <p:cNvPicPr preferRelativeResize="0"/>
          <p:nvPr/>
        </p:nvPicPr>
        <p:blipFill rotWithShape="1">
          <a:blip r:embed="rId4">
            <a:alphaModFix/>
          </a:blip>
          <a:srcRect/>
          <a:stretch/>
        </p:blipFill>
        <p:spPr>
          <a:xfrm>
            <a:off x="1506475" y="5103085"/>
            <a:ext cx="914400" cy="914400"/>
          </a:xfrm>
          <a:prstGeom prst="rect">
            <a:avLst/>
          </a:prstGeom>
          <a:noFill/>
          <a:ln>
            <a:noFill/>
          </a:ln>
        </p:spPr>
      </p:pic>
      <p:pic>
        <p:nvPicPr>
          <p:cNvPr id="138" name="Google Shape;138;p7" descr="A person holding a cup of coffee&#10;&#10;Description automatically generated"/>
          <p:cNvPicPr preferRelativeResize="0"/>
          <p:nvPr/>
        </p:nvPicPr>
        <p:blipFill rotWithShape="1">
          <a:blip r:embed="rId5">
            <a:alphaModFix/>
          </a:blip>
          <a:srcRect/>
          <a:stretch/>
        </p:blipFill>
        <p:spPr>
          <a:xfrm>
            <a:off x="4877816" y="1433920"/>
            <a:ext cx="914400" cy="914400"/>
          </a:xfrm>
          <a:prstGeom prst="rect">
            <a:avLst/>
          </a:prstGeom>
          <a:noFill/>
          <a:ln>
            <a:noFill/>
          </a:ln>
        </p:spPr>
      </p:pic>
      <p:pic>
        <p:nvPicPr>
          <p:cNvPr id="139" name="Google Shape;139;p7" descr="A person smiling at the camera&#10;&#10;Description automatically generated"/>
          <p:cNvPicPr preferRelativeResize="0"/>
          <p:nvPr/>
        </p:nvPicPr>
        <p:blipFill rotWithShape="1">
          <a:blip r:embed="rId6">
            <a:alphaModFix/>
          </a:blip>
          <a:srcRect/>
          <a:stretch/>
        </p:blipFill>
        <p:spPr>
          <a:xfrm>
            <a:off x="8804672" y="2381459"/>
            <a:ext cx="914400" cy="914400"/>
          </a:xfrm>
          <a:prstGeom prst="rect">
            <a:avLst/>
          </a:prstGeom>
          <a:noFill/>
          <a:ln>
            <a:noFill/>
          </a:ln>
        </p:spPr>
      </p:pic>
      <p:pic>
        <p:nvPicPr>
          <p:cNvPr id="140" name="Google Shape;140;p7" descr="A person smiling for a picture&#10;&#10;Description automatically generated"/>
          <p:cNvPicPr preferRelativeResize="0"/>
          <p:nvPr/>
        </p:nvPicPr>
        <p:blipFill rotWithShape="1">
          <a:blip r:embed="rId7">
            <a:alphaModFix/>
          </a:blip>
          <a:srcRect/>
          <a:stretch/>
        </p:blipFill>
        <p:spPr>
          <a:xfrm>
            <a:off x="1285130" y="2846782"/>
            <a:ext cx="914400" cy="914400"/>
          </a:xfrm>
          <a:prstGeom prst="rect">
            <a:avLst/>
          </a:prstGeom>
          <a:noFill/>
          <a:ln>
            <a:noFill/>
          </a:ln>
        </p:spPr>
      </p:pic>
      <p:pic>
        <p:nvPicPr>
          <p:cNvPr id="141" name="Google Shape;141;p7" descr="A person standing in front of a body of water&#10;&#10;Description automatically generated"/>
          <p:cNvPicPr preferRelativeResize="0"/>
          <p:nvPr/>
        </p:nvPicPr>
        <p:blipFill rotWithShape="1">
          <a:blip r:embed="rId8">
            <a:alphaModFix/>
          </a:blip>
          <a:srcRect/>
          <a:stretch/>
        </p:blipFill>
        <p:spPr>
          <a:xfrm>
            <a:off x="7965721" y="3983096"/>
            <a:ext cx="914400" cy="914400"/>
          </a:xfrm>
          <a:prstGeom prst="rect">
            <a:avLst/>
          </a:prstGeom>
          <a:noFill/>
          <a:ln>
            <a:noFill/>
          </a:ln>
        </p:spPr>
      </p:pic>
      <p:pic>
        <p:nvPicPr>
          <p:cNvPr id="142" name="Google Shape;142;p7" descr="A person smiling at camera&#10;&#10;Description automatically generated"/>
          <p:cNvPicPr preferRelativeResize="0"/>
          <p:nvPr/>
        </p:nvPicPr>
        <p:blipFill rotWithShape="1">
          <a:blip r:embed="rId9">
            <a:alphaModFix/>
          </a:blip>
          <a:srcRect/>
          <a:stretch/>
        </p:blipFill>
        <p:spPr>
          <a:xfrm>
            <a:off x="5335016" y="3824084"/>
            <a:ext cx="914400" cy="914400"/>
          </a:xfrm>
          <a:prstGeom prst="rect">
            <a:avLst/>
          </a:prstGeom>
          <a:noFill/>
          <a:ln>
            <a:noFill/>
          </a:ln>
        </p:spPr>
      </p:pic>
      <p:pic>
        <p:nvPicPr>
          <p:cNvPr id="143" name="Google Shape;143;p7" descr="A person taking a selfie on a trail with mountains in the background&#10;&#10;Description automatically generated"/>
          <p:cNvPicPr preferRelativeResize="0"/>
          <p:nvPr/>
        </p:nvPicPr>
        <p:blipFill rotWithShape="1">
          <a:blip r:embed="rId10">
            <a:alphaModFix/>
          </a:blip>
          <a:srcRect/>
          <a:stretch/>
        </p:blipFill>
        <p:spPr>
          <a:xfrm>
            <a:off x="941849" y="1733246"/>
            <a:ext cx="914400" cy="914400"/>
          </a:xfrm>
          <a:prstGeom prst="rect">
            <a:avLst/>
          </a:prstGeom>
          <a:noFill/>
          <a:ln>
            <a:noFill/>
          </a:ln>
        </p:spPr>
      </p:pic>
      <p:pic>
        <p:nvPicPr>
          <p:cNvPr id="144" name="Google Shape;144;p7" descr="A person looking up to the side&#10;&#10;Description automatically generated"/>
          <p:cNvPicPr preferRelativeResize="0"/>
          <p:nvPr/>
        </p:nvPicPr>
        <p:blipFill rotWithShape="1">
          <a:blip r:embed="rId11">
            <a:alphaModFix/>
          </a:blip>
          <a:srcRect/>
          <a:stretch/>
        </p:blipFill>
        <p:spPr>
          <a:xfrm>
            <a:off x="6096000" y="2412493"/>
            <a:ext cx="914400" cy="914400"/>
          </a:xfrm>
          <a:prstGeom prst="rect">
            <a:avLst/>
          </a:prstGeom>
          <a:noFill/>
          <a:ln>
            <a:noFill/>
          </a:ln>
        </p:spPr>
      </p:pic>
      <p:pic>
        <p:nvPicPr>
          <p:cNvPr id="145" name="Google Shape;145;p7" descr="A person holding a chicken&#10;&#10;Description automatically generated"/>
          <p:cNvPicPr preferRelativeResize="0"/>
          <p:nvPr/>
        </p:nvPicPr>
        <p:blipFill rotWithShape="1">
          <a:blip r:embed="rId12">
            <a:alphaModFix/>
          </a:blip>
          <a:srcRect/>
          <a:stretch/>
        </p:blipFill>
        <p:spPr>
          <a:xfrm>
            <a:off x="7579998" y="2705333"/>
            <a:ext cx="914400" cy="911968"/>
          </a:xfrm>
          <a:prstGeom prst="rect">
            <a:avLst/>
          </a:prstGeom>
          <a:noFill/>
          <a:ln>
            <a:noFill/>
          </a:ln>
        </p:spPr>
      </p:pic>
      <p:pic>
        <p:nvPicPr>
          <p:cNvPr id="146" name="Google Shape;146;p7" descr="A person standing in front of a window&#10;&#10;Description automatically generated"/>
          <p:cNvPicPr preferRelativeResize="0"/>
          <p:nvPr/>
        </p:nvPicPr>
        <p:blipFill rotWithShape="1">
          <a:blip r:embed="rId13">
            <a:alphaModFix/>
          </a:blip>
          <a:srcRect/>
          <a:stretch/>
        </p:blipFill>
        <p:spPr>
          <a:xfrm>
            <a:off x="7420827" y="5018614"/>
            <a:ext cx="914400" cy="914400"/>
          </a:xfrm>
          <a:prstGeom prst="rect">
            <a:avLst/>
          </a:prstGeom>
          <a:noFill/>
          <a:ln>
            <a:noFill/>
          </a:ln>
        </p:spPr>
      </p:pic>
      <p:pic>
        <p:nvPicPr>
          <p:cNvPr id="147" name="Google Shape;147;p7" descr="A person in a blue coat&#10;&#10;Description automatically generated"/>
          <p:cNvPicPr preferRelativeResize="0"/>
          <p:nvPr/>
        </p:nvPicPr>
        <p:blipFill rotWithShape="1">
          <a:blip r:embed="rId14">
            <a:alphaModFix/>
          </a:blip>
          <a:srcRect/>
          <a:stretch/>
        </p:blipFill>
        <p:spPr>
          <a:xfrm>
            <a:off x="9067800" y="1254767"/>
            <a:ext cx="914400" cy="914400"/>
          </a:xfrm>
          <a:prstGeom prst="rect">
            <a:avLst/>
          </a:prstGeom>
          <a:noFill/>
          <a:ln>
            <a:noFill/>
          </a:ln>
        </p:spPr>
      </p:pic>
      <p:pic>
        <p:nvPicPr>
          <p:cNvPr id="148" name="Google Shape;148;p7" descr="A person smiling at the camera&#10;&#10;Description automatically generated"/>
          <p:cNvPicPr preferRelativeResize="0"/>
          <p:nvPr/>
        </p:nvPicPr>
        <p:blipFill rotWithShape="1">
          <a:blip r:embed="rId15">
            <a:alphaModFix/>
          </a:blip>
          <a:srcRect/>
          <a:stretch/>
        </p:blipFill>
        <p:spPr>
          <a:xfrm>
            <a:off x="1039845" y="4011218"/>
            <a:ext cx="914400" cy="914400"/>
          </a:xfrm>
          <a:prstGeom prst="rect">
            <a:avLst/>
          </a:prstGeom>
          <a:noFill/>
          <a:ln>
            <a:noFill/>
          </a:ln>
        </p:spPr>
      </p:pic>
      <p:pic>
        <p:nvPicPr>
          <p:cNvPr id="149" name="Google Shape;149;p7" descr="A person smiling at camera&#10;&#10;Description automatically generated"/>
          <p:cNvPicPr preferRelativeResize="0"/>
          <p:nvPr/>
        </p:nvPicPr>
        <p:blipFill rotWithShape="1">
          <a:blip r:embed="rId16">
            <a:alphaModFix/>
          </a:blip>
          <a:srcRect/>
          <a:stretch/>
        </p:blipFill>
        <p:spPr>
          <a:xfrm>
            <a:off x="10244308" y="1440076"/>
            <a:ext cx="914400" cy="914400"/>
          </a:xfrm>
          <a:prstGeom prst="rect">
            <a:avLst/>
          </a:prstGeom>
          <a:noFill/>
          <a:ln>
            <a:noFill/>
          </a:ln>
        </p:spPr>
      </p:pic>
      <p:pic>
        <p:nvPicPr>
          <p:cNvPr id="150" name="Google Shape;150;p7" descr="A person wearing sunglasses and a purple jacket on a beach&#10;&#10;Description automatically generated"/>
          <p:cNvPicPr preferRelativeResize="0"/>
          <p:nvPr/>
        </p:nvPicPr>
        <p:blipFill rotWithShape="1">
          <a:blip r:embed="rId17">
            <a:alphaModFix/>
          </a:blip>
          <a:srcRect/>
          <a:stretch/>
        </p:blipFill>
        <p:spPr>
          <a:xfrm>
            <a:off x="2325021" y="3842664"/>
            <a:ext cx="914400" cy="914400"/>
          </a:xfrm>
          <a:prstGeom prst="rect">
            <a:avLst/>
          </a:prstGeom>
          <a:noFill/>
          <a:ln>
            <a:noFill/>
          </a:ln>
        </p:spPr>
      </p:pic>
      <p:pic>
        <p:nvPicPr>
          <p:cNvPr id="151" name="Google Shape;151;p7" descr="A person sitting on snowboard&#10;&#10;Description automatically generated"/>
          <p:cNvPicPr preferRelativeResize="0"/>
          <p:nvPr/>
        </p:nvPicPr>
        <p:blipFill rotWithShape="1">
          <a:blip r:embed="rId18">
            <a:alphaModFix/>
          </a:blip>
          <a:srcRect/>
          <a:stretch/>
        </p:blipFill>
        <p:spPr>
          <a:xfrm>
            <a:off x="2868405" y="4917857"/>
            <a:ext cx="914400" cy="914400"/>
          </a:xfrm>
          <a:prstGeom prst="rect">
            <a:avLst/>
          </a:prstGeom>
          <a:noFill/>
          <a:ln>
            <a:noFill/>
          </a:ln>
        </p:spPr>
      </p:pic>
      <p:pic>
        <p:nvPicPr>
          <p:cNvPr id="152" name="Google Shape;152;p7" descr="A person wearing glasses and smiling&#10;&#10;Description automatically generated"/>
          <p:cNvPicPr preferRelativeResize="0"/>
          <p:nvPr/>
        </p:nvPicPr>
        <p:blipFill rotWithShape="1">
          <a:blip r:embed="rId19">
            <a:alphaModFix/>
          </a:blip>
          <a:srcRect/>
          <a:stretch/>
        </p:blipFill>
        <p:spPr>
          <a:xfrm>
            <a:off x="6096000" y="4945862"/>
            <a:ext cx="914400" cy="832170"/>
          </a:xfrm>
          <a:prstGeom prst="rect">
            <a:avLst/>
          </a:prstGeom>
          <a:noFill/>
          <a:ln>
            <a:noFill/>
          </a:ln>
        </p:spPr>
      </p:pic>
      <p:pic>
        <p:nvPicPr>
          <p:cNvPr id="153" name="Google Shape;153;p7" descr="A person smiling at the camera&#10;&#10;Description automatically generated"/>
          <p:cNvPicPr preferRelativeResize="0"/>
          <p:nvPr/>
        </p:nvPicPr>
        <p:blipFill rotWithShape="1">
          <a:blip r:embed="rId20">
            <a:alphaModFix/>
          </a:blip>
          <a:srcRect/>
          <a:stretch/>
        </p:blipFill>
        <p:spPr>
          <a:xfrm>
            <a:off x="9025170" y="4963099"/>
            <a:ext cx="914400" cy="914400"/>
          </a:xfrm>
          <a:prstGeom prst="rect">
            <a:avLst/>
          </a:prstGeom>
          <a:noFill/>
          <a:ln>
            <a:noFill/>
          </a:ln>
        </p:spPr>
      </p:pic>
      <p:pic>
        <p:nvPicPr>
          <p:cNvPr id="154" name="Google Shape;154;p7" descr="A person standing on a balcony&#10;&#10;Description automatically generated"/>
          <p:cNvPicPr preferRelativeResize="0"/>
          <p:nvPr/>
        </p:nvPicPr>
        <p:blipFill rotWithShape="1">
          <a:blip r:embed="rId21">
            <a:alphaModFix/>
          </a:blip>
          <a:srcRect/>
          <a:stretch/>
        </p:blipFill>
        <p:spPr>
          <a:xfrm>
            <a:off x="4829850" y="2677472"/>
            <a:ext cx="914400" cy="914400"/>
          </a:xfrm>
          <a:prstGeom prst="rect">
            <a:avLst/>
          </a:prstGeom>
          <a:noFill/>
          <a:ln>
            <a:noFill/>
          </a:ln>
        </p:spPr>
      </p:pic>
      <p:pic>
        <p:nvPicPr>
          <p:cNvPr id="155" name="Google Shape;155;p7" descr="A person in a pink shirt and hat&#10;&#10;Description automatically generated"/>
          <p:cNvPicPr preferRelativeResize="0"/>
          <p:nvPr/>
        </p:nvPicPr>
        <p:blipFill rotWithShape="1">
          <a:blip r:embed="rId22">
            <a:alphaModFix/>
          </a:blip>
          <a:srcRect/>
          <a:stretch/>
        </p:blipFill>
        <p:spPr>
          <a:xfrm>
            <a:off x="2239594" y="1471827"/>
            <a:ext cx="914400" cy="914400"/>
          </a:xfrm>
          <a:prstGeom prst="rect">
            <a:avLst/>
          </a:prstGeom>
          <a:noFill/>
          <a:ln>
            <a:noFill/>
          </a:ln>
        </p:spPr>
      </p:pic>
      <p:pic>
        <p:nvPicPr>
          <p:cNvPr id="156" name="Google Shape;156;p7" descr="A person smiling at the camera&#10;&#10;Description automatically generated"/>
          <p:cNvPicPr preferRelativeResize="0"/>
          <p:nvPr/>
        </p:nvPicPr>
        <p:blipFill rotWithShape="1">
          <a:blip r:embed="rId23">
            <a:alphaModFix/>
          </a:blip>
          <a:srcRect/>
          <a:stretch/>
        </p:blipFill>
        <p:spPr>
          <a:xfrm>
            <a:off x="6316432" y="1358205"/>
            <a:ext cx="914400" cy="914400"/>
          </a:xfrm>
          <a:prstGeom prst="rect">
            <a:avLst/>
          </a:prstGeom>
          <a:noFill/>
          <a:ln>
            <a:noFill/>
          </a:ln>
        </p:spPr>
      </p:pic>
      <p:pic>
        <p:nvPicPr>
          <p:cNvPr id="157" name="Google Shape;157;p7" descr="A person smiling at camera&#10;&#10;Description automatically generated"/>
          <p:cNvPicPr preferRelativeResize="0"/>
          <p:nvPr/>
        </p:nvPicPr>
        <p:blipFill rotWithShape="1">
          <a:blip r:embed="rId24">
            <a:alphaModFix/>
          </a:blip>
          <a:srcRect/>
          <a:stretch/>
        </p:blipFill>
        <p:spPr>
          <a:xfrm>
            <a:off x="6587259" y="3602511"/>
            <a:ext cx="914400" cy="914400"/>
          </a:xfrm>
          <a:prstGeom prst="rect">
            <a:avLst/>
          </a:prstGeom>
          <a:noFill/>
          <a:ln>
            <a:noFill/>
          </a:ln>
        </p:spPr>
      </p:pic>
      <p:pic>
        <p:nvPicPr>
          <p:cNvPr id="158" name="Google Shape;158;p7" descr="A person sitting on a ledge by the water&#10;&#10;Description automatically generated"/>
          <p:cNvPicPr preferRelativeResize="0"/>
          <p:nvPr/>
        </p:nvPicPr>
        <p:blipFill rotWithShape="1">
          <a:blip r:embed="rId25">
            <a:alphaModFix/>
          </a:blip>
          <a:srcRect/>
          <a:stretch/>
        </p:blipFill>
        <p:spPr>
          <a:xfrm>
            <a:off x="7692116" y="1553621"/>
            <a:ext cx="914400" cy="913191"/>
          </a:xfrm>
          <a:prstGeom prst="rect">
            <a:avLst/>
          </a:prstGeom>
          <a:noFill/>
          <a:ln>
            <a:noFill/>
          </a:ln>
        </p:spPr>
      </p:pic>
      <p:pic>
        <p:nvPicPr>
          <p:cNvPr id="159" name="Google Shape;159;p7" descr="A person smiling at camera&#10;&#10;Description automatically generated"/>
          <p:cNvPicPr preferRelativeResize="0"/>
          <p:nvPr/>
        </p:nvPicPr>
        <p:blipFill rotWithShape="1">
          <a:blip r:embed="rId26">
            <a:alphaModFix/>
          </a:blip>
          <a:srcRect/>
          <a:stretch/>
        </p:blipFill>
        <p:spPr>
          <a:xfrm>
            <a:off x="2580278" y="2607985"/>
            <a:ext cx="914400" cy="914400"/>
          </a:xfrm>
          <a:prstGeom prst="rect">
            <a:avLst/>
          </a:prstGeom>
          <a:noFill/>
          <a:ln>
            <a:noFill/>
          </a:ln>
        </p:spPr>
      </p:pic>
      <p:pic>
        <p:nvPicPr>
          <p:cNvPr id="160" name="Google Shape;160;p7" descr="A person and person sitting at a table&#10;&#10;Description automatically generated"/>
          <p:cNvPicPr preferRelativeResize="0"/>
          <p:nvPr/>
        </p:nvPicPr>
        <p:blipFill rotWithShape="1">
          <a:blip r:embed="rId27">
            <a:alphaModFix/>
          </a:blip>
          <a:srcRect/>
          <a:stretch/>
        </p:blipFill>
        <p:spPr>
          <a:xfrm>
            <a:off x="9112152" y="3634485"/>
            <a:ext cx="914400" cy="860560"/>
          </a:xfrm>
          <a:prstGeom prst="rect">
            <a:avLst/>
          </a:prstGeom>
          <a:noFill/>
          <a:ln>
            <a:noFill/>
          </a:ln>
        </p:spPr>
      </p:pic>
      <p:pic>
        <p:nvPicPr>
          <p:cNvPr id="161" name="Google Shape;161;p7" descr="A person taking a selfie&#10;&#10;Description automatically generated"/>
          <p:cNvPicPr preferRelativeResize="0"/>
          <p:nvPr/>
        </p:nvPicPr>
        <p:blipFill rotWithShape="1">
          <a:blip r:embed="rId28">
            <a:alphaModFix/>
          </a:blip>
          <a:srcRect/>
          <a:stretch/>
        </p:blipFill>
        <p:spPr>
          <a:xfrm>
            <a:off x="4230336" y="4683918"/>
            <a:ext cx="914400" cy="914400"/>
          </a:xfrm>
          <a:prstGeom prst="rect">
            <a:avLst/>
          </a:prstGeom>
          <a:noFill/>
          <a:ln>
            <a:noFill/>
          </a:ln>
        </p:spPr>
      </p:pic>
      <p:pic>
        <p:nvPicPr>
          <p:cNvPr id="162" name="Google Shape;162;p7" descr="A person wearing glasses and smiling&#10;&#10;Description automatically generated"/>
          <p:cNvPicPr preferRelativeResize="0"/>
          <p:nvPr/>
        </p:nvPicPr>
        <p:blipFill rotWithShape="1">
          <a:blip r:embed="rId29">
            <a:alphaModFix/>
          </a:blip>
          <a:srcRect/>
          <a:stretch/>
        </p:blipFill>
        <p:spPr>
          <a:xfrm>
            <a:off x="9982200" y="2607985"/>
            <a:ext cx="914400" cy="914400"/>
          </a:xfrm>
          <a:prstGeom prst="rect">
            <a:avLst/>
          </a:prstGeom>
          <a:noFill/>
          <a:ln>
            <a:noFill/>
          </a:ln>
        </p:spPr>
      </p:pic>
      <p:pic>
        <p:nvPicPr>
          <p:cNvPr id="163" name="Google Shape;163;p7" descr="A person standing in a snowy forest&#10;&#10;Description automatically generated"/>
          <p:cNvPicPr preferRelativeResize="0"/>
          <p:nvPr/>
        </p:nvPicPr>
        <p:blipFill rotWithShape="1">
          <a:blip r:embed="rId30">
            <a:alphaModFix/>
          </a:blip>
          <a:srcRect/>
          <a:stretch/>
        </p:blipFill>
        <p:spPr>
          <a:xfrm>
            <a:off x="3692854" y="3526176"/>
            <a:ext cx="914400" cy="914400"/>
          </a:xfrm>
          <a:prstGeom prst="rect">
            <a:avLst/>
          </a:prstGeom>
          <a:noFill/>
          <a:ln>
            <a:noFill/>
          </a:ln>
        </p:spPr>
      </p:pic>
      <p:pic>
        <p:nvPicPr>
          <p:cNvPr id="164" name="Google Shape;164;p7" descr="A person sitting on a couch&#10;&#10;Description automatically generated"/>
          <p:cNvPicPr preferRelativeResize="0"/>
          <p:nvPr/>
        </p:nvPicPr>
        <p:blipFill rotWithShape="1">
          <a:blip r:embed="rId31">
            <a:alphaModFix/>
          </a:blip>
          <a:srcRect/>
          <a:stretch/>
        </p:blipFill>
        <p:spPr>
          <a:xfrm>
            <a:off x="3698237" y="2260043"/>
            <a:ext cx="914098"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300"/>
                                        <p:tgtEl>
                                          <p:spTgt spid="164"/>
                                        </p:tgtEl>
                                        <p:attrNameLst>
                                          <p:attrName>ppt_w</p:attrName>
                                        </p:attrNameLst>
                                      </p:cBhvr>
                                      <p:tavLst>
                                        <p:tav tm="0">
                                          <p:val>
                                            <p:strVal val="0"/>
                                          </p:val>
                                        </p:tav>
                                        <p:tav tm="100000">
                                          <p:val>
                                            <p:strVal val="#ppt_w"/>
                                          </p:val>
                                        </p:tav>
                                      </p:tavLst>
                                    </p:anim>
                                    <p:anim calcmode="lin" valueType="num">
                                      <p:cBhvr additive="base">
                                        <p:cTn id="8" dur="300"/>
                                        <p:tgtEl>
                                          <p:spTgt spid="164"/>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136"/>
                                        </p:tgtEl>
                                        <p:attrNameLst>
                                          <p:attrName>style.visibility</p:attrName>
                                        </p:attrNameLst>
                                      </p:cBhvr>
                                      <p:to>
                                        <p:strVal val="visible"/>
                                      </p:to>
                                    </p:set>
                                    <p:anim calcmode="lin" valueType="num">
                                      <p:cBhvr additive="base">
                                        <p:cTn id="12" dur="300"/>
                                        <p:tgtEl>
                                          <p:spTgt spid="136"/>
                                        </p:tgtEl>
                                        <p:attrNameLst>
                                          <p:attrName>ppt_w</p:attrName>
                                        </p:attrNameLst>
                                      </p:cBhvr>
                                      <p:tavLst>
                                        <p:tav tm="0">
                                          <p:val>
                                            <p:strVal val="0"/>
                                          </p:val>
                                        </p:tav>
                                        <p:tav tm="100000">
                                          <p:val>
                                            <p:strVal val="#ppt_w"/>
                                          </p:val>
                                        </p:tav>
                                      </p:tavLst>
                                    </p:anim>
                                    <p:anim calcmode="lin" valueType="num">
                                      <p:cBhvr additive="base">
                                        <p:cTn id="13" dur="300"/>
                                        <p:tgtEl>
                                          <p:spTgt spid="136"/>
                                        </p:tgtEl>
                                        <p:attrNameLst>
                                          <p:attrName>ppt_h</p:attrName>
                                        </p:attrNameLst>
                                      </p:cBhvr>
                                      <p:tavLst>
                                        <p:tav tm="0">
                                          <p:val>
                                            <p:str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134"/>
                                        </p:tgtEl>
                                        <p:attrNameLst>
                                          <p:attrName>style.visibility</p:attrName>
                                        </p:attrNameLst>
                                      </p:cBhvr>
                                      <p:to>
                                        <p:strVal val="visible"/>
                                      </p:to>
                                    </p:set>
                                    <p:anim calcmode="lin" valueType="num">
                                      <p:cBhvr additive="base">
                                        <p:cTn id="17" dur="300"/>
                                        <p:tgtEl>
                                          <p:spTgt spid="134"/>
                                        </p:tgtEl>
                                        <p:attrNameLst>
                                          <p:attrName>ppt_w</p:attrName>
                                        </p:attrNameLst>
                                      </p:cBhvr>
                                      <p:tavLst>
                                        <p:tav tm="0">
                                          <p:val>
                                            <p:strVal val="0"/>
                                          </p:val>
                                        </p:tav>
                                        <p:tav tm="100000">
                                          <p:val>
                                            <p:strVal val="#ppt_w"/>
                                          </p:val>
                                        </p:tav>
                                      </p:tavLst>
                                    </p:anim>
                                    <p:anim calcmode="lin" valueType="num">
                                      <p:cBhvr additive="base">
                                        <p:cTn id="18" dur="300"/>
                                        <p:tgtEl>
                                          <p:spTgt spid="134"/>
                                        </p:tgtEl>
                                        <p:attrNameLst>
                                          <p:attrName>ppt_h</p:attrName>
                                        </p:attrNameLst>
                                      </p:cBhvr>
                                      <p:tavLst>
                                        <p:tav tm="0">
                                          <p:val>
                                            <p:strVal val="0"/>
                                          </p:val>
                                        </p:tav>
                                        <p:tav tm="100000">
                                          <p:val>
                                            <p:strVal val="#ppt_h"/>
                                          </p:val>
                                        </p:tav>
                                      </p:tavLst>
                                    </p:anim>
                                  </p:childTnLst>
                                </p:cTn>
                              </p:par>
                            </p:childTnLst>
                          </p:cTn>
                        </p:par>
                        <p:par>
                          <p:cTn id="19" fill="hold">
                            <p:stCondLst>
                              <p:cond delay="900"/>
                            </p:stCondLst>
                            <p:childTnLst>
                              <p:par>
                                <p:cTn id="20" presetID="23" presetClass="entr" presetSubtype="16" fill="hold" nodeType="afterEffect">
                                  <p:stCondLst>
                                    <p:cond delay="0"/>
                                  </p:stCondLst>
                                  <p:childTnLst>
                                    <p:set>
                                      <p:cBhvr>
                                        <p:cTn id="21" dur="1" fill="hold">
                                          <p:stCondLst>
                                            <p:cond delay="0"/>
                                          </p:stCondLst>
                                        </p:cTn>
                                        <p:tgtEl>
                                          <p:spTgt spid="138"/>
                                        </p:tgtEl>
                                        <p:attrNameLst>
                                          <p:attrName>style.visibility</p:attrName>
                                        </p:attrNameLst>
                                      </p:cBhvr>
                                      <p:to>
                                        <p:strVal val="visible"/>
                                      </p:to>
                                    </p:set>
                                    <p:anim calcmode="lin" valueType="num">
                                      <p:cBhvr additive="base">
                                        <p:cTn id="22" dur="300"/>
                                        <p:tgtEl>
                                          <p:spTgt spid="138"/>
                                        </p:tgtEl>
                                        <p:attrNameLst>
                                          <p:attrName>ppt_w</p:attrName>
                                        </p:attrNameLst>
                                      </p:cBhvr>
                                      <p:tavLst>
                                        <p:tav tm="0">
                                          <p:val>
                                            <p:strVal val="0"/>
                                          </p:val>
                                        </p:tav>
                                        <p:tav tm="100000">
                                          <p:val>
                                            <p:strVal val="#ppt_w"/>
                                          </p:val>
                                        </p:tav>
                                      </p:tavLst>
                                    </p:anim>
                                    <p:anim calcmode="lin" valueType="num">
                                      <p:cBhvr additive="base">
                                        <p:cTn id="23" dur="300"/>
                                        <p:tgtEl>
                                          <p:spTgt spid="138"/>
                                        </p:tgtEl>
                                        <p:attrNameLst>
                                          <p:attrName>ppt_h</p:attrName>
                                        </p:attrNameLst>
                                      </p:cBhvr>
                                      <p:tavLst>
                                        <p:tav tm="0">
                                          <p:val>
                                            <p:strVal val="0"/>
                                          </p:val>
                                        </p:tav>
                                        <p:tav tm="100000">
                                          <p:val>
                                            <p:strVal val="#ppt_h"/>
                                          </p:val>
                                        </p:tav>
                                      </p:tavLst>
                                    </p:anim>
                                  </p:childTnLst>
                                </p:cTn>
                              </p:par>
                            </p:childTnLst>
                          </p:cTn>
                        </p:par>
                        <p:par>
                          <p:cTn id="24" fill="hold">
                            <p:stCondLst>
                              <p:cond delay="1200"/>
                            </p:stCondLst>
                            <p:childTnLst>
                              <p:par>
                                <p:cTn id="25" presetID="23" presetClass="entr" presetSubtype="16"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 calcmode="lin" valueType="num">
                                      <p:cBhvr additive="base">
                                        <p:cTn id="27" dur="300"/>
                                        <p:tgtEl>
                                          <p:spTgt spid="139"/>
                                        </p:tgtEl>
                                        <p:attrNameLst>
                                          <p:attrName>ppt_w</p:attrName>
                                        </p:attrNameLst>
                                      </p:cBhvr>
                                      <p:tavLst>
                                        <p:tav tm="0">
                                          <p:val>
                                            <p:strVal val="0"/>
                                          </p:val>
                                        </p:tav>
                                        <p:tav tm="100000">
                                          <p:val>
                                            <p:strVal val="#ppt_w"/>
                                          </p:val>
                                        </p:tav>
                                      </p:tavLst>
                                    </p:anim>
                                    <p:anim calcmode="lin" valueType="num">
                                      <p:cBhvr additive="base">
                                        <p:cTn id="28" dur="300"/>
                                        <p:tgtEl>
                                          <p:spTgt spid="139"/>
                                        </p:tgtEl>
                                        <p:attrNameLst>
                                          <p:attrName>ppt_h</p:attrName>
                                        </p:attrNameLst>
                                      </p:cBhvr>
                                      <p:tavLst>
                                        <p:tav tm="0">
                                          <p:val>
                                            <p:strVal val="0"/>
                                          </p:val>
                                        </p:tav>
                                        <p:tav tm="100000">
                                          <p:val>
                                            <p:strVal val="#ppt_h"/>
                                          </p:val>
                                        </p:tav>
                                      </p:tavLst>
                                    </p:anim>
                                  </p:childTnLst>
                                </p:cTn>
                              </p:par>
                            </p:childTnLst>
                          </p:cTn>
                        </p:par>
                        <p:par>
                          <p:cTn id="29" fill="hold">
                            <p:stCondLst>
                              <p:cond delay="1500"/>
                            </p:stCondLst>
                            <p:childTnLst>
                              <p:par>
                                <p:cTn id="30" presetID="23" presetClass="entr" presetSubtype="16" fill="hold" nodeType="afterEffect">
                                  <p:stCondLst>
                                    <p:cond delay="0"/>
                                  </p:stCondLst>
                                  <p:childTnLst>
                                    <p:set>
                                      <p:cBhvr>
                                        <p:cTn id="31" dur="1" fill="hold">
                                          <p:stCondLst>
                                            <p:cond delay="0"/>
                                          </p:stCondLst>
                                        </p:cTn>
                                        <p:tgtEl>
                                          <p:spTgt spid="140"/>
                                        </p:tgtEl>
                                        <p:attrNameLst>
                                          <p:attrName>style.visibility</p:attrName>
                                        </p:attrNameLst>
                                      </p:cBhvr>
                                      <p:to>
                                        <p:strVal val="visible"/>
                                      </p:to>
                                    </p:set>
                                    <p:anim calcmode="lin" valueType="num">
                                      <p:cBhvr additive="base">
                                        <p:cTn id="32" dur="300"/>
                                        <p:tgtEl>
                                          <p:spTgt spid="140"/>
                                        </p:tgtEl>
                                        <p:attrNameLst>
                                          <p:attrName>ppt_w</p:attrName>
                                        </p:attrNameLst>
                                      </p:cBhvr>
                                      <p:tavLst>
                                        <p:tav tm="0">
                                          <p:val>
                                            <p:strVal val="0"/>
                                          </p:val>
                                        </p:tav>
                                        <p:tav tm="100000">
                                          <p:val>
                                            <p:strVal val="#ppt_w"/>
                                          </p:val>
                                        </p:tav>
                                      </p:tavLst>
                                    </p:anim>
                                    <p:anim calcmode="lin" valueType="num">
                                      <p:cBhvr additive="base">
                                        <p:cTn id="33" dur="300"/>
                                        <p:tgtEl>
                                          <p:spTgt spid="140"/>
                                        </p:tgtEl>
                                        <p:attrNameLst>
                                          <p:attrName>ppt_h</p:attrName>
                                        </p:attrNameLst>
                                      </p:cBhvr>
                                      <p:tavLst>
                                        <p:tav tm="0">
                                          <p:val>
                                            <p:strVal val="0"/>
                                          </p:val>
                                        </p:tav>
                                        <p:tav tm="100000">
                                          <p:val>
                                            <p:strVal val="#ppt_h"/>
                                          </p:val>
                                        </p:tav>
                                      </p:tavLst>
                                    </p:anim>
                                  </p:childTnLst>
                                </p:cTn>
                              </p:par>
                            </p:childTnLst>
                          </p:cTn>
                        </p:par>
                        <p:par>
                          <p:cTn id="34" fill="hold">
                            <p:stCondLst>
                              <p:cond delay="1800"/>
                            </p:stCondLst>
                            <p:childTnLst>
                              <p:par>
                                <p:cTn id="35" presetID="23" presetClass="entr" presetSubtype="16" fill="hold" nodeType="after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additive="base">
                                        <p:cTn id="37" dur="300"/>
                                        <p:tgtEl>
                                          <p:spTgt spid="141"/>
                                        </p:tgtEl>
                                        <p:attrNameLst>
                                          <p:attrName>ppt_w</p:attrName>
                                        </p:attrNameLst>
                                      </p:cBhvr>
                                      <p:tavLst>
                                        <p:tav tm="0">
                                          <p:val>
                                            <p:strVal val="0"/>
                                          </p:val>
                                        </p:tav>
                                        <p:tav tm="100000">
                                          <p:val>
                                            <p:strVal val="#ppt_w"/>
                                          </p:val>
                                        </p:tav>
                                      </p:tavLst>
                                    </p:anim>
                                    <p:anim calcmode="lin" valueType="num">
                                      <p:cBhvr additive="base">
                                        <p:cTn id="38" dur="300"/>
                                        <p:tgtEl>
                                          <p:spTgt spid="141"/>
                                        </p:tgtEl>
                                        <p:attrNameLst>
                                          <p:attrName>ppt_h</p:attrName>
                                        </p:attrNameLst>
                                      </p:cBhvr>
                                      <p:tavLst>
                                        <p:tav tm="0">
                                          <p:val>
                                            <p:strVal val="0"/>
                                          </p:val>
                                        </p:tav>
                                        <p:tav tm="100000">
                                          <p:val>
                                            <p:strVal val="#ppt_h"/>
                                          </p:val>
                                        </p:tav>
                                      </p:tavLst>
                                    </p:anim>
                                  </p:childTnLst>
                                </p:cTn>
                              </p:par>
                            </p:childTnLst>
                          </p:cTn>
                        </p:par>
                        <p:par>
                          <p:cTn id="39" fill="hold">
                            <p:stCondLst>
                              <p:cond delay="2100"/>
                            </p:stCondLst>
                            <p:childTnLst>
                              <p:par>
                                <p:cTn id="40" presetID="23" presetClass="entr" presetSubtype="16" fill="hold" nodeType="afterEffect">
                                  <p:stCondLst>
                                    <p:cond delay="0"/>
                                  </p:stCondLst>
                                  <p:childTnLst>
                                    <p:set>
                                      <p:cBhvr>
                                        <p:cTn id="41" dur="1" fill="hold">
                                          <p:stCondLst>
                                            <p:cond delay="0"/>
                                          </p:stCondLst>
                                        </p:cTn>
                                        <p:tgtEl>
                                          <p:spTgt spid="142"/>
                                        </p:tgtEl>
                                        <p:attrNameLst>
                                          <p:attrName>style.visibility</p:attrName>
                                        </p:attrNameLst>
                                      </p:cBhvr>
                                      <p:to>
                                        <p:strVal val="visible"/>
                                      </p:to>
                                    </p:set>
                                    <p:anim calcmode="lin" valueType="num">
                                      <p:cBhvr additive="base">
                                        <p:cTn id="42" dur="300"/>
                                        <p:tgtEl>
                                          <p:spTgt spid="142"/>
                                        </p:tgtEl>
                                        <p:attrNameLst>
                                          <p:attrName>ppt_w</p:attrName>
                                        </p:attrNameLst>
                                      </p:cBhvr>
                                      <p:tavLst>
                                        <p:tav tm="0">
                                          <p:val>
                                            <p:strVal val="0"/>
                                          </p:val>
                                        </p:tav>
                                        <p:tav tm="100000">
                                          <p:val>
                                            <p:strVal val="#ppt_w"/>
                                          </p:val>
                                        </p:tav>
                                      </p:tavLst>
                                    </p:anim>
                                    <p:anim calcmode="lin" valueType="num">
                                      <p:cBhvr additive="base">
                                        <p:cTn id="43" dur="300"/>
                                        <p:tgtEl>
                                          <p:spTgt spid="142"/>
                                        </p:tgtEl>
                                        <p:attrNameLst>
                                          <p:attrName>ppt_h</p:attrName>
                                        </p:attrNameLst>
                                      </p:cBhvr>
                                      <p:tavLst>
                                        <p:tav tm="0">
                                          <p:val>
                                            <p:strVal val="0"/>
                                          </p:val>
                                        </p:tav>
                                        <p:tav tm="100000">
                                          <p:val>
                                            <p:strVal val="#ppt_h"/>
                                          </p:val>
                                        </p:tav>
                                      </p:tavLst>
                                    </p:anim>
                                  </p:childTnLst>
                                </p:cTn>
                              </p:par>
                            </p:childTnLst>
                          </p:cTn>
                        </p:par>
                        <p:par>
                          <p:cTn id="44" fill="hold">
                            <p:stCondLst>
                              <p:cond delay="2400"/>
                            </p:stCondLst>
                            <p:childTnLst>
                              <p:par>
                                <p:cTn id="45" presetID="23" presetClass="entr" presetSubtype="16" fill="hold" nodeType="afterEffect">
                                  <p:stCondLst>
                                    <p:cond delay="0"/>
                                  </p:stCondLst>
                                  <p:childTnLst>
                                    <p:set>
                                      <p:cBhvr>
                                        <p:cTn id="46" dur="1" fill="hold">
                                          <p:stCondLst>
                                            <p:cond delay="0"/>
                                          </p:stCondLst>
                                        </p:cTn>
                                        <p:tgtEl>
                                          <p:spTgt spid="143"/>
                                        </p:tgtEl>
                                        <p:attrNameLst>
                                          <p:attrName>style.visibility</p:attrName>
                                        </p:attrNameLst>
                                      </p:cBhvr>
                                      <p:to>
                                        <p:strVal val="visible"/>
                                      </p:to>
                                    </p:set>
                                    <p:anim calcmode="lin" valueType="num">
                                      <p:cBhvr additive="base">
                                        <p:cTn id="47" dur="300"/>
                                        <p:tgtEl>
                                          <p:spTgt spid="143"/>
                                        </p:tgtEl>
                                        <p:attrNameLst>
                                          <p:attrName>ppt_w</p:attrName>
                                        </p:attrNameLst>
                                      </p:cBhvr>
                                      <p:tavLst>
                                        <p:tav tm="0">
                                          <p:val>
                                            <p:strVal val="0"/>
                                          </p:val>
                                        </p:tav>
                                        <p:tav tm="100000">
                                          <p:val>
                                            <p:strVal val="#ppt_w"/>
                                          </p:val>
                                        </p:tav>
                                      </p:tavLst>
                                    </p:anim>
                                    <p:anim calcmode="lin" valueType="num">
                                      <p:cBhvr additive="base">
                                        <p:cTn id="48" dur="300"/>
                                        <p:tgtEl>
                                          <p:spTgt spid="143"/>
                                        </p:tgtEl>
                                        <p:attrNameLst>
                                          <p:attrName>ppt_h</p:attrName>
                                        </p:attrNameLst>
                                      </p:cBhvr>
                                      <p:tavLst>
                                        <p:tav tm="0">
                                          <p:val>
                                            <p:strVal val="0"/>
                                          </p:val>
                                        </p:tav>
                                        <p:tav tm="100000">
                                          <p:val>
                                            <p:strVal val="#ppt_h"/>
                                          </p:val>
                                        </p:tav>
                                      </p:tavLst>
                                    </p:anim>
                                  </p:childTnLst>
                                </p:cTn>
                              </p:par>
                            </p:childTnLst>
                          </p:cTn>
                        </p:par>
                        <p:par>
                          <p:cTn id="49" fill="hold">
                            <p:stCondLst>
                              <p:cond delay="2700"/>
                            </p:stCondLst>
                            <p:childTnLst>
                              <p:par>
                                <p:cTn id="50" presetID="23" presetClass="entr" presetSubtype="16" fill="hold" nodeType="afterEffect">
                                  <p:stCondLst>
                                    <p:cond delay="0"/>
                                  </p:stCondLst>
                                  <p:childTnLst>
                                    <p:set>
                                      <p:cBhvr>
                                        <p:cTn id="51" dur="1" fill="hold">
                                          <p:stCondLst>
                                            <p:cond delay="0"/>
                                          </p:stCondLst>
                                        </p:cTn>
                                        <p:tgtEl>
                                          <p:spTgt spid="144"/>
                                        </p:tgtEl>
                                        <p:attrNameLst>
                                          <p:attrName>style.visibility</p:attrName>
                                        </p:attrNameLst>
                                      </p:cBhvr>
                                      <p:to>
                                        <p:strVal val="visible"/>
                                      </p:to>
                                    </p:set>
                                    <p:anim calcmode="lin" valueType="num">
                                      <p:cBhvr additive="base">
                                        <p:cTn id="52" dur="300"/>
                                        <p:tgtEl>
                                          <p:spTgt spid="144"/>
                                        </p:tgtEl>
                                        <p:attrNameLst>
                                          <p:attrName>ppt_w</p:attrName>
                                        </p:attrNameLst>
                                      </p:cBhvr>
                                      <p:tavLst>
                                        <p:tav tm="0">
                                          <p:val>
                                            <p:strVal val="0"/>
                                          </p:val>
                                        </p:tav>
                                        <p:tav tm="100000">
                                          <p:val>
                                            <p:strVal val="#ppt_w"/>
                                          </p:val>
                                        </p:tav>
                                      </p:tavLst>
                                    </p:anim>
                                    <p:anim calcmode="lin" valueType="num">
                                      <p:cBhvr additive="base">
                                        <p:cTn id="53" dur="300"/>
                                        <p:tgtEl>
                                          <p:spTgt spid="144"/>
                                        </p:tgtEl>
                                        <p:attrNameLst>
                                          <p:attrName>ppt_h</p:attrName>
                                        </p:attrNameLst>
                                      </p:cBhvr>
                                      <p:tavLst>
                                        <p:tav tm="0">
                                          <p:val>
                                            <p:strVal val="0"/>
                                          </p:val>
                                        </p:tav>
                                        <p:tav tm="100000">
                                          <p:val>
                                            <p:strVal val="#ppt_h"/>
                                          </p:val>
                                        </p:tav>
                                      </p:tavLst>
                                    </p:anim>
                                  </p:childTnLst>
                                </p:cTn>
                              </p:par>
                            </p:childTnLst>
                          </p:cTn>
                        </p:par>
                        <p:par>
                          <p:cTn id="54" fill="hold">
                            <p:stCondLst>
                              <p:cond delay="3000"/>
                            </p:stCondLst>
                            <p:childTnLst>
                              <p:par>
                                <p:cTn id="55" presetID="23" presetClass="entr" presetSubtype="16" fill="hold" nodeType="afterEffect">
                                  <p:stCondLst>
                                    <p:cond delay="0"/>
                                  </p:stCondLst>
                                  <p:childTnLst>
                                    <p:set>
                                      <p:cBhvr>
                                        <p:cTn id="56" dur="1" fill="hold">
                                          <p:stCondLst>
                                            <p:cond delay="0"/>
                                          </p:stCondLst>
                                        </p:cTn>
                                        <p:tgtEl>
                                          <p:spTgt spid="145"/>
                                        </p:tgtEl>
                                        <p:attrNameLst>
                                          <p:attrName>style.visibility</p:attrName>
                                        </p:attrNameLst>
                                      </p:cBhvr>
                                      <p:to>
                                        <p:strVal val="visible"/>
                                      </p:to>
                                    </p:set>
                                    <p:anim calcmode="lin" valueType="num">
                                      <p:cBhvr additive="base">
                                        <p:cTn id="57" dur="300"/>
                                        <p:tgtEl>
                                          <p:spTgt spid="145"/>
                                        </p:tgtEl>
                                        <p:attrNameLst>
                                          <p:attrName>ppt_w</p:attrName>
                                        </p:attrNameLst>
                                      </p:cBhvr>
                                      <p:tavLst>
                                        <p:tav tm="0">
                                          <p:val>
                                            <p:strVal val="0"/>
                                          </p:val>
                                        </p:tav>
                                        <p:tav tm="100000">
                                          <p:val>
                                            <p:strVal val="#ppt_w"/>
                                          </p:val>
                                        </p:tav>
                                      </p:tavLst>
                                    </p:anim>
                                    <p:anim calcmode="lin" valueType="num">
                                      <p:cBhvr additive="base">
                                        <p:cTn id="58" dur="300"/>
                                        <p:tgtEl>
                                          <p:spTgt spid="145"/>
                                        </p:tgtEl>
                                        <p:attrNameLst>
                                          <p:attrName>ppt_h</p:attrName>
                                        </p:attrNameLst>
                                      </p:cBhvr>
                                      <p:tavLst>
                                        <p:tav tm="0">
                                          <p:val>
                                            <p:strVal val="0"/>
                                          </p:val>
                                        </p:tav>
                                        <p:tav tm="100000">
                                          <p:val>
                                            <p:strVal val="#ppt_h"/>
                                          </p:val>
                                        </p:tav>
                                      </p:tavLst>
                                    </p:anim>
                                  </p:childTnLst>
                                </p:cTn>
                              </p:par>
                            </p:childTnLst>
                          </p:cTn>
                        </p:par>
                        <p:par>
                          <p:cTn id="59" fill="hold">
                            <p:stCondLst>
                              <p:cond delay="3300"/>
                            </p:stCondLst>
                            <p:childTnLst>
                              <p:par>
                                <p:cTn id="60" presetID="23" presetClass="entr" presetSubtype="16" fill="hold" nodeType="afterEffect">
                                  <p:stCondLst>
                                    <p:cond delay="0"/>
                                  </p:stCondLst>
                                  <p:childTnLst>
                                    <p:set>
                                      <p:cBhvr>
                                        <p:cTn id="61" dur="1" fill="hold">
                                          <p:stCondLst>
                                            <p:cond delay="0"/>
                                          </p:stCondLst>
                                        </p:cTn>
                                        <p:tgtEl>
                                          <p:spTgt spid="146"/>
                                        </p:tgtEl>
                                        <p:attrNameLst>
                                          <p:attrName>style.visibility</p:attrName>
                                        </p:attrNameLst>
                                      </p:cBhvr>
                                      <p:to>
                                        <p:strVal val="visible"/>
                                      </p:to>
                                    </p:set>
                                    <p:anim calcmode="lin" valueType="num">
                                      <p:cBhvr additive="base">
                                        <p:cTn id="62" dur="300"/>
                                        <p:tgtEl>
                                          <p:spTgt spid="146"/>
                                        </p:tgtEl>
                                        <p:attrNameLst>
                                          <p:attrName>ppt_w</p:attrName>
                                        </p:attrNameLst>
                                      </p:cBhvr>
                                      <p:tavLst>
                                        <p:tav tm="0">
                                          <p:val>
                                            <p:strVal val="0"/>
                                          </p:val>
                                        </p:tav>
                                        <p:tav tm="100000">
                                          <p:val>
                                            <p:strVal val="#ppt_w"/>
                                          </p:val>
                                        </p:tav>
                                      </p:tavLst>
                                    </p:anim>
                                    <p:anim calcmode="lin" valueType="num">
                                      <p:cBhvr additive="base">
                                        <p:cTn id="63" dur="300"/>
                                        <p:tgtEl>
                                          <p:spTgt spid="146"/>
                                        </p:tgtEl>
                                        <p:attrNameLst>
                                          <p:attrName>ppt_h</p:attrName>
                                        </p:attrNameLst>
                                      </p:cBhvr>
                                      <p:tavLst>
                                        <p:tav tm="0">
                                          <p:val>
                                            <p:strVal val="0"/>
                                          </p:val>
                                        </p:tav>
                                        <p:tav tm="100000">
                                          <p:val>
                                            <p:strVal val="#ppt_h"/>
                                          </p:val>
                                        </p:tav>
                                      </p:tavLst>
                                    </p:anim>
                                  </p:childTnLst>
                                </p:cTn>
                              </p:par>
                            </p:childTnLst>
                          </p:cTn>
                        </p:par>
                        <p:par>
                          <p:cTn id="64" fill="hold">
                            <p:stCondLst>
                              <p:cond delay="3600"/>
                            </p:stCondLst>
                            <p:childTnLst>
                              <p:par>
                                <p:cTn id="65" presetID="23" presetClass="entr" presetSubtype="16" fill="hold" nodeType="afterEffect">
                                  <p:stCondLst>
                                    <p:cond delay="0"/>
                                  </p:stCondLst>
                                  <p:childTnLst>
                                    <p:set>
                                      <p:cBhvr>
                                        <p:cTn id="66" dur="1" fill="hold">
                                          <p:stCondLst>
                                            <p:cond delay="0"/>
                                          </p:stCondLst>
                                        </p:cTn>
                                        <p:tgtEl>
                                          <p:spTgt spid="147"/>
                                        </p:tgtEl>
                                        <p:attrNameLst>
                                          <p:attrName>style.visibility</p:attrName>
                                        </p:attrNameLst>
                                      </p:cBhvr>
                                      <p:to>
                                        <p:strVal val="visible"/>
                                      </p:to>
                                    </p:set>
                                    <p:anim calcmode="lin" valueType="num">
                                      <p:cBhvr additive="base">
                                        <p:cTn id="67" dur="300"/>
                                        <p:tgtEl>
                                          <p:spTgt spid="147"/>
                                        </p:tgtEl>
                                        <p:attrNameLst>
                                          <p:attrName>ppt_w</p:attrName>
                                        </p:attrNameLst>
                                      </p:cBhvr>
                                      <p:tavLst>
                                        <p:tav tm="0">
                                          <p:val>
                                            <p:strVal val="0"/>
                                          </p:val>
                                        </p:tav>
                                        <p:tav tm="100000">
                                          <p:val>
                                            <p:strVal val="#ppt_w"/>
                                          </p:val>
                                        </p:tav>
                                      </p:tavLst>
                                    </p:anim>
                                    <p:anim calcmode="lin" valueType="num">
                                      <p:cBhvr additive="base">
                                        <p:cTn id="68" dur="300"/>
                                        <p:tgtEl>
                                          <p:spTgt spid="147"/>
                                        </p:tgtEl>
                                        <p:attrNameLst>
                                          <p:attrName>ppt_h</p:attrName>
                                        </p:attrNameLst>
                                      </p:cBhvr>
                                      <p:tavLst>
                                        <p:tav tm="0">
                                          <p:val>
                                            <p:strVal val="0"/>
                                          </p:val>
                                        </p:tav>
                                        <p:tav tm="100000">
                                          <p:val>
                                            <p:strVal val="#ppt_h"/>
                                          </p:val>
                                        </p:tav>
                                      </p:tavLst>
                                    </p:anim>
                                  </p:childTnLst>
                                </p:cTn>
                              </p:par>
                            </p:childTnLst>
                          </p:cTn>
                        </p:par>
                        <p:par>
                          <p:cTn id="69" fill="hold">
                            <p:stCondLst>
                              <p:cond delay="3900"/>
                            </p:stCondLst>
                            <p:childTnLst>
                              <p:par>
                                <p:cTn id="70" presetID="23" presetClass="entr" presetSubtype="16" fill="hold" nodeType="afterEffect">
                                  <p:stCondLst>
                                    <p:cond delay="0"/>
                                  </p:stCondLst>
                                  <p:childTnLst>
                                    <p:set>
                                      <p:cBhvr>
                                        <p:cTn id="71" dur="1" fill="hold">
                                          <p:stCondLst>
                                            <p:cond delay="0"/>
                                          </p:stCondLst>
                                        </p:cTn>
                                        <p:tgtEl>
                                          <p:spTgt spid="148"/>
                                        </p:tgtEl>
                                        <p:attrNameLst>
                                          <p:attrName>style.visibility</p:attrName>
                                        </p:attrNameLst>
                                      </p:cBhvr>
                                      <p:to>
                                        <p:strVal val="visible"/>
                                      </p:to>
                                    </p:set>
                                    <p:anim calcmode="lin" valueType="num">
                                      <p:cBhvr additive="base">
                                        <p:cTn id="72" dur="300"/>
                                        <p:tgtEl>
                                          <p:spTgt spid="148"/>
                                        </p:tgtEl>
                                        <p:attrNameLst>
                                          <p:attrName>ppt_w</p:attrName>
                                        </p:attrNameLst>
                                      </p:cBhvr>
                                      <p:tavLst>
                                        <p:tav tm="0">
                                          <p:val>
                                            <p:strVal val="0"/>
                                          </p:val>
                                        </p:tav>
                                        <p:tav tm="100000">
                                          <p:val>
                                            <p:strVal val="#ppt_w"/>
                                          </p:val>
                                        </p:tav>
                                      </p:tavLst>
                                    </p:anim>
                                    <p:anim calcmode="lin" valueType="num">
                                      <p:cBhvr additive="base">
                                        <p:cTn id="73" dur="300"/>
                                        <p:tgtEl>
                                          <p:spTgt spid="148"/>
                                        </p:tgtEl>
                                        <p:attrNameLst>
                                          <p:attrName>ppt_h</p:attrName>
                                        </p:attrNameLst>
                                      </p:cBhvr>
                                      <p:tavLst>
                                        <p:tav tm="0">
                                          <p:val>
                                            <p:strVal val="0"/>
                                          </p:val>
                                        </p:tav>
                                        <p:tav tm="100000">
                                          <p:val>
                                            <p:strVal val="#ppt_h"/>
                                          </p:val>
                                        </p:tav>
                                      </p:tavLst>
                                    </p:anim>
                                  </p:childTnLst>
                                </p:cTn>
                              </p:par>
                            </p:childTnLst>
                          </p:cTn>
                        </p:par>
                        <p:par>
                          <p:cTn id="74" fill="hold">
                            <p:stCondLst>
                              <p:cond delay="4200"/>
                            </p:stCondLst>
                            <p:childTnLst>
                              <p:par>
                                <p:cTn id="75" presetID="23" presetClass="entr" presetSubtype="16" fill="hold" nodeType="afterEffect">
                                  <p:stCondLst>
                                    <p:cond delay="0"/>
                                  </p:stCondLst>
                                  <p:childTnLst>
                                    <p:set>
                                      <p:cBhvr>
                                        <p:cTn id="76" dur="1" fill="hold">
                                          <p:stCondLst>
                                            <p:cond delay="0"/>
                                          </p:stCondLst>
                                        </p:cTn>
                                        <p:tgtEl>
                                          <p:spTgt spid="149"/>
                                        </p:tgtEl>
                                        <p:attrNameLst>
                                          <p:attrName>style.visibility</p:attrName>
                                        </p:attrNameLst>
                                      </p:cBhvr>
                                      <p:to>
                                        <p:strVal val="visible"/>
                                      </p:to>
                                    </p:set>
                                    <p:anim calcmode="lin" valueType="num">
                                      <p:cBhvr additive="base">
                                        <p:cTn id="77" dur="300"/>
                                        <p:tgtEl>
                                          <p:spTgt spid="149"/>
                                        </p:tgtEl>
                                        <p:attrNameLst>
                                          <p:attrName>ppt_w</p:attrName>
                                        </p:attrNameLst>
                                      </p:cBhvr>
                                      <p:tavLst>
                                        <p:tav tm="0">
                                          <p:val>
                                            <p:strVal val="0"/>
                                          </p:val>
                                        </p:tav>
                                        <p:tav tm="100000">
                                          <p:val>
                                            <p:strVal val="#ppt_w"/>
                                          </p:val>
                                        </p:tav>
                                      </p:tavLst>
                                    </p:anim>
                                    <p:anim calcmode="lin" valueType="num">
                                      <p:cBhvr additive="base">
                                        <p:cTn id="78" dur="300"/>
                                        <p:tgtEl>
                                          <p:spTgt spid="149"/>
                                        </p:tgtEl>
                                        <p:attrNameLst>
                                          <p:attrName>ppt_h</p:attrName>
                                        </p:attrNameLst>
                                      </p:cBhvr>
                                      <p:tavLst>
                                        <p:tav tm="0">
                                          <p:val>
                                            <p:strVal val="0"/>
                                          </p:val>
                                        </p:tav>
                                        <p:tav tm="100000">
                                          <p:val>
                                            <p:strVal val="#ppt_h"/>
                                          </p:val>
                                        </p:tav>
                                      </p:tavLst>
                                    </p:anim>
                                  </p:childTnLst>
                                </p:cTn>
                              </p:par>
                            </p:childTnLst>
                          </p:cTn>
                        </p:par>
                        <p:par>
                          <p:cTn id="79" fill="hold">
                            <p:stCondLst>
                              <p:cond delay="4500"/>
                            </p:stCondLst>
                            <p:childTnLst>
                              <p:par>
                                <p:cTn id="80" presetID="23" presetClass="entr" presetSubtype="16" fill="hold" nodeType="afterEffect">
                                  <p:stCondLst>
                                    <p:cond delay="0"/>
                                  </p:stCondLst>
                                  <p:childTnLst>
                                    <p:set>
                                      <p:cBhvr>
                                        <p:cTn id="81" dur="1" fill="hold">
                                          <p:stCondLst>
                                            <p:cond delay="0"/>
                                          </p:stCondLst>
                                        </p:cTn>
                                        <p:tgtEl>
                                          <p:spTgt spid="150"/>
                                        </p:tgtEl>
                                        <p:attrNameLst>
                                          <p:attrName>style.visibility</p:attrName>
                                        </p:attrNameLst>
                                      </p:cBhvr>
                                      <p:to>
                                        <p:strVal val="visible"/>
                                      </p:to>
                                    </p:set>
                                    <p:anim calcmode="lin" valueType="num">
                                      <p:cBhvr additive="base">
                                        <p:cTn id="82" dur="300"/>
                                        <p:tgtEl>
                                          <p:spTgt spid="150"/>
                                        </p:tgtEl>
                                        <p:attrNameLst>
                                          <p:attrName>ppt_w</p:attrName>
                                        </p:attrNameLst>
                                      </p:cBhvr>
                                      <p:tavLst>
                                        <p:tav tm="0">
                                          <p:val>
                                            <p:strVal val="0"/>
                                          </p:val>
                                        </p:tav>
                                        <p:tav tm="100000">
                                          <p:val>
                                            <p:strVal val="#ppt_w"/>
                                          </p:val>
                                        </p:tav>
                                      </p:tavLst>
                                    </p:anim>
                                    <p:anim calcmode="lin" valueType="num">
                                      <p:cBhvr additive="base">
                                        <p:cTn id="83" dur="300"/>
                                        <p:tgtEl>
                                          <p:spTgt spid="150"/>
                                        </p:tgtEl>
                                        <p:attrNameLst>
                                          <p:attrName>ppt_h</p:attrName>
                                        </p:attrNameLst>
                                      </p:cBhvr>
                                      <p:tavLst>
                                        <p:tav tm="0">
                                          <p:val>
                                            <p:strVal val="0"/>
                                          </p:val>
                                        </p:tav>
                                        <p:tav tm="100000">
                                          <p:val>
                                            <p:strVal val="#ppt_h"/>
                                          </p:val>
                                        </p:tav>
                                      </p:tavLst>
                                    </p:anim>
                                  </p:childTnLst>
                                </p:cTn>
                              </p:par>
                            </p:childTnLst>
                          </p:cTn>
                        </p:par>
                        <p:par>
                          <p:cTn id="84" fill="hold">
                            <p:stCondLst>
                              <p:cond delay="4800"/>
                            </p:stCondLst>
                            <p:childTnLst>
                              <p:par>
                                <p:cTn id="85" presetID="23" presetClass="entr" presetSubtype="16" fill="hold" nodeType="afterEffect">
                                  <p:stCondLst>
                                    <p:cond delay="0"/>
                                  </p:stCondLst>
                                  <p:childTnLst>
                                    <p:set>
                                      <p:cBhvr>
                                        <p:cTn id="86" dur="1" fill="hold">
                                          <p:stCondLst>
                                            <p:cond delay="0"/>
                                          </p:stCondLst>
                                        </p:cTn>
                                        <p:tgtEl>
                                          <p:spTgt spid="151"/>
                                        </p:tgtEl>
                                        <p:attrNameLst>
                                          <p:attrName>style.visibility</p:attrName>
                                        </p:attrNameLst>
                                      </p:cBhvr>
                                      <p:to>
                                        <p:strVal val="visible"/>
                                      </p:to>
                                    </p:set>
                                    <p:anim calcmode="lin" valueType="num">
                                      <p:cBhvr additive="base">
                                        <p:cTn id="87" dur="300"/>
                                        <p:tgtEl>
                                          <p:spTgt spid="151"/>
                                        </p:tgtEl>
                                        <p:attrNameLst>
                                          <p:attrName>ppt_w</p:attrName>
                                        </p:attrNameLst>
                                      </p:cBhvr>
                                      <p:tavLst>
                                        <p:tav tm="0">
                                          <p:val>
                                            <p:strVal val="0"/>
                                          </p:val>
                                        </p:tav>
                                        <p:tav tm="100000">
                                          <p:val>
                                            <p:strVal val="#ppt_w"/>
                                          </p:val>
                                        </p:tav>
                                      </p:tavLst>
                                    </p:anim>
                                    <p:anim calcmode="lin" valueType="num">
                                      <p:cBhvr additive="base">
                                        <p:cTn id="88" dur="300"/>
                                        <p:tgtEl>
                                          <p:spTgt spid="151"/>
                                        </p:tgtEl>
                                        <p:attrNameLst>
                                          <p:attrName>ppt_h</p:attrName>
                                        </p:attrNameLst>
                                      </p:cBhvr>
                                      <p:tavLst>
                                        <p:tav tm="0">
                                          <p:val>
                                            <p:strVal val="0"/>
                                          </p:val>
                                        </p:tav>
                                        <p:tav tm="100000">
                                          <p:val>
                                            <p:strVal val="#ppt_h"/>
                                          </p:val>
                                        </p:tav>
                                      </p:tavLst>
                                    </p:anim>
                                  </p:childTnLst>
                                </p:cTn>
                              </p:par>
                            </p:childTnLst>
                          </p:cTn>
                        </p:par>
                        <p:par>
                          <p:cTn id="89" fill="hold">
                            <p:stCondLst>
                              <p:cond delay="5100"/>
                            </p:stCondLst>
                            <p:childTnLst>
                              <p:par>
                                <p:cTn id="90" presetID="23" presetClass="entr" presetSubtype="16" fill="hold" nodeType="afterEffect">
                                  <p:stCondLst>
                                    <p:cond delay="0"/>
                                  </p:stCondLst>
                                  <p:childTnLst>
                                    <p:set>
                                      <p:cBhvr>
                                        <p:cTn id="91" dur="1" fill="hold">
                                          <p:stCondLst>
                                            <p:cond delay="0"/>
                                          </p:stCondLst>
                                        </p:cTn>
                                        <p:tgtEl>
                                          <p:spTgt spid="152"/>
                                        </p:tgtEl>
                                        <p:attrNameLst>
                                          <p:attrName>style.visibility</p:attrName>
                                        </p:attrNameLst>
                                      </p:cBhvr>
                                      <p:to>
                                        <p:strVal val="visible"/>
                                      </p:to>
                                    </p:set>
                                    <p:anim calcmode="lin" valueType="num">
                                      <p:cBhvr additive="base">
                                        <p:cTn id="92" dur="300"/>
                                        <p:tgtEl>
                                          <p:spTgt spid="152"/>
                                        </p:tgtEl>
                                        <p:attrNameLst>
                                          <p:attrName>ppt_w</p:attrName>
                                        </p:attrNameLst>
                                      </p:cBhvr>
                                      <p:tavLst>
                                        <p:tav tm="0">
                                          <p:val>
                                            <p:strVal val="0"/>
                                          </p:val>
                                        </p:tav>
                                        <p:tav tm="100000">
                                          <p:val>
                                            <p:strVal val="#ppt_w"/>
                                          </p:val>
                                        </p:tav>
                                      </p:tavLst>
                                    </p:anim>
                                    <p:anim calcmode="lin" valueType="num">
                                      <p:cBhvr additive="base">
                                        <p:cTn id="93" dur="300"/>
                                        <p:tgtEl>
                                          <p:spTgt spid="152"/>
                                        </p:tgtEl>
                                        <p:attrNameLst>
                                          <p:attrName>ppt_h</p:attrName>
                                        </p:attrNameLst>
                                      </p:cBhvr>
                                      <p:tavLst>
                                        <p:tav tm="0">
                                          <p:val>
                                            <p:strVal val="0"/>
                                          </p:val>
                                        </p:tav>
                                        <p:tav tm="100000">
                                          <p:val>
                                            <p:strVal val="#ppt_h"/>
                                          </p:val>
                                        </p:tav>
                                      </p:tavLst>
                                    </p:anim>
                                  </p:childTnLst>
                                </p:cTn>
                              </p:par>
                            </p:childTnLst>
                          </p:cTn>
                        </p:par>
                        <p:par>
                          <p:cTn id="94" fill="hold">
                            <p:stCondLst>
                              <p:cond delay="5400"/>
                            </p:stCondLst>
                            <p:childTnLst>
                              <p:par>
                                <p:cTn id="95" presetID="23" presetClass="entr" presetSubtype="16" fill="hold" nodeType="after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additive="base">
                                        <p:cTn id="97" dur="300"/>
                                        <p:tgtEl>
                                          <p:spTgt spid="153"/>
                                        </p:tgtEl>
                                        <p:attrNameLst>
                                          <p:attrName>ppt_w</p:attrName>
                                        </p:attrNameLst>
                                      </p:cBhvr>
                                      <p:tavLst>
                                        <p:tav tm="0">
                                          <p:val>
                                            <p:strVal val="0"/>
                                          </p:val>
                                        </p:tav>
                                        <p:tav tm="100000">
                                          <p:val>
                                            <p:strVal val="#ppt_w"/>
                                          </p:val>
                                        </p:tav>
                                      </p:tavLst>
                                    </p:anim>
                                    <p:anim calcmode="lin" valueType="num">
                                      <p:cBhvr additive="base">
                                        <p:cTn id="98" dur="300"/>
                                        <p:tgtEl>
                                          <p:spTgt spid="153"/>
                                        </p:tgtEl>
                                        <p:attrNameLst>
                                          <p:attrName>ppt_h</p:attrName>
                                        </p:attrNameLst>
                                      </p:cBhvr>
                                      <p:tavLst>
                                        <p:tav tm="0">
                                          <p:val>
                                            <p:strVal val="0"/>
                                          </p:val>
                                        </p:tav>
                                        <p:tav tm="100000">
                                          <p:val>
                                            <p:strVal val="#ppt_h"/>
                                          </p:val>
                                        </p:tav>
                                      </p:tavLst>
                                    </p:anim>
                                  </p:childTnLst>
                                </p:cTn>
                              </p:par>
                            </p:childTnLst>
                          </p:cTn>
                        </p:par>
                        <p:par>
                          <p:cTn id="99" fill="hold">
                            <p:stCondLst>
                              <p:cond delay="5700"/>
                            </p:stCondLst>
                            <p:childTnLst>
                              <p:par>
                                <p:cTn id="100" presetID="23" presetClass="entr" presetSubtype="16" fill="hold" nodeType="afterEffect">
                                  <p:stCondLst>
                                    <p:cond delay="0"/>
                                  </p:stCondLst>
                                  <p:childTnLst>
                                    <p:set>
                                      <p:cBhvr>
                                        <p:cTn id="101" dur="1" fill="hold">
                                          <p:stCondLst>
                                            <p:cond delay="0"/>
                                          </p:stCondLst>
                                        </p:cTn>
                                        <p:tgtEl>
                                          <p:spTgt spid="154"/>
                                        </p:tgtEl>
                                        <p:attrNameLst>
                                          <p:attrName>style.visibility</p:attrName>
                                        </p:attrNameLst>
                                      </p:cBhvr>
                                      <p:to>
                                        <p:strVal val="visible"/>
                                      </p:to>
                                    </p:set>
                                    <p:anim calcmode="lin" valueType="num">
                                      <p:cBhvr additive="base">
                                        <p:cTn id="102" dur="300"/>
                                        <p:tgtEl>
                                          <p:spTgt spid="154"/>
                                        </p:tgtEl>
                                        <p:attrNameLst>
                                          <p:attrName>ppt_w</p:attrName>
                                        </p:attrNameLst>
                                      </p:cBhvr>
                                      <p:tavLst>
                                        <p:tav tm="0">
                                          <p:val>
                                            <p:strVal val="0"/>
                                          </p:val>
                                        </p:tav>
                                        <p:tav tm="100000">
                                          <p:val>
                                            <p:strVal val="#ppt_w"/>
                                          </p:val>
                                        </p:tav>
                                      </p:tavLst>
                                    </p:anim>
                                    <p:anim calcmode="lin" valueType="num">
                                      <p:cBhvr additive="base">
                                        <p:cTn id="103" dur="300"/>
                                        <p:tgtEl>
                                          <p:spTgt spid="154"/>
                                        </p:tgtEl>
                                        <p:attrNameLst>
                                          <p:attrName>ppt_h</p:attrName>
                                        </p:attrNameLst>
                                      </p:cBhvr>
                                      <p:tavLst>
                                        <p:tav tm="0">
                                          <p:val>
                                            <p:strVal val="0"/>
                                          </p:val>
                                        </p:tav>
                                        <p:tav tm="100000">
                                          <p:val>
                                            <p:strVal val="#ppt_h"/>
                                          </p:val>
                                        </p:tav>
                                      </p:tavLst>
                                    </p:anim>
                                  </p:childTnLst>
                                </p:cTn>
                              </p:par>
                            </p:childTnLst>
                          </p:cTn>
                        </p:par>
                        <p:par>
                          <p:cTn id="104" fill="hold">
                            <p:stCondLst>
                              <p:cond delay="6000"/>
                            </p:stCondLst>
                            <p:childTnLst>
                              <p:par>
                                <p:cTn id="105" presetID="23" presetClass="entr" presetSubtype="16" fill="hold" nodeType="afterEffect">
                                  <p:stCondLst>
                                    <p:cond delay="0"/>
                                  </p:stCondLst>
                                  <p:childTnLst>
                                    <p:set>
                                      <p:cBhvr>
                                        <p:cTn id="106" dur="1" fill="hold">
                                          <p:stCondLst>
                                            <p:cond delay="0"/>
                                          </p:stCondLst>
                                        </p:cTn>
                                        <p:tgtEl>
                                          <p:spTgt spid="155"/>
                                        </p:tgtEl>
                                        <p:attrNameLst>
                                          <p:attrName>style.visibility</p:attrName>
                                        </p:attrNameLst>
                                      </p:cBhvr>
                                      <p:to>
                                        <p:strVal val="visible"/>
                                      </p:to>
                                    </p:set>
                                    <p:anim calcmode="lin" valueType="num">
                                      <p:cBhvr additive="base">
                                        <p:cTn id="107" dur="300"/>
                                        <p:tgtEl>
                                          <p:spTgt spid="155"/>
                                        </p:tgtEl>
                                        <p:attrNameLst>
                                          <p:attrName>ppt_w</p:attrName>
                                        </p:attrNameLst>
                                      </p:cBhvr>
                                      <p:tavLst>
                                        <p:tav tm="0">
                                          <p:val>
                                            <p:strVal val="0"/>
                                          </p:val>
                                        </p:tav>
                                        <p:tav tm="100000">
                                          <p:val>
                                            <p:strVal val="#ppt_w"/>
                                          </p:val>
                                        </p:tav>
                                      </p:tavLst>
                                    </p:anim>
                                    <p:anim calcmode="lin" valueType="num">
                                      <p:cBhvr additive="base">
                                        <p:cTn id="108" dur="300"/>
                                        <p:tgtEl>
                                          <p:spTgt spid="155"/>
                                        </p:tgtEl>
                                        <p:attrNameLst>
                                          <p:attrName>ppt_h</p:attrName>
                                        </p:attrNameLst>
                                      </p:cBhvr>
                                      <p:tavLst>
                                        <p:tav tm="0">
                                          <p:val>
                                            <p:strVal val="0"/>
                                          </p:val>
                                        </p:tav>
                                        <p:tav tm="100000">
                                          <p:val>
                                            <p:strVal val="#ppt_h"/>
                                          </p:val>
                                        </p:tav>
                                      </p:tavLst>
                                    </p:anim>
                                  </p:childTnLst>
                                </p:cTn>
                              </p:par>
                            </p:childTnLst>
                          </p:cTn>
                        </p:par>
                        <p:par>
                          <p:cTn id="109" fill="hold">
                            <p:stCondLst>
                              <p:cond delay="6300"/>
                            </p:stCondLst>
                            <p:childTnLst>
                              <p:par>
                                <p:cTn id="110" presetID="23" presetClass="entr" presetSubtype="16" fill="hold" nodeType="afterEffect">
                                  <p:stCondLst>
                                    <p:cond delay="0"/>
                                  </p:stCondLst>
                                  <p:childTnLst>
                                    <p:set>
                                      <p:cBhvr>
                                        <p:cTn id="111" dur="1" fill="hold">
                                          <p:stCondLst>
                                            <p:cond delay="0"/>
                                          </p:stCondLst>
                                        </p:cTn>
                                        <p:tgtEl>
                                          <p:spTgt spid="156"/>
                                        </p:tgtEl>
                                        <p:attrNameLst>
                                          <p:attrName>style.visibility</p:attrName>
                                        </p:attrNameLst>
                                      </p:cBhvr>
                                      <p:to>
                                        <p:strVal val="visible"/>
                                      </p:to>
                                    </p:set>
                                    <p:anim calcmode="lin" valueType="num">
                                      <p:cBhvr additive="base">
                                        <p:cTn id="112" dur="300"/>
                                        <p:tgtEl>
                                          <p:spTgt spid="156"/>
                                        </p:tgtEl>
                                        <p:attrNameLst>
                                          <p:attrName>ppt_w</p:attrName>
                                        </p:attrNameLst>
                                      </p:cBhvr>
                                      <p:tavLst>
                                        <p:tav tm="0">
                                          <p:val>
                                            <p:strVal val="0"/>
                                          </p:val>
                                        </p:tav>
                                        <p:tav tm="100000">
                                          <p:val>
                                            <p:strVal val="#ppt_w"/>
                                          </p:val>
                                        </p:tav>
                                      </p:tavLst>
                                    </p:anim>
                                    <p:anim calcmode="lin" valueType="num">
                                      <p:cBhvr additive="base">
                                        <p:cTn id="113" dur="300"/>
                                        <p:tgtEl>
                                          <p:spTgt spid="156"/>
                                        </p:tgtEl>
                                        <p:attrNameLst>
                                          <p:attrName>ppt_h</p:attrName>
                                        </p:attrNameLst>
                                      </p:cBhvr>
                                      <p:tavLst>
                                        <p:tav tm="0">
                                          <p:val>
                                            <p:strVal val="0"/>
                                          </p:val>
                                        </p:tav>
                                        <p:tav tm="100000">
                                          <p:val>
                                            <p:strVal val="#ppt_h"/>
                                          </p:val>
                                        </p:tav>
                                      </p:tavLst>
                                    </p:anim>
                                  </p:childTnLst>
                                </p:cTn>
                              </p:par>
                            </p:childTnLst>
                          </p:cTn>
                        </p:par>
                        <p:par>
                          <p:cTn id="114" fill="hold">
                            <p:stCondLst>
                              <p:cond delay="6600"/>
                            </p:stCondLst>
                            <p:childTnLst>
                              <p:par>
                                <p:cTn id="115" presetID="23" presetClass="entr" presetSubtype="16" fill="hold" nodeType="afterEffect">
                                  <p:stCondLst>
                                    <p:cond delay="0"/>
                                  </p:stCondLst>
                                  <p:childTnLst>
                                    <p:set>
                                      <p:cBhvr>
                                        <p:cTn id="116" dur="1" fill="hold">
                                          <p:stCondLst>
                                            <p:cond delay="0"/>
                                          </p:stCondLst>
                                        </p:cTn>
                                        <p:tgtEl>
                                          <p:spTgt spid="157"/>
                                        </p:tgtEl>
                                        <p:attrNameLst>
                                          <p:attrName>style.visibility</p:attrName>
                                        </p:attrNameLst>
                                      </p:cBhvr>
                                      <p:to>
                                        <p:strVal val="visible"/>
                                      </p:to>
                                    </p:set>
                                    <p:anim calcmode="lin" valueType="num">
                                      <p:cBhvr additive="base">
                                        <p:cTn id="117" dur="300"/>
                                        <p:tgtEl>
                                          <p:spTgt spid="157"/>
                                        </p:tgtEl>
                                        <p:attrNameLst>
                                          <p:attrName>ppt_w</p:attrName>
                                        </p:attrNameLst>
                                      </p:cBhvr>
                                      <p:tavLst>
                                        <p:tav tm="0">
                                          <p:val>
                                            <p:strVal val="0"/>
                                          </p:val>
                                        </p:tav>
                                        <p:tav tm="100000">
                                          <p:val>
                                            <p:strVal val="#ppt_w"/>
                                          </p:val>
                                        </p:tav>
                                      </p:tavLst>
                                    </p:anim>
                                    <p:anim calcmode="lin" valueType="num">
                                      <p:cBhvr additive="base">
                                        <p:cTn id="118" dur="300"/>
                                        <p:tgtEl>
                                          <p:spTgt spid="157"/>
                                        </p:tgtEl>
                                        <p:attrNameLst>
                                          <p:attrName>ppt_h</p:attrName>
                                        </p:attrNameLst>
                                      </p:cBhvr>
                                      <p:tavLst>
                                        <p:tav tm="0">
                                          <p:val>
                                            <p:strVal val="0"/>
                                          </p:val>
                                        </p:tav>
                                        <p:tav tm="100000">
                                          <p:val>
                                            <p:strVal val="#ppt_h"/>
                                          </p:val>
                                        </p:tav>
                                      </p:tavLst>
                                    </p:anim>
                                  </p:childTnLst>
                                </p:cTn>
                              </p:par>
                            </p:childTnLst>
                          </p:cTn>
                        </p:par>
                        <p:par>
                          <p:cTn id="119" fill="hold">
                            <p:stCondLst>
                              <p:cond delay="6900"/>
                            </p:stCondLst>
                            <p:childTnLst>
                              <p:par>
                                <p:cTn id="120" presetID="23" presetClass="entr" presetSubtype="16" fill="hold" nodeType="afterEffect">
                                  <p:stCondLst>
                                    <p:cond delay="0"/>
                                  </p:stCondLst>
                                  <p:childTnLst>
                                    <p:set>
                                      <p:cBhvr>
                                        <p:cTn id="121" dur="1" fill="hold">
                                          <p:stCondLst>
                                            <p:cond delay="0"/>
                                          </p:stCondLst>
                                        </p:cTn>
                                        <p:tgtEl>
                                          <p:spTgt spid="158"/>
                                        </p:tgtEl>
                                        <p:attrNameLst>
                                          <p:attrName>style.visibility</p:attrName>
                                        </p:attrNameLst>
                                      </p:cBhvr>
                                      <p:to>
                                        <p:strVal val="visible"/>
                                      </p:to>
                                    </p:set>
                                    <p:anim calcmode="lin" valueType="num">
                                      <p:cBhvr additive="base">
                                        <p:cTn id="122" dur="300"/>
                                        <p:tgtEl>
                                          <p:spTgt spid="158"/>
                                        </p:tgtEl>
                                        <p:attrNameLst>
                                          <p:attrName>ppt_w</p:attrName>
                                        </p:attrNameLst>
                                      </p:cBhvr>
                                      <p:tavLst>
                                        <p:tav tm="0">
                                          <p:val>
                                            <p:strVal val="0"/>
                                          </p:val>
                                        </p:tav>
                                        <p:tav tm="100000">
                                          <p:val>
                                            <p:strVal val="#ppt_w"/>
                                          </p:val>
                                        </p:tav>
                                      </p:tavLst>
                                    </p:anim>
                                    <p:anim calcmode="lin" valueType="num">
                                      <p:cBhvr additive="base">
                                        <p:cTn id="123" dur="300"/>
                                        <p:tgtEl>
                                          <p:spTgt spid="158"/>
                                        </p:tgtEl>
                                        <p:attrNameLst>
                                          <p:attrName>ppt_h</p:attrName>
                                        </p:attrNameLst>
                                      </p:cBhvr>
                                      <p:tavLst>
                                        <p:tav tm="0">
                                          <p:val>
                                            <p:strVal val="0"/>
                                          </p:val>
                                        </p:tav>
                                        <p:tav tm="100000">
                                          <p:val>
                                            <p:strVal val="#ppt_h"/>
                                          </p:val>
                                        </p:tav>
                                      </p:tavLst>
                                    </p:anim>
                                  </p:childTnLst>
                                </p:cTn>
                              </p:par>
                            </p:childTnLst>
                          </p:cTn>
                        </p:par>
                        <p:par>
                          <p:cTn id="124" fill="hold">
                            <p:stCondLst>
                              <p:cond delay="7200"/>
                            </p:stCondLst>
                            <p:childTnLst>
                              <p:par>
                                <p:cTn id="125" presetID="23" presetClass="entr" presetSubtype="16" fill="hold" nodeType="afterEffect">
                                  <p:stCondLst>
                                    <p:cond delay="0"/>
                                  </p:stCondLst>
                                  <p:childTnLst>
                                    <p:set>
                                      <p:cBhvr>
                                        <p:cTn id="126" dur="1" fill="hold">
                                          <p:stCondLst>
                                            <p:cond delay="0"/>
                                          </p:stCondLst>
                                        </p:cTn>
                                        <p:tgtEl>
                                          <p:spTgt spid="159"/>
                                        </p:tgtEl>
                                        <p:attrNameLst>
                                          <p:attrName>style.visibility</p:attrName>
                                        </p:attrNameLst>
                                      </p:cBhvr>
                                      <p:to>
                                        <p:strVal val="visible"/>
                                      </p:to>
                                    </p:set>
                                    <p:anim calcmode="lin" valueType="num">
                                      <p:cBhvr additive="base">
                                        <p:cTn id="127" dur="300"/>
                                        <p:tgtEl>
                                          <p:spTgt spid="159"/>
                                        </p:tgtEl>
                                        <p:attrNameLst>
                                          <p:attrName>ppt_w</p:attrName>
                                        </p:attrNameLst>
                                      </p:cBhvr>
                                      <p:tavLst>
                                        <p:tav tm="0">
                                          <p:val>
                                            <p:strVal val="0"/>
                                          </p:val>
                                        </p:tav>
                                        <p:tav tm="100000">
                                          <p:val>
                                            <p:strVal val="#ppt_w"/>
                                          </p:val>
                                        </p:tav>
                                      </p:tavLst>
                                    </p:anim>
                                    <p:anim calcmode="lin" valueType="num">
                                      <p:cBhvr additive="base">
                                        <p:cTn id="128" dur="300"/>
                                        <p:tgtEl>
                                          <p:spTgt spid="159"/>
                                        </p:tgtEl>
                                        <p:attrNameLst>
                                          <p:attrName>ppt_h</p:attrName>
                                        </p:attrNameLst>
                                      </p:cBhvr>
                                      <p:tavLst>
                                        <p:tav tm="0">
                                          <p:val>
                                            <p:strVal val="0"/>
                                          </p:val>
                                        </p:tav>
                                        <p:tav tm="100000">
                                          <p:val>
                                            <p:strVal val="#ppt_h"/>
                                          </p:val>
                                        </p:tav>
                                      </p:tavLst>
                                    </p:anim>
                                  </p:childTnLst>
                                </p:cTn>
                              </p:par>
                            </p:childTnLst>
                          </p:cTn>
                        </p:par>
                        <p:par>
                          <p:cTn id="129" fill="hold">
                            <p:stCondLst>
                              <p:cond delay="7500"/>
                            </p:stCondLst>
                            <p:childTnLst>
                              <p:par>
                                <p:cTn id="130" presetID="23" presetClass="entr" presetSubtype="16" fill="hold" nodeType="afterEffect">
                                  <p:stCondLst>
                                    <p:cond delay="0"/>
                                  </p:stCondLst>
                                  <p:childTnLst>
                                    <p:set>
                                      <p:cBhvr>
                                        <p:cTn id="131" dur="1" fill="hold">
                                          <p:stCondLst>
                                            <p:cond delay="0"/>
                                          </p:stCondLst>
                                        </p:cTn>
                                        <p:tgtEl>
                                          <p:spTgt spid="160"/>
                                        </p:tgtEl>
                                        <p:attrNameLst>
                                          <p:attrName>style.visibility</p:attrName>
                                        </p:attrNameLst>
                                      </p:cBhvr>
                                      <p:to>
                                        <p:strVal val="visible"/>
                                      </p:to>
                                    </p:set>
                                    <p:anim calcmode="lin" valueType="num">
                                      <p:cBhvr additive="base">
                                        <p:cTn id="132" dur="300"/>
                                        <p:tgtEl>
                                          <p:spTgt spid="160"/>
                                        </p:tgtEl>
                                        <p:attrNameLst>
                                          <p:attrName>ppt_w</p:attrName>
                                        </p:attrNameLst>
                                      </p:cBhvr>
                                      <p:tavLst>
                                        <p:tav tm="0">
                                          <p:val>
                                            <p:strVal val="0"/>
                                          </p:val>
                                        </p:tav>
                                        <p:tav tm="100000">
                                          <p:val>
                                            <p:strVal val="#ppt_w"/>
                                          </p:val>
                                        </p:tav>
                                      </p:tavLst>
                                    </p:anim>
                                    <p:anim calcmode="lin" valueType="num">
                                      <p:cBhvr additive="base">
                                        <p:cTn id="133" dur="300"/>
                                        <p:tgtEl>
                                          <p:spTgt spid="160"/>
                                        </p:tgtEl>
                                        <p:attrNameLst>
                                          <p:attrName>ppt_h</p:attrName>
                                        </p:attrNameLst>
                                      </p:cBhvr>
                                      <p:tavLst>
                                        <p:tav tm="0">
                                          <p:val>
                                            <p:strVal val="0"/>
                                          </p:val>
                                        </p:tav>
                                        <p:tav tm="100000">
                                          <p:val>
                                            <p:strVal val="#ppt_h"/>
                                          </p:val>
                                        </p:tav>
                                      </p:tavLst>
                                    </p:anim>
                                  </p:childTnLst>
                                </p:cTn>
                              </p:par>
                            </p:childTnLst>
                          </p:cTn>
                        </p:par>
                        <p:par>
                          <p:cTn id="134" fill="hold">
                            <p:stCondLst>
                              <p:cond delay="7800"/>
                            </p:stCondLst>
                            <p:childTnLst>
                              <p:par>
                                <p:cTn id="135" presetID="23" presetClass="entr" presetSubtype="16" fill="hold" nodeType="afterEffect">
                                  <p:stCondLst>
                                    <p:cond delay="0"/>
                                  </p:stCondLst>
                                  <p:childTnLst>
                                    <p:set>
                                      <p:cBhvr>
                                        <p:cTn id="136" dur="1" fill="hold">
                                          <p:stCondLst>
                                            <p:cond delay="0"/>
                                          </p:stCondLst>
                                        </p:cTn>
                                        <p:tgtEl>
                                          <p:spTgt spid="161"/>
                                        </p:tgtEl>
                                        <p:attrNameLst>
                                          <p:attrName>style.visibility</p:attrName>
                                        </p:attrNameLst>
                                      </p:cBhvr>
                                      <p:to>
                                        <p:strVal val="visible"/>
                                      </p:to>
                                    </p:set>
                                    <p:anim calcmode="lin" valueType="num">
                                      <p:cBhvr additive="base">
                                        <p:cTn id="137" dur="300"/>
                                        <p:tgtEl>
                                          <p:spTgt spid="161"/>
                                        </p:tgtEl>
                                        <p:attrNameLst>
                                          <p:attrName>ppt_w</p:attrName>
                                        </p:attrNameLst>
                                      </p:cBhvr>
                                      <p:tavLst>
                                        <p:tav tm="0">
                                          <p:val>
                                            <p:strVal val="0"/>
                                          </p:val>
                                        </p:tav>
                                        <p:tav tm="100000">
                                          <p:val>
                                            <p:strVal val="#ppt_w"/>
                                          </p:val>
                                        </p:tav>
                                      </p:tavLst>
                                    </p:anim>
                                    <p:anim calcmode="lin" valueType="num">
                                      <p:cBhvr additive="base">
                                        <p:cTn id="138" dur="300"/>
                                        <p:tgtEl>
                                          <p:spTgt spid="161"/>
                                        </p:tgtEl>
                                        <p:attrNameLst>
                                          <p:attrName>ppt_h</p:attrName>
                                        </p:attrNameLst>
                                      </p:cBhvr>
                                      <p:tavLst>
                                        <p:tav tm="0">
                                          <p:val>
                                            <p:strVal val="0"/>
                                          </p:val>
                                        </p:tav>
                                        <p:tav tm="100000">
                                          <p:val>
                                            <p:strVal val="#ppt_h"/>
                                          </p:val>
                                        </p:tav>
                                      </p:tavLst>
                                    </p:anim>
                                  </p:childTnLst>
                                </p:cTn>
                              </p:par>
                            </p:childTnLst>
                          </p:cTn>
                        </p:par>
                        <p:par>
                          <p:cTn id="139" fill="hold">
                            <p:stCondLst>
                              <p:cond delay="8100"/>
                            </p:stCondLst>
                            <p:childTnLst>
                              <p:par>
                                <p:cTn id="140" presetID="23" presetClass="entr" presetSubtype="16" fill="hold" nodeType="afterEffect">
                                  <p:stCondLst>
                                    <p:cond delay="0"/>
                                  </p:stCondLst>
                                  <p:childTnLst>
                                    <p:set>
                                      <p:cBhvr>
                                        <p:cTn id="141" dur="1" fill="hold">
                                          <p:stCondLst>
                                            <p:cond delay="0"/>
                                          </p:stCondLst>
                                        </p:cTn>
                                        <p:tgtEl>
                                          <p:spTgt spid="162"/>
                                        </p:tgtEl>
                                        <p:attrNameLst>
                                          <p:attrName>style.visibility</p:attrName>
                                        </p:attrNameLst>
                                      </p:cBhvr>
                                      <p:to>
                                        <p:strVal val="visible"/>
                                      </p:to>
                                    </p:set>
                                    <p:anim calcmode="lin" valueType="num">
                                      <p:cBhvr additive="base">
                                        <p:cTn id="142" dur="300"/>
                                        <p:tgtEl>
                                          <p:spTgt spid="162"/>
                                        </p:tgtEl>
                                        <p:attrNameLst>
                                          <p:attrName>ppt_w</p:attrName>
                                        </p:attrNameLst>
                                      </p:cBhvr>
                                      <p:tavLst>
                                        <p:tav tm="0">
                                          <p:val>
                                            <p:strVal val="0"/>
                                          </p:val>
                                        </p:tav>
                                        <p:tav tm="100000">
                                          <p:val>
                                            <p:strVal val="#ppt_w"/>
                                          </p:val>
                                        </p:tav>
                                      </p:tavLst>
                                    </p:anim>
                                    <p:anim calcmode="lin" valueType="num">
                                      <p:cBhvr additive="base">
                                        <p:cTn id="143" dur="300"/>
                                        <p:tgtEl>
                                          <p:spTgt spid="162"/>
                                        </p:tgtEl>
                                        <p:attrNameLst>
                                          <p:attrName>ppt_h</p:attrName>
                                        </p:attrNameLst>
                                      </p:cBhvr>
                                      <p:tavLst>
                                        <p:tav tm="0">
                                          <p:val>
                                            <p:strVal val="0"/>
                                          </p:val>
                                        </p:tav>
                                        <p:tav tm="100000">
                                          <p:val>
                                            <p:strVal val="#ppt_h"/>
                                          </p:val>
                                        </p:tav>
                                      </p:tavLst>
                                    </p:anim>
                                  </p:childTnLst>
                                </p:cTn>
                              </p:par>
                            </p:childTnLst>
                          </p:cTn>
                        </p:par>
                        <p:par>
                          <p:cTn id="144" fill="hold">
                            <p:stCondLst>
                              <p:cond delay="8400"/>
                            </p:stCondLst>
                            <p:childTnLst>
                              <p:par>
                                <p:cTn id="145" presetID="23" presetClass="entr" presetSubtype="16" fill="hold" nodeType="afterEffect">
                                  <p:stCondLst>
                                    <p:cond delay="0"/>
                                  </p:stCondLst>
                                  <p:childTnLst>
                                    <p:set>
                                      <p:cBhvr>
                                        <p:cTn id="146" dur="1" fill="hold">
                                          <p:stCondLst>
                                            <p:cond delay="0"/>
                                          </p:stCondLst>
                                        </p:cTn>
                                        <p:tgtEl>
                                          <p:spTgt spid="163"/>
                                        </p:tgtEl>
                                        <p:attrNameLst>
                                          <p:attrName>style.visibility</p:attrName>
                                        </p:attrNameLst>
                                      </p:cBhvr>
                                      <p:to>
                                        <p:strVal val="visible"/>
                                      </p:to>
                                    </p:set>
                                    <p:anim calcmode="lin" valueType="num">
                                      <p:cBhvr additive="base">
                                        <p:cTn id="147" dur="300"/>
                                        <p:tgtEl>
                                          <p:spTgt spid="163"/>
                                        </p:tgtEl>
                                        <p:attrNameLst>
                                          <p:attrName>ppt_w</p:attrName>
                                        </p:attrNameLst>
                                      </p:cBhvr>
                                      <p:tavLst>
                                        <p:tav tm="0">
                                          <p:val>
                                            <p:strVal val="0"/>
                                          </p:val>
                                        </p:tav>
                                        <p:tav tm="100000">
                                          <p:val>
                                            <p:strVal val="#ppt_w"/>
                                          </p:val>
                                        </p:tav>
                                      </p:tavLst>
                                    </p:anim>
                                    <p:anim calcmode="lin" valueType="num">
                                      <p:cBhvr additive="base">
                                        <p:cTn id="148" dur="300"/>
                                        <p:tgtEl>
                                          <p:spTgt spid="1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endParaRPr/>
          </a:p>
        </p:txBody>
      </p:sp>
      <p:sp>
        <p:nvSpPr>
          <p:cNvPr id="170" name="Google Shape;170;p8"/>
          <p:cNvSpPr txBox="1">
            <a:spLocks noGrp="1"/>
          </p:cNvSpPr>
          <p:nvPr>
            <p:ph type="body" idx="1"/>
          </p:nvPr>
        </p:nvSpPr>
        <p:spPr>
          <a:xfrm>
            <a:off x="838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About us</a:t>
            </a:r>
            <a:endParaRPr/>
          </a:p>
          <a:p>
            <a:pPr marL="228600" lvl="0" indent="-228600" algn="l" rtl="0">
              <a:lnSpc>
                <a:spcPct val="90000"/>
              </a:lnSpc>
              <a:spcBef>
                <a:spcPts val="1000"/>
              </a:spcBef>
              <a:spcAft>
                <a:spcPts val="0"/>
              </a:spcAft>
              <a:buClr>
                <a:schemeClr val="accent2"/>
              </a:buClr>
              <a:buSzPts val="2800"/>
              <a:buChar char="•"/>
            </a:pPr>
            <a:r>
              <a:rPr lang="en-US">
                <a:solidFill>
                  <a:schemeClr val="accent2"/>
                </a:solidFill>
              </a:rPr>
              <a:t>About this course</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Learning objectives</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Other similar courses</a:t>
            </a:r>
            <a:endParaRPr/>
          </a:p>
          <a:p>
            <a:pPr marL="685800" lvl="1" indent="-228600" algn="l" rtl="0">
              <a:lnSpc>
                <a:spcPct val="90000"/>
              </a:lnSpc>
              <a:spcBef>
                <a:spcPts val="500"/>
              </a:spcBef>
              <a:spcAft>
                <a:spcPts val="0"/>
              </a:spcAft>
              <a:buClr>
                <a:schemeClr val="accent2"/>
              </a:buClr>
              <a:buSzPts val="2400"/>
              <a:buChar char="•"/>
            </a:pPr>
            <a:r>
              <a:rPr lang="en-US">
                <a:solidFill>
                  <a:schemeClr val="accent2"/>
                </a:solidFill>
              </a:rPr>
              <a:t>Course components</a:t>
            </a:r>
            <a:endParaRPr/>
          </a:p>
          <a:p>
            <a:pPr marL="228600" lvl="0" indent="-228600" algn="l" rtl="0">
              <a:lnSpc>
                <a:spcPct val="90000"/>
              </a:lnSpc>
              <a:spcBef>
                <a:spcPts val="1000"/>
              </a:spcBef>
              <a:spcAft>
                <a:spcPts val="0"/>
              </a:spcAft>
              <a:buClr>
                <a:schemeClr val="dk1"/>
              </a:buClr>
              <a:buSzPts val="2800"/>
              <a:buChar char="•"/>
            </a:pPr>
            <a:r>
              <a:rPr lang="en-US"/>
              <a:t>Our learning model</a:t>
            </a:r>
            <a:endParaRPr/>
          </a:p>
        </p:txBody>
      </p:sp>
      <p:sp>
        <p:nvSpPr>
          <p:cNvPr id="171" name="Google Shape;171;p8"/>
          <p:cNvSpPr txBox="1">
            <a:spLocks noGrp="1"/>
          </p:cNvSpPr>
          <p:nvPr>
            <p:ph type="body" idx="2"/>
          </p:nvPr>
        </p:nvSpPr>
        <p:spPr>
          <a:xfrm>
            <a:off x="6172200" y="1825625"/>
            <a:ext cx="5181600" cy="428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Tools and resources</a:t>
            </a:r>
            <a:endParaRPr/>
          </a:p>
          <a:p>
            <a:pPr marL="685800" lvl="1" indent="-228600" algn="l" rtl="0">
              <a:lnSpc>
                <a:spcPct val="90000"/>
              </a:lnSpc>
              <a:spcBef>
                <a:spcPts val="500"/>
              </a:spcBef>
              <a:spcAft>
                <a:spcPts val="0"/>
              </a:spcAft>
              <a:buClr>
                <a:schemeClr val="dk1"/>
              </a:buClr>
              <a:buSzPts val="2400"/>
              <a:buChar char="•"/>
            </a:pPr>
            <a:r>
              <a:rPr lang="en-US"/>
              <a:t>Course Website</a:t>
            </a:r>
            <a:endParaRPr/>
          </a:p>
          <a:p>
            <a:pPr marL="685800" lvl="1" indent="-228600" algn="l" rtl="0">
              <a:lnSpc>
                <a:spcPct val="90000"/>
              </a:lnSpc>
              <a:spcBef>
                <a:spcPts val="500"/>
              </a:spcBef>
              <a:spcAft>
                <a:spcPts val="0"/>
              </a:spcAft>
              <a:buClr>
                <a:schemeClr val="dk1"/>
              </a:buClr>
              <a:buSzPts val="2400"/>
              <a:buChar char="•"/>
            </a:pPr>
            <a:r>
              <a:rPr lang="en-US"/>
              <a:t>Ed</a:t>
            </a:r>
            <a:endParaRPr/>
          </a:p>
          <a:p>
            <a:pPr marL="685800" lvl="1" indent="-228600" algn="l" rtl="0">
              <a:lnSpc>
                <a:spcPct val="90000"/>
              </a:lnSpc>
              <a:spcBef>
                <a:spcPts val="500"/>
              </a:spcBef>
              <a:spcAft>
                <a:spcPts val="0"/>
              </a:spcAft>
              <a:buClr>
                <a:schemeClr val="dk1"/>
              </a:buClr>
              <a:buSzPts val="2400"/>
              <a:buChar char="•"/>
            </a:pPr>
            <a:r>
              <a:rPr lang="en-US"/>
              <a:t>VS Code</a:t>
            </a:r>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marL="228600" lvl="0" indent="-228600" algn="l" rtl="0">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172" name="Google Shape;17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chemeClr val="lt1"/>
                </a:solidFill>
              </a:rPr>
              <a:t>Lesson 0 - Winter 2024</a:t>
            </a:r>
            <a:endParaRPr/>
          </a:p>
        </p:txBody>
      </p:sp>
      <p:sp>
        <p:nvSpPr>
          <p:cNvPr id="173" name="Google Shape;17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7</a:t>
            </a:fld>
            <a:endParaRPr>
              <a:solidFill>
                <a:schemeClr val="lt1"/>
              </a:solidFill>
            </a:endParaRPr>
          </a:p>
        </p:txBody>
      </p:sp>
      <p:sp>
        <p:nvSpPr>
          <p:cNvPr id="174" name="Google Shape;174;p8"/>
          <p:cNvSpPr/>
          <p:nvPr/>
        </p:nvSpPr>
        <p:spPr>
          <a:xfrm flipH="1">
            <a:off x="3827868" y="2522483"/>
            <a:ext cx="580171" cy="157655"/>
          </a:xfrm>
          <a:prstGeom prst="rightArrow">
            <a:avLst>
              <a:gd name="adj1" fmla="val 50000"/>
              <a:gd name="adj2" fmla="val 102000"/>
            </a:avLst>
          </a:prstGeom>
          <a:solidFill>
            <a:schemeClr val="accent2"/>
          </a:solidFill>
          <a:ln w="12700" cap="flat" cmpd="sng">
            <a:solidFill>
              <a:srgbClr val="6959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Learning Objectives</a:t>
            </a:r>
            <a:endParaRPr/>
          </a:p>
        </p:txBody>
      </p:sp>
      <p:sp>
        <p:nvSpPr>
          <p:cNvPr id="180" name="Google Shape;180;p9"/>
          <p:cNvSpPr txBox="1">
            <a:spLocks noGrp="1"/>
          </p:cNvSpPr>
          <p:nvPr>
            <p:ph type="body" idx="1"/>
          </p:nvPr>
        </p:nvSpPr>
        <p:spPr>
          <a:xfrm>
            <a:off x="838200" y="2123689"/>
            <a:ext cx="5181600" cy="39871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b="1"/>
              <a:t>Seven themes:</a:t>
            </a:r>
            <a:endParaRPr/>
          </a:p>
          <a:p>
            <a:pPr marL="457200" lvl="0" indent="-457200" algn="l" rtl="0">
              <a:lnSpc>
                <a:spcPct val="90000"/>
              </a:lnSpc>
              <a:spcBef>
                <a:spcPts val="1000"/>
              </a:spcBef>
              <a:spcAft>
                <a:spcPts val="0"/>
              </a:spcAft>
              <a:buSzPts val="2800"/>
              <a:buChar char="•"/>
            </a:pPr>
            <a:r>
              <a:rPr lang="en-US"/>
              <a:t>Computational Thinking</a:t>
            </a:r>
            <a:endParaRPr/>
          </a:p>
          <a:p>
            <a:pPr marL="457200" lvl="0" indent="-457200" algn="l" rtl="0">
              <a:lnSpc>
                <a:spcPct val="90000"/>
              </a:lnSpc>
              <a:spcBef>
                <a:spcPts val="1000"/>
              </a:spcBef>
              <a:spcAft>
                <a:spcPts val="0"/>
              </a:spcAft>
              <a:buSzPts val="2800"/>
              <a:buChar char="•"/>
            </a:pPr>
            <a:r>
              <a:rPr lang="en-US"/>
              <a:t>Code Comprehension</a:t>
            </a:r>
            <a:endParaRPr/>
          </a:p>
          <a:p>
            <a:pPr marL="457200" lvl="0" indent="-457200" algn="l" rtl="0">
              <a:lnSpc>
                <a:spcPct val="90000"/>
              </a:lnSpc>
              <a:spcBef>
                <a:spcPts val="1000"/>
              </a:spcBef>
              <a:spcAft>
                <a:spcPts val="0"/>
              </a:spcAft>
              <a:buSzPts val="2800"/>
              <a:buChar char="•"/>
            </a:pPr>
            <a:r>
              <a:rPr lang="en-US"/>
              <a:t>Code Writing</a:t>
            </a:r>
            <a:endParaRPr/>
          </a:p>
          <a:p>
            <a:pPr marL="457200" lvl="0" indent="0" algn="l" rtl="0">
              <a:lnSpc>
                <a:spcPct val="90000"/>
              </a:lnSpc>
              <a:spcBef>
                <a:spcPts val="1000"/>
              </a:spcBef>
              <a:spcAft>
                <a:spcPts val="0"/>
              </a:spcAft>
              <a:buSzPts val="1800"/>
              <a:buNone/>
            </a:pPr>
            <a:endParaRPr/>
          </a:p>
        </p:txBody>
      </p:sp>
      <p:sp>
        <p:nvSpPr>
          <p:cNvPr id="181" name="Google Shape;18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Lesson 0 - Winter 2024</a:t>
            </a:r>
            <a:endParaRPr/>
          </a:p>
        </p:txBody>
      </p:sp>
      <p:sp>
        <p:nvSpPr>
          <p:cNvPr id="182" name="Google Shape;1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183" name="Google Shape;183;p9"/>
          <p:cNvSpPr txBox="1">
            <a:spLocks noGrp="1"/>
          </p:cNvSpPr>
          <p:nvPr>
            <p:ph type="body" idx="2"/>
          </p:nvPr>
        </p:nvSpPr>
        <p:spPr>
          <a:xfrm>
            <a:off x="6172200" y="1936213"/>
            <a:ext cx="5181600" cy="4174611"/>
          </a:xfrm>
          <a:prstGeom prst="rect">
            <a:avLst/>
          </a:prstGeom>
          <a:noFill/>
          <a:ln>
            <a:noFill/>
          </a:ln>
        </p:spPr>
        <p:txBody>
          <a:bodyPr spcFirstLastPara="1" wrap="square" lIns="91425" tIns="45700" rIns="91425" bIns="45700" anchor="t" anchorCtr="0">
            <a:normAutofit/>
          </a:bodyPr>
          <a:lstStyle/>
          <a:p>
            <a:pPr marL="457200" lvl="0" indent="-279400" algn="l" rtl="0">
              <a:lnSpc>
                <a:spcPct val="90000"/>
              </a:lnSpc>
              <a:spcBef>
                <a:spcPts val="1000"/>
              </a:spcBef>
              <a:spcAft>
                <a:spcPts val="0"/>
              </a:spcAft>
              <a:buSzPts val="2800"/>
              <a:buNone/>
            </a:pPr>
            <a:endParaRPr/>
          </a:p>
          <a:p>
            <a:pPr marL="457200" lvl="0" indent="-457200" algn="l" rtl="0">
              <a:lnSpc>
                <a:spcPct val="90000"/>
              </a:lnSpc>
              <a:spcBef>
                <a:spcPts val="1000"/>
              </a:spcBef>
              <a:spcAft>
                <a:spcPts val="0"/>
              </a:spcAft>
              <a:buSzPts val="2800"/>
              <a:buChar char="•"/>
            </a:pPr>
            <a:r>
              <a:rPr lang="en-US"/>
              <a:t>Communication</a:t>
            </a:r>
            <a:endParaRPr/>
          </a:p>
          <a:p>
            <a:pPr marL="457200" lvl="0" indent="-457200" algn="l" rtl="0">
              <a:lnSpc>
                <a:spcPct val="90000"/>
              </a:lnSpc>
              <a:spcBef>
                <a:spcPts val="1000"/>
              </a:spcBef>
              <a:spcAft>
                <a:spcPts val="0"/>
              </a:spcAft>
              <a:buSzPts val="2800"/>
              <a:buChar char="•"/>
            </a:pPr>
            <a:r>
              <a:rPr lang="en-US"/>
              <a:t>Testing</a:t>
            </a:r>
            <a:endParaRPr/>
          </a:p>
          <a:p>
            <a:pPr marL="457200" lvl="0" indent="-457200" algn="l" rtl="0">
              <a:lnSpc>
                <a:spcPct val="90000"/>
              </a:lnSpc>
              <a:spcBef>
                <a:spcPts val="1000"/>
              </a:spcBef>
              <a:spcAft>
                <a:spcPts val="0"/>
              </a:spcAft>
              <a:buSzPts val="2800"/>
              <a:buChar char="•"/>
            </a:pPr>
            <a:r>
              <a:rPr lang="en-US"/>
              <a:t>Debugging</a:t>
            </a:r>
            <a:endParaRPr/>
          </a:p>
          <a:p>
            <a:pPr marL="457200" lvl="0" indent="-457200" algn="l" rtl="0">
              <a:lnSpc>
                <a:spcPct val="90000"/>
              </a:lnSpc>
              <a:spcBef>
                <a:spcPts val="1000"/>
              </a:spcBef>
              <a:spcAft>
                <a:spcPts val="0"/>
              </a:spcAft>
              <a:buSzPts val="2800"/>
              <a:buChar char="•"/>
            </a:pPr>
            <a:r>
              <a:rPr lang="en-US"/>
              <a:t>Ethics/Impact</a:t>
            </a:r>
            <a:endParaRPr/>
          </a:p>
          <a:p>
            <a:pPr marL="0" lvl="0" indent="0" algn="l" rtl="0">
              <a:lnSpc>
                <a:spcPct val="90000"/>
              </a:lnSpc>
              <a:spcBef>
                <a:spcPts val="1000"/>
              </a:spcBef>
              <a:spcAft>
                <a:spcPts val="0"/>
              </a:spcAft>
              <a:buSzPts val="1800"/>
              <a:buNone/>
            </a:pPr>
            <a:endParaRPr/>
          </a:p>
        </p:txBody>
      </p:sp>
      <p:sp>
        <p:nvSpPr>
          <p:cNvPr id="184" name="Google Shape;184;p9"/>
          <p:cNvSpPr txBox="1"/>
          <p:nvPr/>
        </p:nvSpPr>
        <p:spPr>
          <a:xfrm>
            <a:off x="947530" y="1908313"/>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9"/>
          <p:cNvSpPr txBox="1"/>
          <p:nvPr/>
        </p:nvSpPr>
        <p:spPr>
          <a:xfrm>
            <a:off x="842639" y="1354943"/>
            <a:ext cx="525336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rgbClr val="000000"/>
                </a:solidFill>
                <a:latin typeface="Calibri"/>
                <a:ea typeface="Calibri"/>
                <a:cs typeface="Calibri"/>
                <a:sym typeface="Calibri"/>
              </a:rPr>
              <a:t>or, “What will I learn in this class?”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Prerequisite Knowledge</a:t>
            </a:r>
            <a:endParaRPr/>
          </a:p>
        </p:txBody>
      </p:sp>
      <p:sp>
        <p:nvSpPr>
          <p:cNvPr id="191" name="Google Shape;191;p4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2800"/>
              <a:buChar char="•"/>
            </a:pPr>
            <a:r>
              <a:rPr lang="en-US"/>
              <a:t>Comfort with control structures </a:t>
            </a:r>
            <a:endParaRPr/>
          </a:p>
          <a:p>
            <a:pPr marL="914400" lvl="1" indent="-342900" algn="l" rtl="0">
              <a:lnSpc>
                <a:spcPct val="90000"/>
              </a:lnSpc>
              <a:spcBef>
                <a:spcPts val="500"/>
              </a:spcBef>
              <a:spcAft>
                <a:spcPts val="0"/>
              </a:spcAft>
              <a:buSzPts val="2400"/>
              <a:buChar char="•"/>
            </a:pPr>
            <a:r>
              <a:rPr lang="en-US"/>
              <a:t>loops, conditionals, methods/functions </a:t>
            </a:r>
            <a:endParaRPr/>
          </a:p>
          <a:p>
            <a:pPr marL="457200" lvl="0" indent="-342900" algn="l" rtl="0">
              <a:lnSpc>
                <a:spcPct val="90000"/>
              </a:lnSpc>
              <a:spcBef>
                <a:spcPts val="1000"/>
              </a:spcBef>
              <a:spcAft>
                <a:spcPts val="0"/>
              </a:spcAft>
              <a:buSzPts val="2800"/>
              <a:buChar char="•"/>
            </a:pPr>
            <a:r>
              <a:rPr lang="en-US"/>
              <a:t>Experience with using basic data structures</a:t>
            </a:r>
            <a:endParaRPr/>
          </a:p>
          <a:p>
            <a:pPr marL="914400" lvl="1" indent="-342900" algn="l" rtl="0">
              <a:lnSpc>
                <a:spcPct val="90000"/>
              </a:lnSpc>
              <a:spcBef>
                <a:spcPts val="500"/>
              </a:spcBef>
              <a:spcAft>
                <a:spcPts val="0"/>
              </a:spcAft>
              <a:buSzPts val="2400"/>
              <a:buChar char="•"/>
            </a:pPr>
            <a:r>
              <a:rPr lang="en-US"/>
              <a:t>arrays, lists, sets, maps</a:t>
            </a:r>
            <a:endParaRPr/>
          </a:p>
          <a:p>
            <a:pPr marL="457200" lvl="0" indent="-342900" algn="l" rtl="0">
              <a:lnSpc>
                <a:spcPct val="90000"/>
              </a:lnSpc>
              <a:spcBef>
                <a:spcPts val="1000"/>
              </a:spcBef>
              <a:spcAft>
                <a:spcPts val="0"/>
              </a:spcAft>
              <a:buSzPts val="2800"/>
              <a:buChar char="•"/>
            </a:pPr>
            <a:r>
              <a:rPr lang="en-US"/>
              <a:t>Experience with console and file input/output</a:t>
            </a:r>
            <a:endParaRPr/>
          </a:p>
          <a:p>
            <a:pPr marL="457200" lvl="0" indent="-342900" algn="l" rtl="0">
              <a:lnSpc>
                <a:spcPct val="90000"/>
              </a:lnSpc>
              <a:spcBef>
                <a:spcPts val="1000"/>
              </a:spcBef>
              <a:spcAft>
                <a:spcPts val="0"/>
              </a:spcAft>
              <a:buSzPts val="2800"/>
              <a:buChar char="•"/>
            </a:pPr>
            <a:r>
              <a:rPr lang="en-US"/>
              <a:t>Exposure to simple object-oriented programming </a:t>
            </a:r>
            <a:endParaRPr/>
          </a:p>
          <a:p>
            <a:pPr marL="914400" lvl="1" indent="-342900" algn="l" rtl="0">
              <a:lnSpc>
                <a:spcPct val="90000"/>
              </a:lnSpc>
              <a:spcBef>
                <a:spcPts val="500"/>
              </a:spcBef>
              <a:spcAft>
                <a:spcPts val="0"/>
              </a:spcAft>
              <a:buSzPts val="2400"/>
              <a:buChar char="•"/>
            </a:pPr>
            <a:r>
              <a:rPr lang="en-US"/>
              <a:t>classes, interfaces</a:t>
            </a:r>
            <a:endParaRPr/>
          </a:p>
          <a:p>
            <a:pPr marL="457200" lvl="0" indent="-342900" algn="l" rtl="0">
              <a:lnSpc>
                <a:spcPct val="90000"/>
              </a:lnSpc>
              <a:spcBef>
                <a:spcPts val="1000"/>
              </a:spcBef>
              <a:spcAft>
                <a:spcPts val="0"/>
              </a:spcAft>
              <a:buSzPts val="2800"/>
              <a:buChar char="•"/>
            </a:pPr>
            <a:r>
              <a:rPr lang="en-US"/>
              <a:t>Programming experience </a:t>
            </a:r>
            <a:r>
              <a:rPr lang="en-US" i="1"/>
              <a:t>in Java</a:t>
            </a:r>
            <a:endParaRPr/>
          </a:p>
          <a:p>
            <a:pPr marL="914400" lvl="1" indent="-342900" algn="l" rtl="0">
              <a:lnSpc>
                <a:spcPct val="90000"/>
              </a:lnSpc>
              <a:spcBef>
                <a:spcPts val="500"/>
              </a:spcBef>
              <a:spcAft>
                <a:spcPts val="0"/>
              </a:spcAft>
              <a:buSzPts val="2400"/>
              <a:buChar char="•"/>
            </a:pPr>
            <a:r>
              <a:rPr lang="en-US"/>
              <a:t>Or willingness to pick up on your own</a:t>
            </a:r>
            <a:endParaRPr/>
          </a:p>
        </p:txBody>
      </p:sp>
      <p:sp>
        <p:nvSpPr>
          <p:cNvPr id="192" name="Google Shape;19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Allen School">
      <a:dk1>
        <a:srgbClr val="000000"/>
      </a:dk1>
      <a:lt1>
        <a:srgbClr val="FFFFFF"/>
      </a:lt1>
      <a:dk2>
        <a:srgbClr val="373545"/>
      </a:dk2>
      <a:lt2>
        <a:srgbClr val="DCD8DC"/>
      </a:lt2>
      <a:accent1>
        <a:srgbClr val="330065"/>
      </a:accent1>
      <a:accent2>
        <a:srgbClr val="917B4C"/>
      </a:accent2>
      <a:accent3>
        <a:srgbClr val="E8D3A2"/>
      </a:accent3>
      <a:accent4>
        <a:srgbClr val="330065"/>
      </a:accent4>
      <a:accent5>
        <a:srgbClr val="917B4C"/>
      </a:accent5>
      <a:accent6>
        <a:srgbClr val="E8D3A2"/>
      </a:accent6>
      <a:hlink>
        <a:srgbClr val="33006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1749</Words>
  <Application>Microsoft Macintosh PowerPoint</Application>
  <PresentationFormat>Widescreen</PresentationFormat>
  <Paragraphs>359</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Welcome to CSE 123!</vt:lpstr>
      <vt:lpstr>Agenda</vt:lpstr>
      <vt:lpstr>Agenda</vt:lpstr>
      <vt:lpstr>Hi, I’m Brett! (he/him)</vt:lpstr>
      <vt:lpstr>Hi, I’m James! (he/him) </vt:lpstr>
      <vt:lpstr>Meet (most of) your 30 TAs!</vt:lpstr>
      <vt:lpstr>Agenda</vt:lpstr>
      <vt:lpstr>Learning Objectives</vt:lpstr>
      <vt:lpstr>Prerequisite Knowledge</vt:lpstr>
      <vt:lpstr>Other Similar Courses</vt:lpstr>
      <vt:lpstr>Help Us Improve!</vt:lpstr>
      <vt:lpstr>Course Components</vt:lpstr>
      <vt:lpstr>Agenda</vt:lpstr>
      <vt:lpstr>PowerPoint Presentation</vt:lpstr>
      <vt:lpstr>Digression: My Pandemic Hobby</vt:lpstr>
      <vt:lpstr>Digression: My Pandemic Hobby</vt:lpstr>
      <vt:lpstr>Digression: My Pandemic Hobby</vt:lpstr>
      <vt:lpstr>Course Culture and Support</vt:lpstr>
      <vt:lpstr>Course Culture and Support</vt:lpstr>
      <vt:lpstr>Agenda</vt:lpstr>
      <vt:lpstr>Course Website</vt:lpstr>
      <vt:lpstr>Course Website</vt:lpstr>
      <vt:lpstr>Ed</vt:lpstr>
      <vt:lpstr>P0: Warmup/Review</vt:lpstr>
      <vt:lpstr>                        Demo</vt:lpstr>
      <vt:lpstr>Agenda</vt:lpstr>
      <vt:lpstr>Assignments and Grading</vt:lpstr>
      <vt:lpstr>Assignments</vt:lpstr>
      <vt:lpstr>Resubmission and Quiz Problem Drops</vt:lpstr>
      <vt:lpstr>Grading</vt:lpstr>
      <vt:lpstr>Agenda</vt:lpstr>
      <vt:lpstr>Collaboration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CSE 123!</dc:title>
  <dc:creator>Brett Wortzman</dc:creator>
  <cp:lastModifiedBy>James R. Wilcox</cp:lastModifiedBy>
  <cp:revision>1</cp:revision>
  <dcterms:created xsi:type="dcterms:W3CDTF">2020-09-29T18:40:50Z</dcterms:created>
  <dcterms:modified xsi:type="dcterms:W3CDTF">2024-01-05T22:11:06Z</dcterms:modified>
</cp:coreProperties>
</file>