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867" r:id="rId4"/>
    <p:sldId id="874" r:id="rId5"/>
    <p:sldId id="871" r:id="rId6"/>
    <p:sldId id="361" r:id="rId7"/>
    <p:sldId id="869" r:id="rId8"/>
    <p:sldId id="872" r:id="rId9"/>
    <p:sldId id="878" r:id="rId10"/>
    <p:sldId id="877" r:id="rId11"/>
    <p:sldId id="875" r:id="rId12"/>
    <p:sldId id="879" r:id="rId13"/>
    <p:sldId id="8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867"/>
            <p14:sldId id="874"/>
            <p14:sldId id="871"/>
            <p14:sldId id="361"/>
            <p14:sldId id="869"/>
            <p14:sldId id="872"/>
            <p14:sldId id="878"/>
            <p14:sldId id="877"/>
            <p14:sldId id="875"/>
            <p14:sldId id="879"/>
            <p14:sldId id="8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0FB9B1"/>
    <a:srgbClr val="54A0FF"/>
    <a:srgbClr val="FAFAFA"/>
    <a:srgbClr val="F5F5F5"/>
    <a:srgbClr val="EF5777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4" autoAdjust="0"/>
    <p:restoredTop sz="91361"/>
  </p:normalViewPr>
  <p:slideViewPr>
    <p:cSldViewPr snapToGrid="0" snapToObjects="1">
      <p:cViewPr>
        <p:scale>
          <a:sx n="80" d="100"/>
          <a:sy n="80" d="100"/>
        </p:scale>
        <p:origin x="196" y="24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F433B8-1705-4DC6-89CE-C8D6973DAF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7E29C1-FA87-4954-91F1-86C1FBC08B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Summer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09: Recursive Programming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pen.spotify.com/playlist/2DPqntOkFwn1o2QZqpP99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Linked Nodes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fun Summer plans once the quarter is over?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5;p1">
            <a:extLst>
              <a:ext uri="{FF2B5EF4-FFF2-40B4-BE49-F238E27FC236}">
                <a16:creationId xmlns:a16="http://schemas.microsoft.com/office/drawing/2014/main" id="{D81E8FEB-BFB5-470A-9543-B44FEFC7A007}"/>
              </a:ext>
            </a:extLst>
          </p:cNvPr>
          <p:cNvSpPr txBox="1"/>
          <p:nvPr/>
        </p:nvSpPr>
        <p:spPr>
          <a:xfrm>
            <a:off x="7676477" y="4028858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123 24su Lecture Tunes ☀️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C27501D3-44F5-4FBE-8044-F15B38C7F03B}"/>
              </a:ext>
            </a:extLst>
          </p:cNvPr>
          <p:cNvSpPr txBox="1"/>
          <p:nvPr/>
        </p:nvSpPr>
        <p:spPr>
          <a:xfrm>
            <a:off x="7281076" y="4738273"/>
            <a:ext cx="145460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6E9D7777-22E9-437C-A714-EACBA65834DA}"/>
              </a:ext>
            </a:extLst>
          </p:cNvPr>
          <p:cNvSpPr txBox="1"/>
          <p:nvPr/>
        </p:nvSpPr>
        <p:spPr>
          <a:xfrm>
            <a:off x="7566582" y="5059978"/>
            <a:ext cx="1152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Google Shape;98;p1">
            <a:extLst>
              <a:ext uri="{FF2B5EF4-FFF2-40B4-BE49-F238E27FC236}">
                <a16:creationId xmlns:a16="http://schemas.microsoft.com/office/drawing/2014/main" id="{A660DD8C-7E39-4E78-80EC-03AB799C4213}"/>
              </a:ext>
            </a:extLst>
          </p:cNvPr>
          <p:cNvSpPr txBox="1"/>
          <p:nvPr/>
        </p:nvSpPr>
        <p:spPr>
          <a:xfrm>
            <a:off x="8719482" y="4738273"/>
            <a:ext cx="30537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Spaniac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Google Shape;99;p1">
            <a:extLst>
              <a:ext uri="{FF2B5EF4-FFF2-40B4-BE49-F238E27FC236}">
                <a16:creationId xmlns:a16="http://schemas.microsoft.com/office/drawing/2014/main" id="{D22B692A-FE5C-48BC-BCB3-2AB5301D13EB}"/>
              </a:ext>
            </a:extLst>
          </p:cNvPr>
          <p:cNvSpPr txBox="1"/>
          <p:nvPr/>
        </p:nvSpPr>
        <p:spPr>
          <a:xfrm>
            <a:off x="8735682" y="5059978"/>
            <a:ext cx="987506" cy="7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Andras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" name="Google Shape;99;p1">
            <a:extLst>
              <a:ext uri="{FF2B5EF4-FFF2-40B4-BE49-F238E27FC236}">
                <a16:creationId xmlns:a16="http://schemas.microsoft.com/office/drawing/2014/main" id="{82A181B0-9DA2-4736-B789-50588D2067B4}"/>
              </a:ext>
            </a:extLst>
          </p:cNvPr>
          <p:cNvSpPr txBox="1"/>
          <p:nvPr/>
        </p:nvSpPr>
        <p:spPr>
          <a:xfrm>
            <a:off x="9454800" y="5036564"/>
            <a:ext cx="987506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Eric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</p:txBody>
      </p:sp>
      <p:sp>
        <p:nvSpPr>
          <p:cNvPr id="14" name="Google Shape;99;p1">
            <a:extLst>
              <a:ext uri="{FF2B5EF4-FFF2-40B4-BE49-F238E27FC236}">
                <a16:creationId xmlns:a16="http://schemas.microsoft.com/office/drawing/2014/main" id="{7808E22B-A6AF-4036-A44C-8B0179F2EFB2}"/>
              </a:ext>
            </a:extLst>
          </p:cNvPr>
          <p:cNvSpPr txBox="1"/>
          <p:nvPr/>
        </p:nvSpPr>
        <p:spPr>
          <a:xfrm>
            <a:off x="10068971" y="5066760"/>
            <a:ext cx="987506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Sahej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Trien</a:t>
            </a:r>
          </a:p>
        </p:txBody>
      </p:sp>
      <p:sp>
        <p:nvSpPr>
          <p:cNvPr id="15" name="Google Shape;99;p1">
            <a:extLst>
              <a:ext uri="{FF2B5EF4-FFF2-40B4-BE49-F238E27FC236}">
                <a16:creationId xmlns:a16="http://schemas.microsoft.com/office/drawing/2014/main" id="{56B111FC-ECB5-41C4-8264-EBDA7A8C68FC}"/>
              </a:ext>
            </a:extLst>
          </p:cNvPr>
          <p:cNvSpPr txBox="1"/>
          <p:nvPr/>
        </p:nvSpPr>
        <p:spPr>
          <a:xfrm>
            <a:off x="10785676" y="5060061"/>
            <a:ext cx="987506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F15291-D628-44AC-BE87-CD421EF09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702" y="5582697"/>
            <a:ext cx="1235464" cy="123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computer files fall into one of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541318" y="4343214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Standard file (.txt, .csv, .java)</a:t>
            </a:r>
          </a:p>
          <a:p>
            <a:pPr marL="0" indent="0" algn="ctr">
              <a:buNone/>
            </a:pPr>
            <a:r>
              <a:rPr lang="en-US" sz="1800" dirty="0" err="1">
                <a:latin typeface="Consolas" panose="020B0609020204030204" pitchFamily="49" charset="0"/>
              </a:rPr>
              <a:t>f.isDirectory</a:t>
            </a:r>
            <a:r>
              <a:rPr lang="en-US" sz="1800" dirty="0">
                <a:latin typeface="Consolas" panose="020B0609020204030204" pitchFamily="49" charset="0"/>
              </a:rPr>
              <a:t>() -&gt; false</a:t>
            </a:r>
          </a:p>
        </p:txBody>
      </p:sp>
      <p:pic>
        <p:nvPicPr>
          <p:cNvPr id="1026" name="Picture 2" descr="Directory - Directory Icon - CleanPNG ...">
            <a:extLst>
              <a:ext uri="{FF2B5EF4-FFF2-40B4-BE49-F238E27FC236}">
                <a16:creationId xmlns:a16="http://schemas.microsoft.com/office/drawing/2014/main" id="{3764B298-1914-4B8D-817A-C714D6285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84" y="1865893"/>
            <a:ext cx="4817918" cy="278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File SVG, PNG Icon, Symbol. Download Image.">
            <a:extLst>
              <a:ext uri="{FF2B5EF4-FFF2-40B4-BE49-F238E27FC236}">
                <a16:creationId xmlns:a16="http://schemas.microsoft.com/office/drawing/2014/main" id="{301EDA03-E395-471D-A6EC-A20B2DAEC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24" y="2177349"/>
            <a:ext cx="2160412" cy="21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337006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Directory w/ subfiles</a:t>
            </a:r>
          </a:p>
          <a:p>
            <a:pPr marL="0" indent="0" algn="ctr">
              <a:buNone/>
            </a:pPr>
            <a:r>
              <a:rPr lang="en-US" sz="1800" dirty="0" err="1">
                <a:latin typeface="Consolas" panose="020B0609020204030204" pitchFamily="49" charset="0"/>
              </a:rPr>
              <a:t>f.isDirectory</a:t>
            </a:r>
            <a:r>
              <a:rPr lang="en-US" sz="1800" dirty="0">
                <a:latin typeface="Consolas" panose="020B0609020204030204" pitchFamily="49" charset="0"/>
              </a:rPr>
              <a:t>() -&gt; true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File[] </a:t>
            </a:r>
            <a:r>
              <a:rPr lang="en-US" sz="1800" dirty="0" err="1">
                <a:latin typeface="Consolas" panose="020B0609020204030204" pitchFamily="49" charset="0"/>
              </a:rPr>
              <a:t>subFiles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f.listFiles</a:t>
            </a:r>
            <a:r>
              <a:rPr lang="en-US" sz="18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71653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A File is either normal, or a directory with a File[] of </a:t>
            </a:r>
            <a:r>
              <a:rPr lang="en-US" i="1" dirty="0" err="1"/>
              <a:t>subFiles</a:t>
            </a:r>
            <a:endParaRPr lang="en-US" sz="1800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94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Recursive Tracing</a:t>
            </a:r>
          </a:p>
          <a:p>
            <a:pPr>
              <a:spcAft>
                <a:spcPts val="1200"/>
              </a:spcAft>
            </a:pPr>
            <a:r>
              <a:rPr lang="en-US" dirty="0"/>
              <a:t>Recursive Programming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Public / Private pairs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accent5"/>
              </a:solidFill>
            </a:endParaRPr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22819" y="333241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Crawl w/ Indentation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515600" cy="6308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can one of our files know what level it’s 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if a bigger doll told the next smaller doll the level?</a:t>
            </a:r>
          </a:p>
          <a:p>
            <a:pPr lvl="1"/>
            <a:r>
              <a:rPr lang="en-US" dirty="0"/>
              <a:t>So long as the first doll is told the right value, this will work!</a:t>
            </a:r>
          </a:p>
          <a:p>
            <a:r>
              <a:rPr lang="en-US" dirty="0"/>
              <a:t>Remember, recursive method calls are still method calls</a:t>
            </a:r>
          </a:p>
          <a:p>
            <a:pPr lvl="1"/>
            <a:r>
              <a:rPr lang="en-US" dirty="0"/>
              <a:t>How can we pass information from a bigger doll to a smaller doll?</a:t>
            </a:r>
          </a:p>
        </p:txBody>
      </p:sp>
      <p:pic>
        <p:nvPicPr>
          <p:cNvPr id="15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94027027-B1C3-4585-BAD6-38F9F4FA1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28381" r="48639" b="9395"/>
          <a:stretch/>
        </p:blipFill>
        <p:spPr bwMode="auto">
          <a:xfrm>
            <a:off x="3271340" y="2101809"/>
            <a:ext cx="1744910" cy="20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0A9FD111-0E9D-4E65-88F1-DE6EE1F73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35572" r="31164" b="9395"/>
          <a:stretch/>
        </p:blipFill>
        <p:spPr bwMode="auto">
          <a:xfrm>
            <a:off x="5611210" y="2332953"/>
            <a:ext cx="1308683" cy="17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0DEA28C-3058-4D30-B958-34D7C3D9C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7622400" y="2637753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4F5E2CAC-19B8-4621-AA36-B0CF88A07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10053797" y="3150371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B34ECC-AF42-43F1-82AF-E462DA0D5B90}"/>
              </a:ext>
            </a:extLst>
          </p:cNvPr>
          <p:cNvSpPr/>
          <p:nvPr/>
        </p:nvSpPr>
        <p:spPr>
          <a:xfrm>
            <a:off x="3135877" y="4101951"/>
            <a:ext cx="2015836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crawl(example)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E7880D7-39E9-4973-AD9D-F5F66013AC3C}"/>
              </a:ext>
            </a:extLst>
          </p:cNvPr>
          <p:cNvSpPr/>
          <p:nvPr/>
        </p:nvSpPr>
        <p:spPr>
          <a:xfrm>
            <a:off x="5368470" y="4101951"/>
            <a:ext cx="1794164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crawl(two)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414EDAE-9E30-4C3E-94B0-56939C0857AE}"/>
              </a:ext>
            </a:extLst>
          </p:cNvPr>
          <p:cNvSpPr/>
          <p:nvPr/>
        </p:nvSpPr>
        <p:spPr>
          <a:xfrm>
            <a:off x="7337715" y="4087004"/>
            <a:ext cx="1794164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crawl(five)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CEF2777-7AC6-4DE8-B6A9-1980626FB784}"/>
              </a:ext>
            </a:extLst>
          </p:cNvPr>
          <p:cNvSpPr/>
          <p:nvPr/>
        </p:nvSpPr>
        <p:spPr>
          <a:xfrm>
            <a:off x="9282545" y="4087003"/>
            <a:ext cx="2206718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crawl(four.txt)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1C71D-B971-431A-9730-A4E26878E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88" y="2398076"/>
            <a:ext cx="2352675" cy="194310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FDA61AE-D614-4B2B-AC5A-91F81AA10250}"/>
              </a:ext>
            </a:extLst>
          </p:cNvPr>
          <p:cNvCxnSpPr>
            <a:stCxn id="15" idx="0"/>
            <a:endCxn id="16" idx="0"/>
          </p:cNvCxnSpPr>
          <p:nvPr/>
        </p:nvCxnSpPr>
        <p:spPr>
          <a:xfrm rot="16200000" flipH="1">
            <a:off x="5089101" y="1156503"/>
            <a:ext cx="231144" cy="2121757"/>
          </a:xfrm>
          <a:prstGeom prst="curvedConnector3">
            <a:avLst>
              <a:gd name="adj1" fmla="val -9889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68A19041-D474-4BA4-A875-003446A5F06D}"/>
              </a:ext>
            </a:extLst>
          </p:cNvPr>
          <p:cNvCxnSpPr>
            <a:cxnSpLocks/>
            <a:stCxn id="16" idx="0"/>
            <a:endCxn id="17" idx="0"/>
          </p:cNvCxnSpPr>
          <p:nvPr/>
        </p:nvCxnSpPr>
        <p:spPr>
          <a:xfrm rot="16200000" flipH="1">
            <a:off x="7097774" y="1500731"/>
            <a:ext cx="304800" cy="1969245"/>
          </a:xfrm>
          <a:prstGeom prst="curvedConnector3">
            <a:avLst>
              <a:gd name="adj1" fmla="val -75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17FD99F9-0CD9-4902-8849-0494CF139B74}"/>
              </a:ext>
            </a:extLst>
          </p:cNvPr>
          <p:cNvCxnSpPr>
            <a:cxnSpLocks/>
            <a:stCxn id="17" idx="0"/>
            <a:endCxn id="18" idx="0"/>
          </p:cNvCxnSpPr>
          <p:nvPr/>
        </p:nvCxnSpPr>
        <p:spPr>
          <a:xfrm rot="16200000" flipH="1">
            <a:off x="9067587" y="1804963"/>
            <a:ext cx="512618" cy="2178199"/>
          </a:xfrm>
          <a:prstGeom prst="curvedConnector3">
            <a:avLst>
              <a:gd name="adj1" fmla="val -4459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2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/ Private Pairs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515600" cy="6308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Used when we need additional information between recursive calls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Private helper method hides additional info</a:t>
            </a:r>
          </a:p>
          <a:p>
            <a:pPr lvl="1"/>
            <a:r>
              <a:rPr lang="en-US" dirty="0"/>
              <a:t>Clients shouldn’t have to </a:t>
            </a:r>
            <a:r>
              <a:rPr lang="en-US"/>
              <a:t>worry about it</a:t>
            </a:r>
            <a:endParaRPr lang="en-US" dirty="0"/>
          </a:p>
          <a:p>
            <a:r>
              <a:rPr lang="en-US" dirty="0"/>
              <a:t>All public method does is kick-start the private one</a:t>
            </a:r>
          </a:p>
          <a:p>
            <a:pPr lvl="1"/>
            <a:r>
              <a:rPr lang="en-US" dirty="0"/>
              <a:t>What’s the correct starting value(s) for additional param(s)?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2B26FF5-CF38-4DD1-B1D7-540CD8C5C01F}"/>
              </a:ext>
            </a:extLst>
          </p:cNvPr>
          <p:cNvSpPr txBox="1">
            <a:spLocks/>
          </p:cNvSpPr>
          <p:nvPr/>
        </p:nvSpPr>
        <p:spPr>
          <a:xfrm>
            <a:off x="830407" y="5235531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Question to ask: “Do I need to keep track of any additional information?” </a:t>
            </a:r>
            <a:endParaRPr lang="en-US" sz="1800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6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Recursive Tracing</a:t>
            </a:r>
          </a:p>
          <a:p>
            <a:pPr>
              <a:spcAft>
                <a:spcPts val="1200"/>
              </a:spcAft>
            </a:pPr>
            <a:r>
              <a:rPr lang="en-US" dirty="0"/>
              <a:t>Recursive Programming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Public / Private pairs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accent5"/>
              </a:solidFill>
            </a:endParaRPr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08151" y="145620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Resubmission Period 3 due tonight (7/19) at 11:59pm</a:t>
            </a:r>
          </a:p>
          <a:p>
            <a:r>
              <a:rPr lang="en-US" dirty="0">
                <a:latin typeface="Calibri" panose="020F0502020204030204" pitchFamily="34" charset="0"/>
              </a:rPr>
              <a:t>Programming Assignment 2 is due Wednesday (7/24) at 11:59pm</a:t>
            </a:r>
          </a:p>
          <a:p>
            <a:r>
              <a:rPr lang="en-US" dirty="0">
                <a:latin typeface="Calibri" panose="020F0502020204030204" pitchFamily="34" charset="0"/>
              </a:rPr>
              <a:t>Resubmission Period 4 opening tonight, due next Friday (7/26)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Assignments available: P1, C2</a:t>
            </a:r>
          </a:p>
          <a:p>
            <a:r>
              <a:rPr lang="en-US" dirty="0">
                <a:latin typeface="Calibri" panose="020F0502020204030204" pitchFamily="34" charset="0"/>
              </a:rPr>
              <a:t>Check-in 3 next Thursday (7/25)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Taken in quiz section, should help in preparation for the quiz.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Reminder: you only </a:t>
            </a:r>
            <a:r>
              <a:rPr lang="en-US" b="1" i="1" dirty="0">
                <a:latin typeface="Calibri" panose="020F0502020204030204" pitchFamily="34" charset="0"/>
              </a:rPr>
              <a:t>need</a:t>
            </a:r>
            <a:r>
              <a:rPr lang="en-US" dirty="0">
                <a:latin typeface="Calibri" panose="020F0502020204030204" pitchFamily="34" charset="0"/>
              </a:rPr>
              <a:t> to attend 2 of these for the grade, but they should be beneficial regardless.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6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Review: Recursive Tracing</a:t>
            </a:r>
          </a:p>
          <a:p>
            <a:pPr>
              <a:spcAft>
                <a:spcPts val="1200"/>
              </a:spcAft>
            </a:pPr>
            <a:r>
              <a:rPr lang="en-US" dirty="0"/>
              <a:t>Recursive Programming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Public / Private pairs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accent5"/>
              </a:solidFill>
            </a:endParaRPr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157645" y="20928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Recursive Tracing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Recursive Programming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Public / Private pairs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accent5"/>
              </a:solidFill>
            </a:endParaRPr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913805" y="274991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0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D3C6CF1-62EF-46F4-9934-57FE5FC6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9877240" y="5202663"/>
            <a:ext cx="405773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C4A2859-794F-4E51-9CC3-695922E8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9759557" y="4334428"/>
            <a:ext cx="641141" cy="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33D7FF-FA16-4783-B380-DCA3AFBD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9706928" y="3345551"/>
            <a:ext cx="747184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377AB4D-E200-423F-9C45-D8EDEB03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9662798" y="2186676"/>
            <a:ext cx="834661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Methods [Review]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components of every recursive method: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Recursive case</a:t>
            </a:r>
          </a:p>
          <a:p>
            <a:pPr lvl="1"/>
            <a:r>
              <a:rPr lang="en-US" dirty="0"/>
              <a:t>Decompose problem into subproblem</a:t>
            </a:r>
          </a:p>
          <a:p>
            <a:pPr lvl="1"/>
            <a:r>
              <a:rPr lang="en-US" dirty="0"/>
              <a:t>Make the actual recursive call</a:t>
            </a:r>
          </a:p>
          <a:p>
            <a:pPr lvl="1"/>
            <a:r>
              <a:rPr lang="en-US" dirty="0"/>
              <a:t>Combine results meaningfully</a:t>
            </a:r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Simplest version of the problem</a:t>
            </a:r>
          </a:p>
          <a:p>
            <a:pPr lvl="1"/>
            <a:r>
              <a:rPr lang="en-US" dirty="0"/>
              <a:t>No subproblems to break into</a:t>
            </a:r>
          </a:p>
          <a:p>
            <a:pPr lvl="1"/>
            <a:r>
              <a:rPr lang="en-US" dirty="0"/>
              <a:t>Return known answer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7ADCE-DE38-48E0-B699-2BFAA0249AC1}"/>
              </a:ext>
            </a:extLst>
          </p:cNvPr>
          <p:cNvSpPr txBox="1"/>
          <p:nvPr/>
        </p:nvSpPr>
        <p:spPr>
          <a:xfrm>
            <a:off x="482219" y="5996731"/>
            <a:ext cx="1122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If decomposing moves you closer to the base, no infinite recursion!</a:t>
            </a:r>
          </a:p>
        </p:txBody>
      </p:sp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1E5E544-7763-494F-86B2-8BA09C06C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9535591" y="698103"/>
            <a:ext cx="1089782" cy="15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7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Recursion?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118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Generally, anything you can write iteratively you can write recursively</a:t>
            </a:r>
          </a:p>
          <a:p>
            <a:pPr lvl="1"/>
            <a:r>
              <a:rPr lang="en-US" dirty="0"/>
              <a:t>So why write anything recursively?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429AE-A906-464A-85CF-850C294EAFFD}"/>
              </a:ext>
            </a:extLst>
          </p:cNvPr>
          <p:cNvSpPr txBox="1"/>
          <p:nvPr/>
        </p:nvSpPr>
        <p:spPr>
          <a:xfrm>
            <a:off x="781437" y="2736793"/>
            <a:ext cx="10629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Recursion is particularly useful when dealing with something that’s recursively defined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6">
                <a:extLst>
                  <a:ext uri="{FF2B5EF4-FFF2-40B4-BE49-F238E27FC236}">
                    <a16:creationId xmlns:a16="http://schemas.microsoft.com/office/drawing/2014/main" id="{18D3C3E6-9BBF-4ADA-93DD-FC1654DF57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9091" y="4528978"/>
                <a:ext cx="6837218" cy="2627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Math examples:</a:t>
                </a:r>
              </a:p>
              <a:p>
                <a:pPr lvl="1"/>
                <a:r>
                  <a:rPr lang="en-US" dirty="0"/>
                  <a:t>Factorial: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Exponent: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Fibonacci: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0" dirty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−2)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Content Placeholder 6">
                <a:extLst>
                  <a:ext uri="{FF2B5EF4-FFF2-40B4-BE49-F238E27FC236}">
                    <a16:creationId xmlns:a16="http://schemas.microsoft.com/office/drawing/2014/main" id="{18D3C3E6-9BBF-4ADA-93DD-FC1654DF5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1" y="4528978"/>
                <a:ext cx="6837218" cy="2627277"/>
              </a:xfrm>
              <a:prstGeom prst="rect">
                <a:avLst/>
              </a:prstGeom>
              <a:blipFill>
                <a:blip r:embed="rId2"/>
                <a:stretch>
                  <a:fillRect l="-1604" t="-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50A830F7-8856-4069-91AF-6D3C61377BF9}"/>
              </a:ext>
            </a:extLst>
          </p:cNvPr>
          <p:cNvSpPr txBox="1">
            <a:spLocks/>
          </p:cNvSpPr>
          <p:nvPr/>
        </p:nvSpPr>
        <p:spPr>
          <a:xfrm>
            <a:off x="6463145" y="4528978"/>
            <a:ext cx="6837218" cy="2627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Non-math examples?</a:t>
            </a:r>
          </a:p>
          <a:p>
            <a:pPr lvl="1"/>
            <a:r>
              <a:rPr lang="en-US" dirty="0" err="1"/>
              <a:t>ListNodes</a:t>
            </a:r>
            <a:r>
              <a:rPr lang="en-US" dirty="0"/>
              <a:t> (int data, </a:t>
            </a:r>
            <a:r>
              <a:rPr lang="en-US" dirty="0" err="1"/>
              <a:t>ListNode</a:t>
            </a:r>
            <a:r>
              <a:rPr lang="en-US" dirty="0"/>
              <a:t> next)</a:t>
            </a:r>
          </a:p>
          <a:p>
            <a:pPr lvl="1"/>
            <a:r>
              <a:rPr lang="en-US" dirty="0"/>
              <a:t>Other ideas?</a:t>
            </a:r>
          </a:p>
        </p:txBody>
      </p:sp>
    </p:spTree>
    <p:extLst>
      <p:ext uri="{BB962C8B-B14F-4D97-AF65-F5344CB8AC3E}">
        <p14:creationId xmlns:p14="http://schemas.microsoft.com/office/powerpoint/2010/main" val="357411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30" name="Picture 6" descr="A Picture Of Language: The Fading Art Of Diagramming Sentences : NPR Ed :  NPR">
            <a:extLst>
              <a:ext uri="{FF2B5EF4-FFF2-40B4-BE49-F238E27FC236}">
                <a16:creationId xmlns:a16="http://schemas.microsoft.com/office/drawing/2014/main" id="{5F61510A-8F7C-4896-AB15-5F2AF317D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5" t="12576" r="9950" b="10123"/>
          <a:stretch/>
        </p:blipFill>
        <p:spPr bwMode="auto">
          <a:xfrm>
            <a:off x="1460173" y="1510748"/>
            <a:ext cx="9576453" cy="44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2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EBC34D2A-9254-4B73-A468-5F7D0C32643F}"/>
              </a:ext>
            </a:extLst>
          </p:cNvPr>
          <p:cNvSpPr txBox="1">
            <a:spLocks/>
          </p:cNvSpPr>
          <p:nvPr/>
        </p:nvSpPr>
        <p:spPr>
          <a:xfrm>
            <a:off x="1143000" y="1525339"/>
            <a:ext cx="10515600" cy="47017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Below are formal definitions for English parts of speech: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sentence = </a:t>
            </a:r>
            <a:r>
              <a:rPr lang="en-US" sz="2400" dirty="0" err="1">
                <a:latin typeface="Consolas" panose="020B0609020204030204" pitchFamily="49" charset="0"/>
              </a:rPr>
              <a:t>noun_phrase</a:t>
            </a:r>
            <a:r>
              <a:rPr lang="en-US" sz="2400" dirty="0">
                <a:latin typeface="Consolas" panose="020B0609020204030204" pitchFamily="49" charset="0"/>
              </a:rPr>
              <a:t> + </a:t>
            </a:r>
            <a:r>
              <a:rPr lang="en-US" sz="2400" dirty="0" err="1">
                <a:latin typeface="Consolas" panose="020B0609020204030204" pitchFamily="49" charset="0"/>
              </a:rPr>
              <a:t>verb_phrase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noun_phrase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</a:rPr>
              <a:t>determiner_phrase</a:t>
            </a:r>
            <a:r>
              <a:rPr lang="en-US" sz="2400" dirty="0">
                <a:latin typeface="Consolas" panose="020B0609020204030204" pitchFamily="49" charset="0"/>
              </a:rPr>
              <a:t> + </a:t>
            </a:r>
            <a:r>
              <a:rPr lang="en-US" sz="2400" dirty="0" err="1">
                <a:latin typeface="Consolas" panose="020B0609020204030204" pitchFamily="49" charset="0"/>
              </a:rPr>
              <a:t>adjective_phrase</a:t>
            </a:r>
            <a:r>
              <a:rPr lang="en-US" sz="2400" dirty="0">
                <a:latin typeface="Consolas" panose="020B0609020204030204" pitchFamily="49" charset="0"/>
              </a:rPr>
              <a:t> + noun OR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          </a:t>
            </a:r>
            <a:r>
              <a:rPr lang="en-US" sz="2400" dirty="0" err="1">
                <a:latin typeface="Consolas" panose="020B0609020204030204" pitchFamily="49" charset="0"/>
              </a:rPr>
              <a:t>proper_noun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1" dirty="0" err="1">
                <a:latin typeface="Consolas" panose="020B0609020204030204" pitchFamily="49" charset="0"/>
              </a:rPr>
              <a:t>adjective_phrase</a:t>
            </a:r>
            <a:r>
              <a:rPr lang="en-US" sz="2400" b="1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</a:rPr>
              <a:t>= adjective OR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               </a:t>
            </a:r>
            <a:r>
              <a:rPr lang="en-US" sz="2400" b="1" dirty="0">
                <a:latin typeface="Consolas" panose="020B0609020204030204" pitchFamily="49" charset="0"/>
              </a:rPr>
              <a:t>adjective + </a:t>
            </a:r>
            <a:r>
              <a:rPr lang="en-US" sz="2400" b="1" dirty="0" err="1">
                <a:latin typeface="Consolas" panose="020B0609020204030204" pitchFamily="49" charset="0"/>
              </a:rPr>
              <a:t>adjective_phrase</a:t>
            </a:r>
            <a:endParaRPr lang="en-US" sz="2400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verb_phrase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</a:rPr>
              <a:t>transitive_verb</a:t>
            </a:r>
            <a:r>
              <a:rPr lang="en-US" sz="2400" dirty="0">
                <a:latin typeface="Consolas" panose="020B0609020204030204" pitchFamily="49" charset="0"/>
              </a:rPr>
              <a:t> + </a:t>
            </a:r>
            <a:r>
              <a:rPr lang="en-US" sz="2400" dirty="0" err="1">
                <a:latin typeface="Consolas" panose="020B0609020204030204" pitchFamily="49" charset="0"/>
              </a:rPr>
              <a:t>noun_phrase</a:t>
            </a:r>
            <a:r>
              <a:rPr lang="en-US" sz="2400" dirty="0">
                <a:latin typeface="Consolas" panose="020B0609020204030204" pitchFamily="49" charset="0"/>
              </a:rPr>
              <a:t> OR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          </a:t>
            </a:r>
            <a:r>
              <a:rPr lang="en-US" sz="2400" dirty="0" err="1">
                <a:latin typeface="Consolas" panose="020B0609020204030204" pitchFamily="49" charset="0"/>
              </a:rPr>
              <a:t>intransitive_verb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dirty="0"/>
              <a:t>Early work in NLP leveraged this recursive nature of language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8232282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32001</TotalTime>
  <Words>607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Linked Nodes</vt:lpstr>
      <vt:lpstr>Lecture Outline</vt:lpstr>
      <vt:lpstr>Announcements</vt:lpstr>
      <vt:lpstr>Lecture Outline</vt:lpstr>
      <vt:lpstr>Lecture Outline</vt:lpstr>
      <vt:lpstr>Recursive Methods [Review]</vt:lpstr>
      <vt:lpstr>Why Recursion?</vt:lpstr>
      <vt:lpstr>Language</vt:lpstr>
      <vt:lpstr>Language</vt:lpstr>
      <vt:lpstr>Files</vt:lpstr>
      <vt:lpstr>Lecture Outline</vt:lpstr>
      <vt:lpstr>Crawl w/ Indentation</vt:lpstr>
      <vt:lpstr>Public / Private Pairs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475</cp:revision>
  <cp:lastPrinted>2022-09-27T21:33:44Z</cp:lastPrinted>
  <dcterms:created xsi:type="dcterms:W3CDTF">2020-06-13T06:27:42Z</dcterms:created>
  <dcterms:modified xsi:type="dcterms:W3CDTF">2024-07-18T23:15:53Z</dcterms:modified>
</cp:coreProperties>
</file>