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380" r:id="rId3"/>
    <p:sldId id="324" r:id="rId4"/>
    <p:sldId id="379" r:id="rId5"/>
    <p:sldId id="325" r:id="rId6"/>
    <p:sldId id="359" r:id="rId7"/>
    <p:sldId id="326" r:id="rId8"/>
    <p:sldId id="327" r:id="rId9"/>
    <p:sldId id="345" r:id="rId10"/>
    <p:sldId id="352" r:id="rId11"/>
    <p:sldId id="351" r:id="rId12"/>
    <p:sldId id="353" r:id="rId13"/>
    <p:sldId id="350" r:id="rId14"/>
    <p:sldId id="349" r:id="rId15"/>
    <p:sldId id="348" r:id="rId16"/>
    <p:sldId id="347" r:id="rId17"/>
    <p:sldId id="346" r:id="rId18"/>
    <p:sldId id="344" r:id="rId19"/>
    <p:sldId id="339" r:id="rId20"/>
    <p:sldId id="354" r:id="rId21"/>
    <p:sldId id="355" r:id="rId22"/>
    <p:sldId id="356" r:id="rId23"/>
    <p:sldId id="357" r:id="rId24"/>
    <p:sldId id="358" r:id="rId25"/>
    <p:sldId id="360" r:id="rId26"/>
    <p:sldId id="361" r:id="rId27"/>
    <p:sldId id="381" r:id="rId28"/>
    <p:sldId id="362" r:id="rId29"/>
    <p:sldId id="363" r:id="rId30"/>
    <p:sldId id="364" r:id="rId31"/>
    <p:sldId id="365" r:id="rId32"/>
    <p:sldId id="368" r:id="rId33"/>
    <p:sldId id="369" r:id="rId34"/>
    <p:sldId id="370" r:id="rId35"/>
    <p:sldId id="371" r:id="rId36"/>
    <p:sldId id="374" r:id="rId37"/>
    <p:sldId id="373" r:id="rId38"/>
    <p:sldId id="375" r:id="rId39"/>
    <p:sldId id="382" r:id="rId40"/>
    <p:sldId id="377" r:id="rId41"/>
    <p:sldId id="378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56"/>
            <p14:sldId id="380"/>
            <p14:sldId id="324"/>
            <p14:sldId id="379"/>
            <p14:sldId id="325"/>
            <p14:sldId id="359"/>
            <p14:sldId id="326"/>
            <p14:sldId id="327"/>
            <p14:sldId id="345"/>
            <p14:sldId id="352"/>
            <p14:sldId id="351"/>
            <p14:sldId id="353"/>
            <p14:sldId id="350"/>
            <p14:sldId id="349"/>
            <p14:sldId id="348"/>
            <p14:sldId id="347"/>
            <p14:sldId id="346"/>
            <p14:sldId id="344"/>
            <p14:sldId id="339"/>
            <p14:sldId id="354"/>
            <p14:sldId id="355"/>
            <p14:sldId id="356"/>
            <p14:sldId id="357"/>
            <p14:sldId id="358"/>
            <p14:sldId id="360"/>
            <p14:sldId id="361"/>
            <p14:sldId id="381"/>
            <p14:sldId id="362"/>
            <p14:sldId id="363"/>
            <p14:sldId id="364"/>
            <p14:sldId id="365"/>
            <p14:sldId id="368"/>
            <p14:sldId id="369"/>
            <p14:sldId id="370"/>
            <p14:sldId id="371"/>
            <p14:sldId id="374"/>
            <p14:sldId id="373"/>
            <p14:sldId id="375"/>
            <p14:sldId id="382"/>
            <p14:sldId id="377"/>
            <p14:sldId id="3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D5D3DF"/>
    <a:srgbClr val="0FB9B1"/>
    <a:srgbClr val="54A0FF"/>
    <a:srgbClr val="FAFAFA"/>
    <a:srgbClr val="F5F5F5"/>
    <a:srgbClr val="EF5777"/>
    <a:srgbClr val="F7B731"/>
    <a:srgbClr val="4E408B"/>
    <a:srgbClr val="4336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7" autoAdjust="0"/>
    <p:restoredTop sz="91361"/>
  </p:normalViewPr>
  <p:slideViewPr>
    <p:cSldViewPr snapToGrid="0" snapToObjects="1">
      <p:cViewPr>
        <p:scale>
          <a:sx n="50" d="100"/>
          <a:sy n="50" d="100"/>
        </p:scale>
        <p:origin x="1604" y="1008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30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0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08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A1B304-5B04-4952-B277-A9AE1C7FDFD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27130" y="273611"/>
            <a:ext cx="819849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AFDCD9-DDE6-4B38-AC5F-42F1A8FE6D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27130" y="273611"/>
            <a:ext cx="819849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Summer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08: Recursion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open.spotify.com/playlist/2DPqntOkFwn1o2QZqpP99W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3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21.png"/><Relationship Id="rId5" Type="http://schemas.openxmlformats.org/officeDocument/2006/relationships/image" Target="../media/image13.png"/><Relationship Id="rId10" Type="http://schemas.openxmlformats.org/officeDocument/2006/relationships/image" Target="../media/image20.png"/><Relationship Id="rId4" Type="http://schemas.microsoft.com/office/2007/relationships/hdphoto" Target="../media/hdphoto1.wdp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12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21.png"/><Relationship Id="rId5" Type="http://schemas.openxmlformats.org/officeDocument/2006/relationships/image" Target="../media/image12.png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23.png"/><Relationship Id="rId5" Type="http://schemas.openxmlformats.org/officeDocument/2006/relationships/image" Target="../media/image13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23.png"/><Relationship Id="rId5" Type="http://schemas.openxmlformats.org/officeDocument/2006/relationships/image" Target="../media/image13.png"/><Relationship Id="rId10" Type="http://schemas.openxmlformats.org/officeDocument/2006/relationships/image" Target="../media/image25.png"/><Relationship Id="rId4" Type="http://schemas.openxmlformats.org/officeDocument/2006/relationships/image" Target="../media/image18.png"/><Relationship Id="rId9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Recursion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2225075"/>
            <a:ext cx="44768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endParaRPr lang="en-US" sz="2200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Debrief Quiz 2. How do you feel like it went in comparison to Quiz 1?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8" name="Google Shape;95;p1">
            <a:extLst>
              <a:ext uri="{FF2B5EF4-FFF2-40B4-BE49-F238E27FC236}">
                <a16:creationId xmlns:a16="http://schemas.microsoft.com/office/drawing/2014/main" id="{5266F82B-33E6-4564-806C-12AD894A8C9D}"/>
              </a:ext>
            </a:extLst>
          </p:cNvPr>
          <p:cNvSpPr txBox="1"/>
          <p:nvPr/>
        </p:nvSpPr>
        <p:spPr>
          <a:xfrm>
            <a:off x="7676477" y="4028858"/>
            <a:ext cx="41199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123 24su Lecture Tunes ☀️</a:t>
            </a:r>
            <a:endParaRPr dirty="0">
              <a:solidFill>
                <a:srgbClr val="0563C1"/>
              </a:solidFill>
            </a:endParaRPr>
          </a:p>
        </p:txBody>
      </p:sp>
      <p:sp>
        <p:nvSpPr>
          <p:cNvPr id="9" name="Google Shape;96;p1">
            <a:extLst>
              <a:ext uri="{FF2B5EF4-FFF2-40B4-BE49-F238E27FC236}">
                <a16:creationId xmlns:a16="http://schemas.microsoft.com/office/drawing/2014/main" id="{5EBE6A78-F291-4A00-AAE5-A696F08ECFA4}"/>
              </a:ext>
            </a:extLst>
          </p:cNvPr>
          <p:cNvSpPr txBox="1"/>
          <p:nvPr/>
        </p:nvSpPr>
        <p:spPr>
          <a:xfrm>
            <a:off x="7281076" y="4738273"/>
            <a:ext cx="1454606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600" dirty="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0" name="Google Shape;97;p1">
            <a:extLst>
              <a:ext uri="{FF2B5EF4-FFF2-40B4-BE49-F238E27FC236}">
                <a16:creationId xmlns:a16="http://schemas.microsoft.com/office/drawing/2014/main" id="{33554DD3-F323-4C95-AA43-4F00389B2F85}"/>
              </a:ext>
            </a:extLst>
          </p:cNvPr>
          <p:cNvSpPr txBox="1"/>
          <p:nvPr/>
        </p:nvSpPr>
        <p:spPr>
          <a:xfrm>
            <a:off x="7566582" y="5059978"/>
            <a:ext cx="11529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600" dirty="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1" name="Google Shape;98;p1">
            <a:extLst>
              <a:ext uri="{FF2B5EF4-FFF2-40B4-BE49-F238E27FC236}">
                <a16:creationId xmlns:a16="http://schemas.microsoft.com/office/drawing/2014/main" id="{21320DBE-1F7F-4A51-8EF1-AB5ABBAAE366}"/>
              </a:ext>
            </a:extLst>
          </p:cNvPr>
          <p:cNvSpPr txBox="1"/>
          <p:nvPr/>
        </p:nvSpPr>
        <p:spPr>
          <a:xfrm>
            <a:off x="8719482" y="4738273"/>
            <a:ext cx="30537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Joe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Spaniac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" name="Google Shape;99;p1">
            <a:extLst>
              <a:ext uri="{FF2B5EF4-FFF2-40B4-BE49-F238E27FC236}">
                <a16:creationId xmlns:a16="http://schemas.microsoft.com/office/drawing/2014/main" id="{AB8C6CB1-FA0C-4365-820C-8C85EBF8E623}"/>
              </a:ext>
            </a:extLst>
          </p:cNvPr>
          <p:cNvSpPr txBox="1"/>
          <p:nvPr/>
        </p:nvSpPr>
        <p:spPr>
          <a:xfrm>
            <a:off x="8735682" y="5059978"/>
            <a:ext cx="987506" cy="76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Andras</a:t>
            </a:r>
            <a:endParaRPr sz="11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Daniel</a:t>
            </a:r>
            <a:endParaRPr sz="11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" name="Google Shape;99;p1">
            <a:extLst>
              <a:ext uri="{FF2B5EF4-FFF2-40B4-BE49-F238E27FC236}">
                <a16:creationId xmlns:a16="http://schemas.microsoft.com/office/drawing/2014/main" id="{4005775C-BC10-4741-8CF8-479109068597}"/>
              </a:ext>
            </a:extLst>
          </p:cNvPr>
          <p:cNvSpPr txBox="1"/>
          <p:nvPr/>
        </p:nvSpPr>
        <p:spPr>
          <a:xfrm>
            <a:off x="9454800" y="5036564"/>
            <a:ext cx="987506" cy="57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Eric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</p:txBody>
      </p:sp>
      <p:sp>
        <p:nvSpPr>
          <p:cNvPr id="14" name="Google Shape;99;p1">
            <a:extLst>
              <a:ext uri="{FF2B5EF4-FFF2-40B4-BE49-F238E27FC236}">
                <a16:creationId xmlns:a16="http://schemas.microsoft.com/office/drawing/2014/main" id="{77C0CBE2-EE1B-4D83-9017-41269E7A9B56}"/>
              </a:ext>
            </a:extLst>
          </p:cNvPr>
          <p:cNvSpPr txBox="1"/>
          <p:nvPr/>
        </p:nvSpPr>
        <p:spPr>
          <a:xfrm>
            <a:off x="10068971" y="5066760"/>
            <a:ext cx="987506" cy="57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Sahej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Trien</a:t>
            </a:r>
          </a:p>
        </p:txBody>
      </p:sp>
      <p:sp>
        <p:nvSpPr>
          <p:cNvPr id="15" name="Google Shape;99;p1">
            <a:extLst>
              <a:ext uri="{FF2B5EF4-FFF2-40B4-BE49-F238E27FC236}">
                <a16:creationId xmlns:a16="http://schemas.microsoft.com/office/drawing/2014/main" id="{553B2B90-D9EB-461E-AEE7-EC2385563150}"/>
              </a:ext>
            </a:extLst>
          </p:cNvPr>
          <p:cNvSpPr txBox="1"/>
          <p:nvPr/>
        </p:nvSpPr>
        <p:spPr>
          <a:xfrm>
            <a:off x="10785676" y="5060061"/>
            <a:ext cx="987506" cy="37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Zach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EBC44F-93D9-4D4D-9AE4-FE7B4183D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1675" y="5555511"/>
            <a:ext cx="1266506" cy="126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u="sng" dirty="0">
                <a:latin typeface="Consolas" panose="020B0609020204030204" pitchFamily="49" charset="0"/>
              </a:rPr>
              <a:t>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</a:extLst>
          </p:cNvPr>
          <p:cNvGraphicFramePr>
            <a:graphicFrameLocks noGrp="1"/>
          </p:cNvGraphicFramePr>
          <p:nvPr/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C49564-D8E5-4012-B3FB-6019C6C1F6D1}"/>
              </a:ext>
            </a:extLst>
          </p:cNvPr>
          <p:cNvSpPr txBox="1"/>
          <p:nvPr/>
        </p:nvSpPr>
        <p:spPr>
          <a:xfrm>
            <a:off x="2270129" y="2898047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1DE3D-9897-468E-B833-52D032E9333A}"/>
              </a:ext>
            </a:extLst>
          </p:cNvPr>
          <p:cNvSpPr txBox="1"/>
          <p:nvPr/>
        </p:nvSpPr>
        <p:spPr>
          <a:xfrm>
            <a:off x="2243105" y="173745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44EE-A64E-46CF-97F3-1C68EFBBF733}"/>
              </a:ext>
            </a:extLst>
          </p:cNvPr>
          <p:cNvSpPr txBox="1"/>
          <p:nvPr/>
        </p:nvSpPr>
        <p:spPr>
          <a:xfrm>
            <a:off x="4044068" y="1337346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630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u="sng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</a:extLst>
          </p:cNvPr>
          <p:cNvGraphicFramePr>
            <a:graphicFrameLocks noGrp="1"/>
          </p:cNvGraphicFramePr>
          <p:nvPr/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mystery1()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C49564-D8E5-4012-B3FB-6019C6C1F6D1}"/>
              </a:ext>
            </a:extLst>
          </p:cNvPr>
          <p:cNvSpPr txBox="1"/>
          <p:nvPr/>
        </p:nvSpPr>
        <p:spPr>
          <a:xfrm>
            <a:off x="2270129" y="2898047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1DE3D-9897-468E-B833-52D032E9333A}"/>
              </a:ext>
            </a:extLst>
          </p:cNvPr>
          <p:cNvSpPr txBox="1"/>
          <p:nvPr/>
        </p:nvSpPr>
        <p:spPr>
          <a:xfrm>
            <a:off x="2243105" y="173745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44EE-A64E-46CF-97F3-1C68EFBBF733}"/>
              </a:ext>
            </a:extLst>
          </p:cNvPr>
          <p:cNvSpPr txBox="1"/>
          <p:nvPr/>
        </p:nvSpPr>
        <p:spPr>
          <a:xfrm>
            <a:off x="4044068" y="1337346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891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u="sng" dirty="0" err="1">
                <a:latin typeface="Consolas" panose="020B0609020204030204" pitchFamily="49" charset="0"/>
              </a:rPr>
              <a:t>System.out.println</a:t>
            </a:r>
            <a:r>
              <a:rPr lang="en-US" sz="1900" u="sng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</a:extLst>
          </p:cNvPr>
          <p:cNvGraphicFramePr>
            <a:graphicFrameLocks noGrp="1"/>
          </p:cNvGraphicFramePr>
          <p:nvPr/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mystery1()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C49564-D8E5-4012-B3FB-6019C6C1F6D1}"/>
              </a:ext>
            </a:extLst>
          </p:cNvPr>
          <p:cNvSpPr txBox="1"/>
          <p:nvPr/>
        </p:nvSpPr>
        <p:spPr>
          <a:xfrm>
            <a:off x="2270129" y="2898047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1DE3D-9897-468E-B833-52D032E9333A}"/>
              </a:ext>
            </a:extLst>
          </p:cNvPr>
          <p:cNvSpPr txBox="1"/>
          <p:nvPr/>
        </p:nvSpPr>
        <p:spPr>
          <a:xfrm>
            <a:off x="2243105" y="173745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44EE-A64E-46CF-97F3-1C68EFBBF733}"/>
              </a:ext>
            </a:extLst>
          </p:cNvPr>
          <p:cNvSpPr txBox="1"/>
          <p:nvPr/>
        </p:nvSpPr>
        <p:spPr>
          <a:xfrm>
            <a:off x="4044068" y="1337346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One</a:t>
            </a:r>
          </a:p>
        </p:txBody>
      </p:sp>
    </p:spTree>
    <p:extLst>
      <p:ext uri="{BB962C8B-B14F-4D97-AF65-F5344CB8AC3E}">
        <p14:creationId xmlns:p14="http://schemas.microsoft.com/office/powerpoint/2010/main" val="2205804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u="sng" dirty="0">
                <a:latin typeface="Consolas" panose="020B0609020204030204" pitchFamily="49" charset="0"/>
              </a:rPr>
              <a:t>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</a:extLst>
          </p:cNvPr>
          <p:cNvGraphicFramePr>
            <a:graphicFrameLocks noGrp="1"/>
          </p:cNvGraphicFramePr>
          <p:nvPr/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C49564-D8E5-4012-B3FB-6019C6C1F6D1}"/>
              </a:ext>
            </a:extLst>
          </p:cNvPr>
          <p:cNvSpPr txBox="1"/>
          <p:nvPr/>
        </p:nvSpPr>
        <p:spPr>
          <a:xfrm>
            <a:off x="2270129" y="2898047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1DE3D-9897-468E-B833-52D032E9333A}"/>
              </a:ext>
            </a:extLst>
          </p:cNvPr>
          <p:cNvSpPr txBox="1"/>
          <p:nvPr/>
        </p:nvSpPr>
        <p:spPr>
          <a:xfrm>
            <a:off x="2243105" y="173745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44EE-A64E-46CF-97F3-1C68EFBBF733}"/>
              </a:ext>
            </a:extLst>
          </p:cNvPr>
          <p:cNvSpPr txBox="1"/>
          <p:nvPr/>
        </p:nvSpPr>
        <p:spPr>
          <a:xfrm>
            <a:off x="4044068" y="1337346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One</a:t>
            </a:r>
          </a:p>
        </p:txBody>
      </p:sp>
    </p:spTree>
    <p:extLst>
      <p:ext uri="{BB962C8B-B14F-4D97-AF65-F5344CB8AC3E}">
        <p14:creationId xmlns:p14="http://schemas.microsoft.com/office/powerpoint/2010/main" val="1153043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u="sng" dirty="0">
                <a:latin typeface="Consolas" panose="020B0609020204030204" pitchFamily="49" charset="0"/>
              </a:rPr>
              <a:t>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</a:extLst>
          </p:cNvPr>
          <p:cNvGraphicFramePr>
            <a:graphicFrameLocks noGrp="1"/>
          </p:cNvGraphicFramePr>
          <p:nvPr/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C49564-D8E5-4012-B3FB-6019C6C1F6D1}"/>
              </a:ext>
            </a:extLst>
          </p:cNvPr>
          <p:cNvSpPr txBox="1"/>
          <p:nvPr/>
        </p:nvSpPr>
        <p:spPr>
          <a:xfrm>
            <a:off x="2270129" y="2898047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1DE3D-9897-468E-B833-52D032E9333A}"/>
              </a:ext>
            </a:extLst>
          </p:cNvPr>
          <p:cNvSpPr txBox="1"/>
          <p:nvPr/>
        </p:nvSpPr>
        <p:spPr>
          <a:xfrm>
            <a:off x="2243105" y="173745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44EE-A64E-46CF-97F3-1C68EFBBF733}"/>
              </a:ext>
            </a:extLst>
          </p:cNvPr>
          <p:cNvSpPr txBox="1"/>
          <p:nvPr/>
        </p:nvSpPr>
        <p:spPr>
          <a:xfrm>
            <a:off x="4044068" y="1337346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One</a:t>
            </a:r>
          </a:p>
        </p:txBody>
      </p:sp>
    </p:spTree>
    <p:extLst>
      <p:ext uri="{BB962C8B-B14F-4D97-AF65-F5344CB8AC3E}">
        <p14:creationId xmlns:p14="http://schemas.microsoft.com/office/powerpoint/2010/main" val="335377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u="sng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</a:extLst>
          </p:cNvPr>
          <p:cNvGraphicFramePr>
            <a:graphicFrameLocks noGrp="1"/>
          </p:cNvGraphicFramePr>
          <p:nvPr/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mystery2()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C49564-D8E5-4012-B3FB-6019C6C1F6D1}"/>
              </a:ext>
            </a:extLst>
          </p:cNvPr>
          <p:cNvSpPr txBox="1"/>
          <p:nvPr/>
        </p:nvSpPr>
        <p:spPr>
          <a:xfrm>
            <a:off x="2270129" y="2898047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1DE3D-9897-468E-B833-52D032E9333A}"/>
              </a:ext>
            </a:extLst>
          </p:cNvPr>
          <p:cNvSpPr txBox="1"/>
          <p:nvPr/>
        </p:nvSpPr>
        <p:spPr>
          <a:xfrm>
            <a:off x="2243105" y="173745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44EE-A64E-46CF-97F3-1C68EFBBF733}"/>
              </a:ext>
            </a:extLst>
          </p:cNvPr>
          <p:cNvSpPr txBox="1"/>
          <p:nvPr/>
        </p:nvSpPr>
        <p:spPr>
          <a:xfrm>
            <a:off x="4044068" y="1337346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One</a:t>
            </a:r>
          </a:p>
        </p:txBody>
      </p:sp>
    </p:spTree>
    <p:extLst>
      <p:ext uri="{BB962C8B-B14F-4D97-AF65-F5344CB8AC3E}">
        <p14:creationId xmlns:p14="http://schemas.microsoft.com/office/powerpoint/2010/main" val="3904721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u="sng" dirty="0" err="1">
                <a:latin typeface="Consolas" panose="020B0609020204030204" pitchFamily="49" charset="0"/>
              </a:rPr>
              <a:t>System.out.println</a:t>
            </a:r>
            <a:r>
              <a:rPr lang="en-US" sz="1900" u="sng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</a:extLst>
          </p:cNvPr>
          <p:cNvGraphicFramePr>
            <a:graphicFrameLocks noGrp="1"/>
          </p:cNvGraphicFramePr>
          <p:nvPr/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mystery2()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C49564-D8E5-4012-B3FB-6019C6C1F6D1}"/>
              </a:ext>
            </a:extLst>
          </p:cNvPr>
          <p:cNvSpPr txBox="1"/>
          <p:nvPr/>
        </p:nvSpPr>
        <p:spPr>
          <a:xfrm>
            <a:off x="2270129" y="2898047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1DE3D-9897-468E-B833-52D032E9333A}"/>
              </a:ext>
            </a:extLst>
          </p:cNvPr>
          <p:cNvSpPr txBox="1"/>
          <p:nvPr/>
        </p:nvSpPr>
        <p:spPr>
          <a:xfrm>
            <a:off x="2243105" y="173745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44EE-A64E-46CF-97F3-1C68EFBBF733}"/>
              </a:ext>
            </a:extLst>
          </p:cNvPr>
          <p:cNvSpPr txBox="1"/>
          <p:nvPr/>
        </p:nvSpPr>
        <p:spPr>
          <a:xfrm>
            <a:off x="4044068" y="1337346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One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Two</a:t>
            </a:r>
          </a:p>
        </p:txBody>
      </p:sp>
    </p:spTree>
    <p:extLst>
      <p:ext uri="{BB962C8B-B14F-4D97-AF65-F5344CB8AC3E}">
        <p14:creationId xmlns:p14="http://schemas.microsoft.com/office/powerpoint/2010/main" val="3412102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u="sng" dirty="0">
                <a:latin typeface="Consolas" panose="020B0609020204030204" pitchFamily="49" charset="0"/>
              </a:rPr>
              <a:t>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</a:extLst>
          </p:cNvPr>
          <p:cNvGraphicFramePr>
            <a:graphicFrameLocks noGrp="1"/>
          </p:cNvGraphicFramePr>
          <p:nvPr/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mystery2()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C49564-D8E5-4012-B3FB-6019C6C1F6D1}"/>
              </a:ext>
            </a:extLst>
          </p:cNvPr>
          <p:cNvSpPr txBox="1"/>
          <p:nvPr/>
        </p:nvSpPr>
        <p:spPr>
          <a:xfrm>
            <a:off x="2270129" y="2898047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1DE3D-9897-468E-B833-52D032E9333A}"/>
              </a:ext>
            </a:extLst>
          </p:cNvPr>
          <p:cNvSpPr txBox="1"/>
          <p:nvPr/>
        </p:nvSpPr>
        <p:spPr>
          <a:xfrm>
            <a:off x="2243105" y="173745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44EE-A64E-46CF-97F3-1C68EFBBF733}"/>
              </a:ext>
            </a:extLst>
          </p:cNvPr>
          <p:cNvSpPr txBox="1"/>
          <p:nvPr/>
        </p:nvSpPr>
        <p:spPr>
          <a:xfrm>
            <a:off x="4044068" y="1337346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One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Two</a:t>
            </a:r>
          </a:p>
        </p:txBody>
      </p:sp>
    </p:spTree>
    <p:extLst>
      <p:ext uri="{BB962C8B-B14F-4D97-AF65-F5344CB8AC3E}">
        <p14:creationId xmlns:p14="http://schemas.microsoft.com/office/powerpoint/2010/main" val="3938617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u="sng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</a:extLst>
          </p:cNvPr>
          <p:cNvGraphicFramePr>
            <a:graphicFrameLocks noGrp="1"/>
          </p:cNvGraphicFramePr>
          <p:nvPr/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mystery3()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mystery2()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C49564-D8E5-4012-B3FB-6019C6C1F6D1}"/>
              </a:ext>
            </a:extLst>
          </p:cNvPr>
          <p:cNvSpPr txBox="1"/>
          <p:nvPr/>
        </p:nvSpPr>
        <p:spPr>
          <a:xfrm>
            <a:off x="2270129" y="2898047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1DE3D-9897-468E-B833-52D032E9333A}"/>
              </a:ext>
            </a:extLst>
          </p:cNvPr>
          <p:cNvSpPr txBox="1"/>
          <p:nvPr/>
        </p:nvSpPr>
        <p:spPr>
          <a:xfrm>
            <a:off x="2243105" y="173745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44EE-A64E-46CF-97F3-1C68EFBBF733}"/>
              </a:ext>
            </a:extLst>
          </p:cNvPr>
          <p:cNvSpPr txBox="1"/>
          <p:nvPr/>
        </p:nvSpPr>
        <p:spPr>
          <a:xfrm>
            <a:off x="4044068" y="1337346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One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Two</a:t>
            </a:r>
          </a:p>
        </p:txBody>
      </p:sp>
    </p:spTree>
    <p:extLst>
      <p:ext uri="{BB962C8B-B14F-4D97-AF65-F5344CB8AC3E}">
        <p14:creationId xmlns:p14="http://schemas.microsoft.com/office/powerpoint/2010/main" val="2328495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u="sng" dirty="0" err="1">
                <a:latin typeface="Consolas" panose="020B0609020204030204" pitchFamily="49" charset="0"/>
              </a:rPr>
              <a:t>System.out.println</a:t>
            </a:r>
            <a:r>
              <a:rPr lang="en-US" sz="1900" u="sng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115797"/>
              </p:ext>
            </p:extLst>
          </p:nvPr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mystery3()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mystery2()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C49564-D8E5-4012-B3FB-6019C6C1F6D1}"/>
              </a:ext>
            </a:extLst>
          </p:cNvPr>
          <p:cNvSpPr txBox="1"/>
          <p:nvPr/>
        </p:nvSpPr>
        <p:spPr>
          <a:xfrm>
            <a:off x="2270129" y="2898047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1DE3D-9897-468E-B833-52D032E9333A}"/>
              </a:ext>
            </a:extLst>
          </p:cNvPr>
          <p:cNvSpPr txBox="1"/>
          <p:nvPr/>
        </p:nvSpPr>
        <p:spPr>
          <a:xfrm>
            <a:off x="2243105" y="173745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44EE-A64E-46CF-97F3-1C68EFBBF733}"/>
              </a:ext>
            </a:extLst>
          </p:cNvPr>
          <p:cNvSpPr txBox="1"/>
          <p:nvPr/>
        </p:nvSpPr>
        <p:spPr>
          <a:xfrm>
            <a:off x="4044068" y="1337346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One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Two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Three</a:t>
            </a:r>
          </a:p>
        </p:txBody>
      </p:sp>
    </p:spTree>
    <p:extLst>
      <p:ext uri="{BB962C8B-B14F-4D97-AF65-F5344CB8AC3E}">
        <p14:creationId xmlns:p14="http://schemas.microsoft.com/office/powerpoint/2010/main" val="3935735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Recursion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Definition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Call Stack</a:t>
            </a:r>
          </a:p>
          <a:p>
            <a:pPr>
              <a:spcAft>
                <a:spcPts val="1200"/>
              </a:spcAft>
            </a:pPr>
            <a:r>
              <a:rPr lang="en-US" dirty="0"/>
              <a:t>Math Examples</a:t>
            </a:r>
          </a:p>
          <a:p>
            <a:pPr>
              <a:spcAft>
                <a:spcPts val="1200"/>
              </a:spcAft>
            </a:pPr>
            <a:r>
              <a:rPr lang="en-US" dirty="0"/>
              <a:t>Revisiting Reflections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846203" y="143683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58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u="sng" dirty="0">
                <a:latin typeface="Consolas" panose="020B0609020204030204" pitchFamily="49" charset="0"/>
              </a:rPr>
              <a:t>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221445"/>
              </p:ext>
            </p:extLst>
          </p:nvPr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mystery2()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C49564-D8E5-4012-B3FB-6019C6C1F6D1}"/>
              </a:ext>
            </a:extLst>
          </p:cNvPr>
          <p:cNvSpPr txBox="1"/>
          <p:nvPr/>
        </p:nvSpPr>
        <p:spPr>
          <a:xfrm>
            <a:off x="2270129" y="2898047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1DE3D-9897-468E-B833-52D032E9333A}"/>
              </a:ext>
            </a:extLst>
          </p:cNvPr>
          <p:cNvSpPr txBox="1"/>
          <p:nvPr/>
        </p:nvSpPr>
        <p:spPr>
          <a:xfrm>
            <a:off x="2243105" y="173745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44EE-A64E-46CF-97F3-1C68EFBBF733}"/>
              </a:ext>
            </a:extLst>
          </p:cNvPr>
          <p:cNvSpPr txBox="1"/>
          <p:nvPr/>
        </p:nvSpPr>
        <p:spPr>
          <a:xfrm>
            <a:off x="4044068" y="1337346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One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Two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Three</a:t>
            </a:r>
          </a:p>
        </p:txBody>
      </p:sp>
    </p:spTree>
    <p:extLst>
      <p:ext uri="{BB962C8B-B14F-4D97-AF65-F5344CB8AC3E}">
        <p14:creationId xmlns:p14="http://schemas.microsoft.com/office/powerpoint/2010/main" val="284315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u="sng" dirty="0">
                <a:latin typeface="Consolas" panose="020B0609020204030204" pitchFamily="49" charset="0"/>
              </a:rPr>
              <a:t>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051614"/>
              </p:ext>
            </p:extLst>
          </p:nvPr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C49564-D8E5-4012-B3FB-6019C6C1F6D1}"/>
              </a:ext>
            </a:extLst>
          </p:cNvPr>
          <p:cNvSpPr txBox="1"/>
          <p:nvPr/>
        </p:nvSpPr>
        <p:spPr>
          <a:xfrm>
            <a:off x="2270129" y="2898047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1DE3D-9897-468E-B833-52D032E9333A}"/>
              </a:ext>
            </a:extLst>
          </p:cNvPr>
          <p:cNvSpPr txBox="1"/>
          <p:nvPr/>
        </p:nvSpPr>
        <p:spPr>
          <a:xfrm>
            <a:off x="2243105" y="173745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44EE-A64E-46CF-97F3-1C68EFBBF733}"/>
              </a:ext>
            </a:extLst>
          </p:cNvPr>
          <p:cNvSpPr txBox="1"/>
          <p:nvPr/>
        </p:nvSpPr>
        <p:spPr>
          <a:xfrm>
            <a:off x="4044068" y="1337346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One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Two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Three</a:t>
            </a:r>
          </a:p>
        </p:txBody>
      </p:sp>
    </p:spTree>
    <p:extLst>
      <p:ext uri="{BB962C8B-B14F-4D97-AF65-F5344CB8AC3E}">
        <p14:creationId xmlns:p14="http://schemas.microsoft.com/office/powerpoint/2010/main" val="1103551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043089"/>
              </p:ext>
            </p:extLst>
          </p:nvPr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C49564-D8E5-4012-B3FB-6019C6C1F6D1}"/>
              </a:ext>
            </a:extLst>
          </p:cNvPr>
          <p:cNvSpPr txBox="1"/>
          <p:nvPr/>
        </p:nvSpPr>
        <p:spPr>
          <a:xfrm>
            <a:off x="2270129" y="2898047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1DE3D-9897-468E-B833-52D032E9333A}"/>
              </a:ext>
            </a:extLst>
          </p:cNvPr>
          <p:cNvSpPr txBox="1"/>
          <p:nvPr/>
        </p:nvSpPr>
        <p:spPr>
          <a:xfrm>
            <a:off x="2243105" y="173745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44EE-A64E-46CF-97F3-1C68EFBBF733}"/>
              </a:ext>
            </a:extLst>
          </p:cNvPr>
          <p:cNvSpPr txBox="1"/>
          <p:nvPr/>
        </p:nvSpPr>
        <p:spPr>
          <a:xfrm>
            <a:off x="4044068" y="1337346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One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Two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Three</a:t>
            </a:r>
          </a:p>
        </p:txBody>
      </p:sp>
    </p:spTree>
    <p:extLst>
      <p:ext uri="{BB962C8B-B14F-4D97-AF65-F5344CB8AC3E}">
        <p14:creationId xmlns:p14="http://schemas.microsoft.com/office/powerpoint/2010/main" val="36000186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7">
            <a:extLst>
              <a:ext uri="{FF2B5EF4-FFF2-40B4-BE49-F238E27FC236}">
                <a16:creationId xmlns:a16="http://schemas.microsoft.com/office/drawing/2014/main" id="{AF7FECD7-749E-4750-9670-B9806B03B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2813" y="3695700"/>
            <a:ext cx="2560638" cy="365125"/>
          </a:xfrm>
          <a:prstGeom prst="rect">
            <a:avLst/>
          </a:prstGeom>
          <a:solidFill>
            <a:srgbClr val="D5D3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13DA0D83-CD35-4C70-B29D-F88DBAE00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2813" y="4427538"/>
            <a:ext cx="2560638" cy="365125"/>
          </a:xfrm>
          <a:prstGeom prst="rect">
            <a:avLst/>
          </a:prstGeom>
          <a:solidFill>
            <a:srgbClr val="D5D3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7F644390-D427-46D7-850F-9FDE3DB7E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2813" y="5157788"/>
            <a:ext cx="2560638" cy="366712"/>
          </a:xfrm>
          <a:prstGeom prst="rect">
            <a:avLst/>
          </a:prstGeom>
          <a:solidFill>
            <a:srgbClr val="D5D3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18A59CC2-17DF-4DF3-8001-5B7795F38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2813" y="5895975"/>
            <a:ext cx="2560638" cy="373062"/>
          </a:xfrm>
          <a:prstGeom prst="rect">
            <a:avLst/>
          </a:prstGeom>
          <a:solidFill>
            <a:srgbClr val="D5D3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Calls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Regardless how you use them, methods work the same way!</a:t>
            </a:r>
          </a:p>
          <a:p>
            <a:pPr lvl="1"/>
            <a:r>
              <a:rPr lang="en-US" dirty="0"/>
              <a:t>Pause execution, finish method, return where you left off</a:t>
            </a:r>
          </a:p>
          <a:p>
            <a:r>
              <a:rPr lang="en-US" dirty="0"/>
              <a:t>How does Java keep track of the prior method (LIFO)?</a:t>
            </a:r>
          </a:p>
          <a:p>
            <a:pPr lvl="1"/>
            <a:r>
              <a:rPr lang="en-US" dirty="0"/>
              <a:t>Something called the </a:t>
            </a:r>
            <a:r>
              <a:rPr lang="en-US" b="1" dirty="0"/>
              <a:t>Call Stack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dirty="0"/>
              <a:t>🤔 Wouldn’t that just lead to an infinite loop?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B5C8A7-C277-41A3-B76B-4D27240B0617}"/>
              </a:ext>
            </a:extLst>
          </p:cNvPr>
          <p:cNvSpPr txBox="1">
            <a:spLocks/>
          </p:cNvSpPr>
          <p:nvPr/>
        </p:nvSpPr>
        <p:spPr>
          <a:xfrm>
            <a:off x="838200" y="5092641"/>
            <a:ext cx="10515600" cy="1478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2C3D58D0-E7C6-4DC1-B2EC-8A70297AB744}"/>
              </a:ext>
            </a:extLst>
          </p:cNvPr>
          <p:cNvSpPr txBox="1">
            <a:spLocks/>
          </p:cNvSpPr>
          <p:nvPr/>
        </p:nvSpPr>
        <p:spPr>
          <a:xfrm>
            <a:off x="1344650" y="4570153"/>
            <a:ext cx="6842049" cy="1698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panose="020B0609020204030204" pitchFamily="49" charset="0"/>
              </a:rPr>
              <a:t>public static void recursion()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panose="020B0609020204030204" pitchFamily="49" charset="0"/>
              </a:rPr>
              <a:t>    </a:t>
            </a:r>
            <a:r>
              <a:rPr lang="en-US" sz="2400" dirty="0" err="1">
                <a:latin typeface="Consolas" panose="020B0609020204030204" pitchFamily="49" charset="0"/>
              </a:rPr>
              <a:t>System.out.println</a:t>
            </a:r>
            <a:r>
              <a:rPr lang="en-US" sz="2400" dirty="0">
                <a:latin typeface="Consolas" panose="020B0609020204030204" pitchFamily="49" charset="0"/>
              </a:rPr>
              <a:t>(“Woah”);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panose="020B0609020204030204" pitchFamily="49" charset="0"/>
              </a:rPr>
              <a:t>    recursion();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570BFB-CF90-4F45-BDFF-125302495081}"/>
              </a:ext>
            </a:extLst>
          </p:cNvPr>
          <p:cNvSpPr txBox="1"/>
          <p:nvPr/>
        </p:nvSpPr>
        <p:spPr>
          <a:xfrm>
            <a:off x="11099356" y="628420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33A991-4DD5-4242-9E22-BDFB7799E0EA}"/>
              </a:ext>
            </a:extLst>
          </p:cNvPr>
          <p:cNvSpPr txBox="1"/>
          <p:nvPr/>
        </p:nvSpPr>
        <p:spPr>
          <a:xfrm>
            <a:off x="11099356" y="3346570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97DBA1-E0E6-4685-9A2D-172AFA9780BD}"/>
              </a:ext>
            </a:extLst>
          </p:cNvPr>
          <p:cNvSpPr txBox="1"/>
          <p:nvPr/>
        </p:nvSpPr>
        <p:spPr>
          <a:xfrm>
            <a:off x="8825540" y="2869020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C1CD74-40D9-40B2-B31D-217603F628BB}"/>
              </a:ext>
            </a:extLst>
          </p:cNvPr>
          <p:cNvSpPr txBox="1"/>
          <p:nvPr/>
        </p:nvSpPr>
        <p:spPr>
          <a:xfrm rot="1108386">
            <a:off x="9209103" y="2891501"/>
            <a:ext cx="1577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onsolas" panose="020B0609020204030204" pitchFamily="49" charset="0"/>
              </a:rPr>
              <a:t>recursion()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772ACB-6A8F-4DEB-B9D4-DA39F9B8844C}"/>
              </a:ext>
            </a:extLst>
          </p:cNvPr>
          <p:cNvSpPr txBox="1"/>
          <p:nvPr/>
        </p:nvSpPr>
        <p:spPr>
          <a:xfrm rot="2872417">
            <a:off x="9612693" y="2494707"/>
            <a:ext cx="1577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onsolas" panose="020B0609020204030204" pitchFamily="49" charset="0"/>
              </a:rPr>
              <a:t>recursion()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548085-2954-49A6-B2D5-D227B2992E0E}"/>
              </a:ext>
            </a:extLst>
          </p:cNvPr>
          <p:cNvSpPr txBox="1"/>
          <p:nvPr/>
        </p:nvSpPr>
        <p:spPr>
          <a:xfrm rot="3831683">
            <a:off x="10115220" y="2272773"/>
            <a:ext cx="1577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onsolas" panose="020B0609020204030204" pitchFamily="49" charset="0"/>
              </a:rPr>
              <a:t>recursion()</a:t>
            </a: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5C5A86-DE12-4247-9726-30D1E70A1C02}"/>
              </a:ext>
            </a:extLst>
          </p:cNvPr>
          <p:cNvSpPr txBox="1"/>
          <p:nvPr/>
        </p:nvSpPr>
        <p:spPr>
          <a:xfrm rot="4752938">
            <a:off x="10702070" y="2147465"/>
            <a:ext cx="1577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onsolas" panose="020B0609020204030204" pitchFamily="49" charset="0"/>
              </a:rPr>
              <a:t>recursion()</a:t>
            </a:r>
          </a:p>
          <a:p>
            <a:endParaRPr lang="en-US" dirty="0"/>
          </a:p>
        </p:txBody>
      </p:sp>
      <p:sp>
        <p:nvSpPr>
          <p:cNvPr id="17" name="AutoShape 3">
            <a:extLst>
              <a:ext uri="{FF2B5EF4-FFF2-40B4-BE49-F238E27FC236}">
                <a16:creationId xmlns:a16="http://schemas.microsoft.com/office/drawing/2014/main" id="{835FDAD2-CD23-4EF1-99C4-6D29EE7C5E3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8524875" y="3306763"/>
            <a:ext cx="2582863" cy="341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17">
            <a:extLst>
              <a:ext uri="{FF2B5EF4-FFF2-40B4-BE49-F238E27FC236}">
                <a16:creationId xmlns:a16="http://schemas.microsoft.com/office/drawing/2014/main" id="{88A9F124-8C08-4875-ACF4-A54D481A1FAF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2813" y="3330575"/>
            <a:ext cx="0" cy="331470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18">
            <a:extLst>
              <a:ext uri="{FF2B5EF4-FFF2-40B4-BE49-F238E27FC236}">
                <a16:creationId xmlns:a16="http://schemas.microsoft.com/office/drawing/2014/main" id="{1C8E2736-EA53-46ED-BF2E-3DA30EF74F3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95038" y="3330575"/>
            <a:ext cx="0" cy="331470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19">
            <a:extLst>
              <a:ext uri="{FF2B5EF4-FFF2-40B4-BE49-F238E27FC236}">
                <a16:creationId xmlns:a16="http://schemas.microsoft.com/office/drawing/2014/main" id="{2375590D-658A-46B0-A3D0-75F266D8998F}"/>
              </a:ext>
            </a:extLst>
          </p:cNvPr>
          <p:cNvSpPr>
            <a:spLocks noChangeShapeType="1"/>
          </p:cNvSpPr>
          <p:nvPr/>
        </p:nvSpPr>
        <p:spPr bwMode="auto">
          <a:xfrm>
            <a:off x="8526463" y="6638925"/>
            <a:ext cx="2574925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0">
            <a:extLst>
              <a:ext uri="{FF2B5EF4-FFF2-40B4-BE49-F238E27FC236}">
                <a16:creationId xmlns:a16="http://schemas.microsoft.com/office/drawing/2014/main" id="{F894CA59-F1FF-44B9-94BB-2FC709ADA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3363" y="3384550"/>
            <a:ext cx="1503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recursion()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1">
            <a:extLst>
              <a:ext uri="{FF2B5EF4-FFF2-40B4-BE49-F238E27FC236}">
                <a16:creationId xmlns:a16="http://schemas.microsoft.com/office/drawing/2014/main" id="{69FF5183-4BFD-461D-8678-E11201A83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5013" y="3748088"/>
            <a:ext cx="5016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...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22">
            <a:extLst>
              <a:ext uri="{FF2B5EF4-FFF2-40B4-BE49-F238E27FC236}">
                <a16:creationId xmlns:a16="http://schemas.microsoft.com/office/drawing/2014/main" id="{6BC17B44-4C76-468E-B1D5-C07B4E07F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3363" y="4116388"/>
            <a:ext cx="1503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recursion()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23">
            <a:extLst>
              <a:ext uri="{FF2B5EF4-FFF2-40B4-BE49-F238E27FC236}">
                <a16:creationId xmlns:a16="http://schemas.microsoft.com/office/drawing/2014/main" id="{7868FD83-3800-4D1D-96EC-63053A6E2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3363" y="4479925"/>
            <a:ext cx="1503363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recursion()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24">
            <a:extLst>
              <a:ext uri="{FF2B5EF4-FFF2-40B4-BE49-F238E27FC236}">
                <a16:creationId xmlns:a16="http://schemas.microsoft.com/office/drawing/2014/main" id="{8AB0A405-A8C7-4CCF-A8B3-354959F95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3363" y="4845050"/>
            <a:ext cx="15811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recursion()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25">
            <a:extLst>
              <a:ext uri="{FF2B5EF4-FFF2-40B4-BE49-F238E27FC236}">
                <a16:creationId xmlns:a16="http://schemas.microsoft.com/office/drawing/2014/main" id="{DC85D9CF-90AE-4A80-AE08-013E5CD5D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3363" y="5211763"/>
            <a:ext cx="1503363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recursion()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26">
            <a:extLst>
              <a:ext uri="{FF2B5EF4-FFF2-40B4-BE49-F238E27FC236}">
                <a16:creationId xmlns:a16="http://schemas.microsoft.com/office/drawing/2014/main" id="{4482A54B-8F1C-47F6-95F1-D4C4F0E0E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3363" y="5576888"/>
            <a:ext cx="1503363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recursion()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27">
            <a:extLst>
              <a:ext uri="{FF2B5EF4-FFF2-40B4-BE49-F238E27FC236}">
                <a16:creationId xmlns:a16="http://schemas.microsoft.com/office/drawing/2014/main" id="{EAA734FE-3AE8-48FF-AE0E-CDAE7F7CC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3363" y="5948363"/>
            <a:ext cx="1503363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recursion()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28">
            <a:extLst>
              <a:ext uri="{FF2B5EF4-FFF2-40B4-BE49-F238E27FC236}">
                <a16:creationId xmlns:a16="http://schemas.microsoft.com/office/drawing/2014/main" id="{7D614416-8E87-4E96-A5AA-E3305B472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7688" y="6321425"/>
            <a:ext cx="876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main()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01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3.7037E-6 L 0.07331 -0.15023 C 0.10599 -0.21597 0.1974 -0.22129 0.23919 -0.15856 L 0.33112 -0.01458 " pathEditMode="relative" rAng="18660000" ptsTypes="AAAA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89" y="-787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5" grpId="0" animBg="1"/>
      <p:bldP spid="6" grpId="0"/>
      <p:bldP spid="8" grpId="0"/>
      <p:bldP spid="9" grpId="0"/>
      <p:bldP spid="11" grpId="0"/>
      <p:bldP spid="11" grpId="1"/>
      <p:bldP spid="3" grpId="0"/>
      <p:bldP spid="12" grpId="0"/>
      <p:bldP spid="13" grpId="0"/>
      <p:bldP spid="15" grpId="0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Calls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Regardless how you use them, methods work the same way!</a:t>
            </a:r>
          </a:p>
          <a:p>
            <a:pPr lvl="1"/>
            <a:r>
              <a:rPr lang="en-US" dirty="0"/>
              <a:t>Pause execution, finish method, return where you left off</a:t>
            </a:r>
          </a:p>
          <a:p>
            <a:r>
              <a:rPr lang="en-US" dirty="0"/>
              <a:t>How does Java keep track of the prior method (LIFO)?</a:t>
            </a:r>
          </a:p>
          <a:p>
            <a:pPr lvl="1"/>
            <a:r>
              <a:rPr lang="en-US" dirty="0"/>
              <a:t>Something called the </a:t>
            </a:r>
            <a:r>
              <a:rPr lang="en-US" b="1" dirty="0"/>
              <a:t>Call Stack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dirty="0"/>
              <a:t>🤔 Wouldn’t that just lead to an infinite loop?</a:t>
            </a:r>
          </a:p>
          <a:p>
            <a:pPr lvl="1"/>
            <a:r>
              <a:rPr lang="en-US" dirty="0"/>
              <a:t>Yes! We get something called a </a:t>
            </a:r>
            <a:r>
              <a:rPr lang="en-US" b="1" dirty="0" err="1"/>
              <a:t>StackOverflowException</a:t>
            </a:r>
            <a:endParaRPr lang="en-US" b="1" dirty="0"/>
          </a:p>
          <a:p>
            <a:endParaRPr lang="en-US" b="1" dirty="0"/>
          </a:p>
          <a:p>
            <a:r>
              <a:rPr lang="en-US" dirty="0"/>
              <a:t>How do we avoid infinite recursion?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B5C8A7-C277-41A3-B76B-4D27240B0617}"/>
              </a:ext>
            </a:extLst>
          </p:cNvPr>
          <p:cNvSpPr txBox="1">
            <a:spLocks/>
          </p:cNvSpPr>
          <p:nvPr/>
        </p:nvSpPr>
        <p:spPr>
          <a:xfrm>
            <a:off x="838200" y="5092641"/>
            <a:ext cx="10515600" cy="1478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612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7D3C6CF1-62EF-46F4-9934-57FE5FC69C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126" b="85600" l="88329" r="95033">
                        <a14:foregroundMark x1="92500" y1="82258" x2="91333" y2="75403"/>
                        <a14:foregroundMark x1="91667" y1="81452" x2="91000" y2="73790"/>
                        <a14:foregroundMark x1="91000" y1="68548" x2="90500" y2="76210"/>
                        <a14:foregroundMark x1="90000" y1="68145" x2="93667" y2="85081"/>
                        <a14:foregroundMark x1="90667" y1="85484" x2="89833" y2="76210"/>
                        <a14:foregroundMark x1="93333" y1="76613" x2="93167" y2="7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491" t="61442" r="4129" b="11716"/>
          <a:stretch/>
        </p:blipFill>
        <p:spPr bwMode="auto">
          <a:xfrm>
            <a:off x="9877240" y="4646037"/>
            <a:ext cx="405773" cy="53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5C4A2859-794F-4E51-9CC3-695922E81D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984" b="86290" l="73000" r="83667">
                        <a14:foregroundMark x1="79167" y1="51613" x2="77167" y2="48790"/>
                        <a14:foregroundMark x1="74333" y1="71774" x2="77333" y2="83468"/>
                        <a14:foregroundMark x1="74667" y1="73387" x2="78833" y2="84677"/>
                        <a14:foregroundMark x1="78000" y1="86290" x2="83667" y2="70968"/>
                        <a14:foregroundMark x1="82833" y1="69355" x2="82333" y2="83065"/>
                        <a14:foregroundMark x1="82833" y1="77016" x2="80167" y2="85484"/>
                        <a14:foregroundMark x1="76667" y1="85887" x2="73500" y2="73790"/>
                        <a14:foregroundMark x1="73667" y1="75806" x2="75500" y2="822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41" t="45032" r="15018" b="11588"/>
          <a:stretch/>
        </p:blipFill>
        <p:spPr bwMode="auto">
          <a:xfrm>
            <a:off x="9759557" y="3480348"/>
            <a:ext cx="641141" cy="86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6C33D7FF-FA16-4783-B380-DCA3AFBDBF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516" b="85484" l="53167" r="67000">
                        <a14:foregroundMark x1="59500" y1="41935" x2="62167" y2="41532"/>
                        <a14:foregroundMark x1="56333" y1="73790" x2="58000" y2="78226"/>
                        <a14:foregroundMark x1="57000" y1="70161" x2="60000" y2="76613"/>
                        <a14:foregroundMark x1="59333" y1="68548" x2="63667" y2="74194"/>
                        <a14:foregroundMark x1="63167" y1="67742" x2="64333" y2="79435"/>
                        <a14:foregroundMark x1="65667" y1="70161" x2="65333" y2="81048"/>
                        <a14:foregroundMark x1="55000" y1="71371" x2="59833" y2="83871"/>
                        <a14:foregroundMark x1="54667" y1="69758" x2="58333" y2="83468"/>
                        <a14:foregroundMark x1="54333" y1="75403" x2="57333" y2="85484"/>
                        <a14:foregroundMark x1="55167" y1="78226" x2="58667" y2="84677"/>
                        <a14:foregroundMark x1="58000" y1="85081" x2="66333" y2="82258"/>
                        <a14:foregroundMark x1="61667" y1="86290" x2="66028" y2="68154"/>
                        <a14:foregroundMark x1="53667" y1="76210" x2="53984" y2="69677"/>
                        <a14:foregroundMark x1="53397" y1="70025" x2="53667" y2="74597"/>
                        <a14:foregroundMark x1="65833" y1="68952" x2="64333" y2="76210"/>
                        <a14:foregroundMark x1="55000" y1="69758" x2="58000" y2="77419"/>
                        <a14:foregroundMark x1="57167" y1="71371" x2="59333" y2="78629"/>
                        <a14:foregroundMark x1="63333" y1="72984" x2="65833" y2="77823"/>
                        <a14:foregroundMark x1="65833" y1="71371" x2="65500" y2="74597"/>
                        <a14:foregroundMark x1="62333" y1="50000" x2="62000" y2="56452"/>
                        <a14:foregroundMark x1="59667" y1="39516" x2="61667" y2="39516"/>
                        <a14:foregroundMark x1="53667" y1="68548" x2="53667" y2="72581"/>
                        <a14:backgroundMark x1="66833" y1="61290" x2="67833" y2="66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29" t="37213" r="31740" b="11466"/>
          <a:stretch/>
        </p:blipFill>
        <p:spPr bwMode="auto">
          <a:xfrm>
            <a:off x="9706928" y="2267154"/>
            <a:ext cx="747184" cy="102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B377AB4D-E200-423F-9C45-D8EDEB034C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65" b="87903" l="32167" r="47667">
                        <a14:foregroundMark x1="38333" y1="35484" x2="38333" y2="35484"/>
                        <a14:foregroundMark x1="39333" y1="34274" x2="40167" y2="33065"/>
                        <a14:foregroundMark x1="36500" y1="60887" x2="37787" y2="78723"/>
                        <a14:foregroundMark x1="38764" y1="78860" x2="39667" y2="63306"/>
                        <a14:foregroundMark x1="36833" y1="77419" x2="40333" y2="67339"/>
                        <a14:foregroundMark x1="42333" y1="68548" x2="44833" y2="68548"/>
                        <a14:foregroundMark x1="43167" y1="65726" x2="45167" y2="75806"/>
                        <a14:foregroundMark x1="41167" y1="76210" x2="45833" y2="74194"/>
                        <a14:foregroundMark x1="45139" y1="79601" x2="46833" y2="71774"/>
                        <a14:foregroundMark x1="47000" y1="69758" x2="45500" y2="81048"/>
                        <a14:foregroundMark x1="46667" y1="77016" x2="44988" y2="80651"/>
                        <a14:foregroundMark x1="34577" y1="78273" x2="34333" y2="77823"/>
                        <a14:foregroundMark x1="35126" y1="78350" x2="34500" y2="68952"/>
                        <a14:foregroundMark x1="36500" y1="75403" x2="35333" y2="64516"/>
                        <a14:foregroundMark x1="34000" y1="74194" x2="34000" y2="64113"/>
                        <a14:foregroundMark x1="33833" y1="61694" x2="34167" y2="76210"/>
                        <a14:foregroundMark x1="33500" y1="64516" x2="33333" y2="74597"/>
                        <a14:foregroundMark x1="33167" y1="63710" x2="32833" y2="75806"/>
                        <a14:foregroundMark x1="32333" y1="68145" x2="32833" y2="75000"/>
                        <a14:foregroundMark x1="47000" y1="62500" x2="47167" y2="76613"/>
                        <a14:foregroundMark x1="47167" y1="65323" x2="47667" y2="75000"/>
                        <a14:foregroundMark x1="47333" y1="65726" x2="47833" y2="75806"/>
                        <a14:foregroundMark x1="47333" y1="66935" x2="45667" y2="79032"/>
                        <a14:foregroundMark x1="45667" y1="84274" x2="45097" y2="85403"/>
                        <a14:foregroundMark x1="45667" y1="64919" x2="43000" y2="65726"/>
                        <a14:foregroundMark x1="42167" y1="72177" x2="42000" y2="70968"/>
                        <a14:foregroundMark x1="38500" y1="72984" x2="37667" y2="71371"/>
                        <a14:foregroundMark x1="35500" y1="87097" x2="35584" y2="87102"/>
                        <a14:foregroundMark x1="35333" y1="86290" x2="35500" y2="87097"/>
                        <a14:foregroundMark x1="44089" y1="87412" x2="45000" y2="87097"/>
                        <a14:backgroundMark x1="44667" y1="89516" x2="44425" y2="89477"/>
                        <a14:backgroundMark x1="44667" y1="89516" x2="45667" y2="89919"/>
                        <a14:backgroundMark x1="34655" y1="86739" x2="34333" y2="86694"/>
                        <a14:backgroundMark x1="45833" y1="88306" x2="44745" y2="88153"/>
                        <a14:backgroundMark x1="35795" y1="88678" x2="42564" y2="88328"/>
                        <a14:backgroundMark x1="35447" y1="88696" x2="35630" y2="88687"/>
                        <a14:backgroundMark x1="35167" y1="88710" x2="35257" y2="88705"/>
                        <a14:backgroundMark x1="44167" y1="88306" x2="44167" y2="88306"/>
                        <a14:backgroundMark x1="44333" y1="88306" x2="41500" y2="88710"/>
                        <a14:backgroundMark x1="35667" y1="88306" x2="34333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35" t="30830" r="51228" b="11269"/>
          <a:stretch/>
        </p:blipFill>
        <p:spPr bwMode="auto">
          <a:xfrm>
            <a:off x="9662798" y="1023152"/>
            <a:ext cx="834661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71E5E544-7763-494F-86B2-8BA09C06C5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9535591" y="698103"/>
            <a:ext cx="1089782" cy="151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Methods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 components of every recursive method:</a:t>
            </a:r>
          </a:p>
          <a:p>
            <a:pPr marL="0" indent="0">
              <a:buNone/>
            </a:pPr>
            <a:endParaRPr lang="en-US" sz="500" dirty="0"/>
          </a:p>
          <a:p>
            <a:r>
              <a:rPr lang="en-US" dirty="0"/>
              <a:t>Recursive case</a:t>
            </a:r>
          </a:p>
          <a:p>
            <a:pPr lvl="1"/>
            <a:r>
              <a:rPr lang="en-US" dirty="0"/>
              <a:t>Decompose problem into subproblem</a:t>
            </a:r>
          </a:p>
          <a:p>
            <a:pPr lvl="1"/>
            <a:r>
              <a:rPr lang="en-US" dirty="0"/>
              <a:t>Make the actual recursive call</a:t>
            </a:r>
          </a:p>
          <a:p>
            <a:pPr lvl="1"/>
            <a:r>
              <a:rPr lang="en-US" dirty="0"/>
              <a:t>Combine results meaningfully</a:t>
            </a:r>
          </a:p>
          <a:p>
            <a:r>
              <a:rPr lang="en-US" dirty="0"/>
              <a:t>Base case</a:t>
            </a:r>
          </a:p>
          <a:p>
            <a:pPr lvl="1"/>
            <a:r>
              <a:rPr lang="en-US" dirty="0"/>
              <a:t>Simplest version of the problem</a:t>
            </a:r>
          </a:p>
          <a:p>
            <a:pPr lvl="1"/>
            <a:r>
              <a:rPr lang="en-US" dirty="0"/>
              <a:t>No subproblems to break into</a:t>
            </a:r>
          </a:p>
          <a:p>
            <a:pPr lvl="1"/>
            <a:r>
              <a:rPr lang="en-US" dirty="0"/>
              <a:t>Return known answer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2435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209 L 0.03568 0.04305 C 0.04349 0.05254 0.04766 0.06666 0.04766 0.08148 C 0.04766 0.09838 0.04349 0.11203 0.03568 0.12152 L 0.00039 0.16689 " pathEditMode="relative" rAng="5400000" ptsTypes="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0" y="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0.03412 0.04098 C 0.04167 0.04931 0.04558 0.06227 0.04558 0.07593 C 0.04558 0.09144 0.04167 0.10371 0.03412 0.11227 L -2.91667E-6 0.15394 " pathEditMode="relative" rAng="5400000" ptsTypes="AAA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01273 L 0.03308 0.02454 C 0.04063 0.03218 0.0444 0.04421 0.0444 0.05648 C 0.0444 0.07037 0.04063 0.08171 0.03308 0.08935 L -2.91667E-6 0.12709 " pathEditMode="relative" rAng="5400000" ptsTypes="AAA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1945 L 0.03334 0.00833 C 0.04089 0.01435 0.04479 0.02291 0.04479 0.03217 C 0.04479 0.04259 0.04089 0.05092 0.03334 0.05694 L 0.00013 0.08518 " pathEditMode="relative" rAng="5400000" ptsTypes="AAA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7D3C6CF1-62EF-46F4-9934-57FE5FC69C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126" b="85600" l="88329" r="95033">
                        <a14:foregroundMark x1="92500" y1="82258" x2="91333" y2="75403"/>
                        <a14:foregroundMark x1="91667" y1="81452" x2="91000" y2="73790"/>
                        <a14:foregroundMark x1="91000" y1="68548" x2="90500" y2="76210"/>
                        <a14:foregroundMark x1="90000" y1="68145" x2="93667" y2="85081"/>
                        <a14:foregroundMark x1="90667" y1="85484" x2="89833" y2="76210"/>
                        <a14:foregroundMark x1="93333" y1="76613" x2="93167" y2="7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491" t="61442" r="4129" b="11716"/>
          <a:stretch/>
        </p:blipFill>
        <p:spPr bwMode="auto">
          <a:xfrm>
            <a:off x="9877240" y="5202663"/>
            <a:ext cx="405773" cy="53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5C4A2859-794F-4E51-9CC3-695922E81D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984" b="86290" l="73000" r="83667">
                        <a14:foregroundMark x1="79167" y1="51613" x2="77167" y2="48790"/>
                        <a14:foregroundMark x1="74333" y1="71774" x2="77333" y2="83468"/>
                        <a14:foregroundMark x1="74667" y1="73387" x2="78833" y2="84677"/>
                        <a14:foregroundMark x1="78000" y1="86290" x2="83667" y2="70968"/>
                        <a14:foregroundMark x1="82833" y1="69355" x2="82333" y2="83065"/>
                        <a14:foregroundMark x1="82833" y1="77016" x2="80167" y2="85484"/>
                        <a14:foregroundMark x1="76667" y1="85887" x2="73500" y2="73790"/>
                        <a14:foregroundMark x1="73667" y1="75806" x2="75500" y2="822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41" t="45032" r="15018" b="11588"/>
          <a:stretch/>
        </p:blipFill>
        <p:spPr bwMode="auto">
          <a:xfrm>
            <a:off x="9759557" y="4334428"/>
            <a:ext cx="641141" cy="86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6C33D7FF-FA16-4783-B380-DCA3AFBDBF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516" b="85484" l="53167" r="67000">
                        <a14:foregroundMark x1="59500" y1="41935" x2="62167" y2="41532"/>
                        <a14:foregroundMark x1="56333" y1="73790" x2="58000" y2="78226"/>
                        <a14:foregroundMark x1="57000" y1="70161" x2="60000" y2="76613"/>
                        <a14:foregroundMark x1="59333" y1="68548" x2="63667" y2="74194"/>
                        <a14:foregroundMark x1="63167" y1="67742" x2="64333" y2="79435"/>
                        <a14:foregroundMark x1="65667" y1="70161" x2="65333" y2="81048"/>
                        <a14:foregroundMark x1="55000" y1="71371" x2="59833" y2="83871"/>
                        <a14:foregroundMark x1="54667" y1="69758" x2="58333" y2="83468"/>
                        <a14:foregroundMark x1="54333" y1="75403" x2="57333" y2="85484"/>
                        <a14:foregroundMark x1="55167" y1="78226" x2="58667" y2="84677"/>
                        <a14:foregroundMark x1="58000" y1="85081" x2="66333" y2="82258"/>
                        <a14:foregroundMark x1="61667" y1="86290" x2="66028" y2="68154"/>
                        <a14:foregroundMark x1="53667" y1="76210" x2="53984" y2="69677"/>
                        <a14:foregroundMark x1="53397" y1="70025" x2="53667" y2="74597"/>
                        <a14:foregroundMark x1="65833" y1="68952" x2="64333" y2="76210"/>
                        <a14:foregroundMark x1="55000" y1="69758" x2="58000" y2="77419"/>
                        <a14:foregroundMark x1="57167" y1="71371" x2="59333" y2="78629"/>
                        <a14:foregroundMark x1="63333" y1="72984" x2="65833" y2="77823"/>
                        <a14:foregroundMark x1="65833" y1="71371" x2="65500" y2="74597"/>
                        <a14:foregroundMark x1="62333" y1="50000" x2="62000" y2="56452"/>
                        <a14:foregroundMark x1="59667" y1="39516" x2="61667" y2="39516"/>
                        <a14:foregroundMark x1="53667" y1="68548" x2="53667" y2="72581"/>
                        <a14:backgroundMark x1="66833" y1="61290" x2="67833" y2="66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29" t="37213" r="31740" b="11466"/>
          <a:stretch/>
        </p:blipFill>
        <p:spPr bwMode="auto">
          <a:xfrm>
            <a:off x="9706928" y="3345551"/>
            <a:ext cx="747184" cy="102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B377AB4D-E200-423F-9C45-D8EDEB034C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65" b="87903" l="32167" r="47667">
                        <a14:foregroundMark x1="38333" y1="35484" x2="38333" y2="35484"/>
                        <a14:foregroundMark x1="39333" y1="34274" x2="40167" y2="33065"/>
                        <a14:foregroundMark x1="36500" y1="60887" x2="37787" y2="78723"/>
                        <a14:foregroundMark x1="38764" y1="78860" x2="39667" y2="63306"/>
                        <a14:foregroundMark x1="36833" y1="77419" x2="40333" y2="67339"/>
                        <a14:foregroundMark x1="42333" y1="68548" x2="44833" y2="68548"/>
                        <a14:foregroundMark x1="43167" y1="65726" x2="45167" y2="75806"/>
                        <a14:foregroundMark x1="41167" y1="76210" x2="45833" y2="74194"/>
                        <a14:foregroundMark x1="45139" y1="79601" x2="46833" y2="71774"/>
                        <a14:foregroundMark x1="47000" y1="69758" x2="45500" y2="81048"/>
                        <a14:foregroundMark x1="46667" y1="77016" x2="44988" y2="80651"/>
                        <a14:foregroundMark x1="34577" y1="78273" x2="34333" y2="77823"/>
                        <a14:foregroundMark x1="35126" y1="78350" x2="34500" y2="68952"/>
                        <a14:foregroundMark x1="36500" y1="75403" x2="35333" y2="64516"/>
                        <a14:foregroundMark x1="34000" y1="74194" x2="34000" y2="64113"/>
                        <a14:foregroundMark x1="33833" y1="61694" x2="34167" y2="76210"/>
                        <a14:foregroundMark x1="33500" y1="64516" x2="33333" y2="74597"/>
                        <a14:foregroundMark x1="33167" y1="63710" x2="32833" y2="75806"/>
                        <a14:foregroundMark x1="32333" y1="68145" x2="32833" y2="75000"/>
                        <a14:foregroundMark x1="47000" y1="62500" x2="47167" y2="76613"/>
                        <a14:foregroundMark x1="47167" y1="65323" x2="47667" y2="75000"/>
                        <a14:foregroundMark x1="47333" y1="65726" x2="47833" y2="75806"/>
                        <a14:foregroundMark x1="47333" y1="66935" x2="45667" y2="79032"/>
                        <a14:foregroundMark x1="45667" y1="84274" x2="45097" y2="85403"/>
                        <a14:foregroundMark x1="45667" y1="64919" x2="43000" y2="65726"/>
                        <a14:foregroundMark x1="42167" y1="72177" x2="42000" y2="70968"/>
                        <a14:foregroundMark x1="38500" y1="72984" x2="37667" y2="71371"/>
                        <a14:foregroundMark x1="35500" y1="87097" x2="35584" y2="87102"/>
                        <a14:foregroundMark x1="35333" y1="86290" x2="35500" y2="87097"/>
                        <a14:foregroundMark x1="44089" y1="87412" x2="45000" y2="87097"/>
                        <a14:backgroundMark x1="44667" y1="89516" x2="44425" y2="89477"/>
                        <a14:backgroundMark x1="44667" y1="89516" x2="45667" y2="89919"/>
                        <a14:backgroundMark x1="34655" y1="86739" x2="34333" y2="86694"/>
                        <a14:backgroundMark x1="45833" y1="88306" x2="44745" y2="88153"/>
                        <a14:backgroundMark x1="35795" y1="88678" x2="42564" y2="88328"/>
                        <a14:backgroundMark x1="35447" y1="88696" x2="35630" y2="88687"/>
                        <a14:backgroundMark x1="35167" y1="88710" x2="35257" y2="88705"/>
                        <a14:backgroundMark x1="44167" y1="88306" x2="44167" y2="88306"/>
                        <a14:backgroundMark x1="44333" y1="88306" x2="41500" y2="88710"/>
                        <a14:backgroundMark x1="35667" y1="88306" x2="34333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35" t="30830" r="51228" b="11269"/>
          <a:stretch/>
        </p:blipFill>
        <p:spPr bwMode="auto">
          <a:xfrm>
            <a:off x="9662798" y="2186676"/>
            <a:ext cx="834661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Methods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 components of every recursive method:</a:t>
            </a:r>
          </a:p>
          <a:p>
            <a:pPr marL="0" indent="0">
              <a:buNone/>
            </a:pPr>
            <a:endParaRPr lang="en-US" sz="500" dirty="0"/>
          </a:p>
          <a:p>
            <a:r>
              <a:rPr lang="en-US" dirty="0"/>
              <a:t>Recursive case</a:t>
            </a:r>
          </a:p>
          <a:p>
            <a:pPr lvl="1"/>
            <a:r>
              <a:rPr lang="en-US" dirty="0"/>
              <a:t>Decompose problem into subproblem</a:t>
            </a:r>
          </a:p>
          <a:p>
            <a:pPr lvl="1"/>
            <a:r>
              <a:rPr lang="en-US" dirty="0"/>
              <a:t>Make the actual recursive call</a:t>
            </a:r>
          </a:p>
          <a:p>
            <a:pPr lvl="1"/>
            <a:r>
              <a:rPr lang="en-US" dirty="0"/>
              <a:t>Combine results meaningfully</a:t>
            </a:r>
          </a:p>
          <a:p>
            <a:r>
              <a:rPr lang="en-US" dirty="0"/>
              <a:t>Base case</a:t>
            </a:r>
          </a:p>
          <a:p>
            <a:pPr lvl="1"/>
            <a:r>
              <a:rPr lang="en-US" dirty="0"/>
              <a:t>Simplest version of the problem</a:t>
            </a:r>
          </a:p>
          <a:p>
            <a:pPr lvl="1"/>
            <a:r>
              <a:rPr lang="en-US" dirty="0"/>
              <a:t>No subproblems to break into</a:t>
            </a:r>
          </a:p>
          <a:p>
            <a:pPr lvl="1"/>
            <a:r>
              <a:rPr lang="en-US" dirty="0"/>
              <a:t>Return known answer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B5C8A7-C277-41A3-B76B-4D27240B0617}"/>
              </a:ext>
            </a:extLst>
          </p:cNvPr>
          <p:cNvSpPr txBox="1">
            <a:spLocks/>
          </p:cNvSpPr>
          <p:nvPr/>
        </p:nvSpPr>
        <p:spPr>
          <a:xfrm>
            <a:off x="838200" y="5092641"/>
            <a:ext cx="10515600" cy="1478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37ADCE-DE38-48E0-B699-2BFAA0249AC1}"/>
              </a:ext>
            </a:extLst>
          </p:cNvPr>
          <p:cNvSpPr txBox="1"/>
          <p:nvPr/>
        </p:nvSpPr>
        <p:spPr>
          <a:xfrm>
            <a:off x="482219" y="5996731"/>
            <a:ext cx="11227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/>
              <a:t>If decomposing moves you closer to the base, no infinite recursion!</a:t>
            </a:r>
          </a:p>
        </p:txBody>
      </p:sp>
      <p:pic>
        <p:nvPicPr>
          <p:cNvPr id="7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71E5E544-7763-494F-86B2-8BA09C06C5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9535591" y="698103"/>
            <a:ext cx="1089782" cy="151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57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6 L 0.03347 -0.02639 C 0.04102 -0.03194 0.04492 -0.04004 0.04492 -0.04884 C 0.04492 -0.05879 0.04102 -0.06666 0.03347 -0.07222 L -2.29167E-6 -0.09861 " pathEditMode="relative" rAng="5400000" ptsTypes="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" y="-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7.40741E-7 L 0.03308 -0.03426 C 0.04063 -0.0412 0.0444 -0.05232 0.0444 -0.06343 C 0.0444 -0.07616 0.04063 -0.08611 0.03308 -0.09329 L -2.29167E-6 -0.12732 " pathEditMode="relative" rAng="5400000" ptsTypes="AAA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-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0.03412 -0.0412 C 0.04167 -0.04954 0.04558 -0.0625 0.04558 -0.07639 C 0.04558 -0.09167 0.04167 -0.1037 0.03412 -0.1125 L -2.91667E-6 -0.15347 " pathEditMode="relative" rAng="5400000" ptsTypes="AAA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-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0.03529 -0.04723 C 0.0431 -0.05718 0.04727 -0.07199 0.04727 -0.08727 C 0.04727 -0.1051 0.0431 -0.11922 0.03529 -0.12917 L -3.75E-6 -0.17639 " pathEditMode="relative" rAng="5400000" ptsTypes="AAA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0" y="-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Recursion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Definition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Call Stack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Math Examples</a:t>
            </a:r>
          </a:p>
          <a:p>
            <a:pPr>
              <a:spcAft>
                <a:spcPts val="1200"/>
              </a:spcAft>
            </a:pPr>
            <a:r>
              <a:rPr lang="en-US" dirty="0"/>
              <a:t>Revisiting Reflections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654816" y="3832702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944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Examples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B5C8A7-C277-41A3-B76B-4D27240B0617}"/>
              </a:ext>
            </a:extLst>
          </p:cNvPr>
          <p:cNvSpPr txBox="1">
            <a:spLocks/>
          </p:cNvSpPr>
          <p:nvPr/>
        </p:nvSpPr>
        <p:spPr>
          <a:xfrm>
            <a:off x="838200" y="5092641"/>
            <a:ext cx="10515600" cy="1478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46CDF-C67C-4097-9E2B-5DB9657E8FA2}"/>
              </a:ext>
            </a:extLst>
          </p:cNvPr>
          <p:cNvSpPr txBox="1"/>
          <p:nvPr/>
        </p:nvSpPr>
        <p:spPr>
          <a:xfrm>
            <a:off x="1077606" y="1306383"/>
            <a:ext cx="1003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n! / factorial(n) = product of all positive integers &lt;= 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0" y="2339162"/>
                <a:ext cx="10515600" cy="53881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Two ways of viewing this idea: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∗…∗2∗1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Iterative approach - loop through all values and multiply together</a:t>
                </a:r>
              </a:p>
              <a:p>
                <a:pPr lvl="1"/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Recursive approach – decompose into subproblem and combine</a:t>
                </a:r>
              </a:p>
              <a:p>
                <a:pPr lvl="1"/>
                <a:r>
                  <a:rPr lang="en-US" dirty="0"/>
                  <a:t>What would our base case / simplest input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 be?</a:t>
                </a:r>
              </a:p>
            </p:txBody>
          </p:sp>
        </mc:Choice>
        <mc:Fallback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39162"/>
                <a:ext cx="10515600" cy="5388187"/>
              </a:xfrm>
              <a:prstGeom prst="rect">
                <a:avLst/>
              </a:prstGeom>
              <a:blipFill>
                <a:blip r:embed="rId2"/>
                <a:stretch>
                  <a:fillRect l="-1043" t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924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Examples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46CDF-C67C-4097-9E2B-5DB9657E8FA2}"/>
              </a:ext>
            </a:extLst>
          </p:cNvPr>
          <p:cNvSpPr txBox="1"/>
          <p:nvPr/>
        </p:nvSpPr>
        <p:spPr>
          <a:xfrm>
            <a:off x="1077606" y="1306383"/>
            <a:ext cx="1003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n! / factorial(n) = product of all positive integers &lt;= 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:r>
                  <a:rPr lang="en-US" b="0" dirty="0"/>
                  <a:t>Reminder, recursive approach: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Let’s trace through with a simple example 3!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  <a:blipFill>
                <a:blip r:embed="rId2"/>
                <a:stretch>
                  <a:fillRect l="-1043" t="-11806" b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2D367B22-B359-46E7-98DE-DBB33F3E3A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126" b="85600" l="88329" r="95033">
                        <a14:foregroundMark x1="92500" y1="82258" x2="91333" y2="75403"/>
                        <a14:foregroundMark x1="91667" y1="81452" x2="91000" y2="73790"/>
                        <a14:foregroundMark x1="91000" y1="68548" x2="90500" y2="76210"/>
                        <a14:foregroundMark x1="90000" y1="68145" x2="93667" y2="85081"/>
                        <a14:foregroundMark x1="90667" y1="85484" x2="89833" y2="76210"/>
                        <a14:foregroundMark x1="93333" y1="76613" x2="93167" y2="7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491" t="61442" r="4129" b="11716"/>
          <a:stretch/>
        </p:blipFill>
        <p:spPr bwMode="auto">
          <a:xfrm>
            <a:off x="8887456" y="5096820"/>
            <a:ext cx="537032" cy="71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D38A9AF1-0D2E-4AB5-9C7A-41452A1755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984" b="86290" l="73000" r="83667">
                        <a14:foregroundMark x1="79167" y1="51613" x2="77167" y2="48790"/>
                        <a14:foregroundMark x1="74333" y1="71774" x2="77333" y2="83468"/>
                        <a14:foregroundMark x1="74667" y1="73387" x2="78833" y2="84677"/>
                        <a14:foregroundMark x1="78000" y1="86290" x2="83667" y2="70968"/>
                        <a14:foregroundMark x1="82833" y1="69355" x2="82333" y2="83065"/>
                        <a14:foregroundMark x1="82833" y1="77016" x2="80167" y2="85484"/>
                        <a14:foregroundMark x1="76667" y1="85887" x2="73500" y2="73790"/>
                        <a14:foregroundMark x1="73667" y1="75806" x2="75500" y2="822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41" t="45032" r="15018" b="11588"/>
          <a:stretch/>
        </p:blipFill>
        <p:spPr bwMode="auto">
          <a:xfrm>
            <a:off x="6076051" y="4677087"/>
            <a:ext cx="848537" cy="114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19DFDBB6-3164-43ED-AABD-A93F3DFED0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516" b="85484" l="53167" r="67000">
                        <a14:foregroundMark x1="59500" y1="41935" x2="62167" y2="41532"/>
                        <a14:foregroundMark x1="56333" y1="73790" x2="58000" y2="78226"/>
                        <a14:foregroundMark x1="57000" y1="70161" x2="60000" y2="76613"/>
                        <a14:foregroundMark x1="59333" y1="68548" x2="63667" y2="74194"/>
                        <a14:foregroundMark x1="63167" y1="67742" x2="64333" y2="79435"/>
                        <a14:foregroundMark x1="65667" y1="70161" x2="65333" y2="81048"/>
                        <a14:foregroundMark x1="55000" y1="71371" x2="59833" y2="83871"/>
                        <a14:foregroundMark x1="54667" y1="69758" x2="58333" y2="83468"/>
                        <a14:foregroundMark x1="54333" y1="75403" x2="57333" y2="85484"/>
                        <a14:foregroundMark x1="55167" y1="78226" x2="58667" y2="84677"/>
                        <a14:foregroundMark x1="58000" y1="85081" x2="66333" y2="82258"/>
                        <a14:foregroundMark x1="61667" y1="86290" x2="66028" y2="68154"/>
                        <a14:foregroundMark x1="53667" y1="76210" x2="53984" y2="69677"/>
                        <a14:foregroundMark x1="53397" y1="70025" x2="53667" y2="74597"/>
                        <a14:foregroundMark x1="65833" y1="68952" x2="64333" y2="76210"/>
                        <a14:foregroundMark x1="55000" y1="69758" x2="58000" y2="77419"/>
                        <a14:foregroundMark x1="57167" y1="71371" x2="59333" y2="78629"/>
                        <a14:foregroundMark x1="63333" y1="72984" x2="65833" y2="77823"/>
                        <a14:foregroundMark x1="65833" y1="71371" x2="65500" y2="74597"/>
                        <a14:foregroundMark x1="62333" y1="50000" x2="62000" y2="56452"/>
                        <a14:foregroundMark x1="59667" y1="39516" x2="61667" y2="39516"/>
                        <a14:foregroundMark x1="53667" y1="68548" x2="53667" y2="72581"/>
                        <a14:backgroundMark x1="66833" y1="61290" x2="67833" y2="66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29" t="37213" r="31740" b="11466"/>
          <a:stretch/>
        </p:blipFill>
        <p:spPr bwMode="auto">
          <a:xfrm>
            <a:off x="3477463" y="4437678"/>
            <a:ext cx="988883" cy="135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E033DF08-B186-43F0-B43D-EC4ADCC9D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065" b="87903" l="32167" r="47667">
                        <a14:foregroundMark x1="38333" y1="35484" x2="38333" y2="35484"/>
                        <a14:foregroundMark x1="39333" y1="34274" x2="40167" y2="33065"/>
                        <a14:foregroundMark x1="36500" y1="60887" x2="37787" y2="78723"/>
                        <a14:foregroundMark x1="38764" y1="78860" x2="39667" y2="63306"/>
                        <a14:foregroundMark x1="36833" y1="77419" x2="40333" y2="67339"/>
                        <a14:foregroundMark x1="42333" y1="68548" x2="44833" y2="68548"/>
                        <a14:foregroundMark x1="43167" y1="65726" x2="45167" y2="75806"/>
                        <a14:foregroundMark x1="41167" y1="76210" x2="45833" y2="74194"/>
                        <a14:foregroundMark x1="45139" y1="79601" x2="46833" y2="71774"/>
                        <a14:foregroundMark x1="47000" y1="69758" x2="45500" y2="81048"/>
                        <a14:foregroundMark x1="46667" y1="77016" x2="44988" y2="80651"/>
                        <a14:foregroundMark x1="34577" y1="78273" x2="34333" y2="77823"/>
                        <a14:foregroundMark x1="35126" y1="78350" x2="34500" y2="68952"/>
                        <a14:foregroundMark x1="36500" y1="75403" x2="35333" y2="64516"/>
                        <a14:foregroundMark x1="34000" y1="74194" x2="34000" y2="64113"/>
                        <a14:foregroundMark x1="33833" y1="61694" x2="34167" y2="76210"/>
                        <a14:foregroundMark x1="33500" y1="64516" x2="33333" y2="74597"/>
                        <a14:foregroundMark x1="33167" y1="63710" x2="32833" y2="75806"/>
                        <a14:foregroundMark x1="32333" y1="68145" x2="32833" y2="75000"/>
                        <a14:foregroundMark x1="47000" y1="62500" x2="47167" y2="76613"/>
                        <a14:foregroundMark x1="47167" y1="65323" x2="47667" y2="75000"/>
                        <a14:foregroundMark x1="47333" y1="65726" x2="47833" y2="75806"/>
                        <a14:foregroundMark x1="47333" y1="66935" x2="45667" y2="79032"/>
                        <a14:foregroundMark x1="45667" y1="84274" x2="45097" y2="85403"/>
                        <a14:foregroundMark x1="45667" y1="64919" x2="43000" y2="65726"/>
                        <a14:foregroundMark x1="42167" y1="72177" x2="42000" y2="70968"/>
                        <a14:foregroundMark x1="38500" y1="72984" x2="37667" y2="71371"/>
                        <a14:foregroundMark x1="35500" y1="87097" x2="35584" y2="87102"/>
                        <a14:foregroundMark x1="35333" y1="86290" x2="35500" y2="87097"/>
                        <a14:foregroundMark x1="44089" y1="87412" x2="45000" y2="87097"/>
                        <a14:backgroundMark x1="44667" y1="89516" x2="44425" y2="89477"/>
                        <a14:backgroundMark x1="44667" y1="89516" x2="45667" y2="89919"/>
                        <a14:backgroundMark x1="34655" y1="86739" x2="34333" y2="86694"/>
                        <a14:backgroundMark x1="45833" y1="88306" x2="44745" y2="88153"/>
                        <a14:backgroundMark x1="35795" y1="88678" x2="42564" y2="88328"/>
                        <a14:backgroundMark x1="35447" y1="88696" x2="35630" y2="88687"/>
                        <a14:backgroundMark x1="35167" y1="88710" x2="35257" y2="88705"/>
                        <a14:backgroundMark x1="44167" y1="88306" x2="44167" y2="88306"/>
                        <a14:backgroundMark x1="44333" y1="88306" x2="41500" y2="88710"/>
                        <a14:backgroundMark x1="35667" y1="88306" x2="34333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35" t="30830" r="51228" b="11269"/>
          <a:stretch/>
        </p:blipFill>
        <p:spPr bwMode="auto">
          <a:xfrm>
            <a:off x="825179" y="4248233"/>
            <a:ext cx="1104657" cy="153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AF89E942-6AC9-4064-A16B-EC9D204E7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603284" y="3845683"/>
            <a:ext cx="1442304" cy="200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/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!=4∗3!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BAFDF7-1AE3-47AC-B182-A3BD14D03E9F}"/>
                  </a:ext>
                </a:extLst>
              </p:cNvPr>
              <p:cNvSpPr txBox="1"/>
              <p:nvPr/>
            </p:nvSpPr>
            <p:spPr>
              <a:xfrm>
                <a:off x="5554495" y="5922207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!=2∗1!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BAFDF7-1AE3-47AC-B182-A3BD14D03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495" y="5922207"/>
                <a:ext cx="1925207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AF3A45-F893-4FA0-A8D7-04AA513FBD1F}"/>
                  </a:ext>
                </a:extLst>
              </p:cNvPr>
              <p:cNvSpPr txBox="1"/>
              <p:nvPr/>
            </p:nvSpPr>
            <p:spPr>
              <a:xfrm>
                <a:off x="8124290" y="5918735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!=1∗0!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AF3A45-F893-4FA0-A8D7-04AA513FB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4290" y="5918735"/>
                <a:ext cx="1925207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595FECD-C2CC-4E82-878F-4A5865B839E8}"/>
                  </a:ext>
                </a:extLst>
              </p:cNvPr>
              <p:cNvSpPr txBox="1"/>
              <p:nvPr/>
            </p:nvSpPr>
            <p:spPr>
              <a:xfrm>
                <a:off x="10694085" y="5918736"/>
                <a:ext cx="119943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595FECD-C2CC-4E82-878F-4A5865B83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4085" y="5918736"/>
                <a:ext cx="1199431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/>
              <p:nvPr/>
            </p:nvSpPr>
            <p:spPr>
              <a:xfrm>
                <a:off x="2984700" y="5898784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!=3∗2!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700" y="5898784"/>
                <a:ext cx="1925207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036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0.00347 L 0.05182 -0.08588 C 0.06393 -0.10509 0.08242 -0.11551 0.10104 -0.11551 C 0.12318 -0.11551 0.14102 -0.10509 0.15287 -0.08588 L 0.2125 0.00394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11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05547 -0.0581 C 0.0668 -0.07083 0.08424 -0.07662 0.10234 -0.07546 C 0.12292 -0.0743 0.13906 -0.0662 0.15026 -0.05208 L 0.2043 0.01181 " pathEditMode="relative" rAng="120000" ptsTypes="AAA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9" y="-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0.05716 -0.0588 C 0.06888 -0.07222 0.08737 -0.07893 0.10625 -0.07893 C 0.12761 -0.07893 0.14492 -0.07222 0.15664 -0.0588 L 0.21485 -7.40741E-7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2" y="-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59259E-6 L 0.04583 -0.05903 C 0.05599 -0.07246 0.07044 -0.0794 0.08607 -0.0794 C 0.10352 -0.0794 0.11758 -0.07246 0.12852 -0.05903 L 0.17526 2.59259E-6 " pathEditMode="relative" rAng="0" ptsTypes="AAAAA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107172"/>
          </a:xfrm>
        </p:spPr>
        <p:txBody>
          <a:bodyPr>
            <a:normAutofit/>
          </a:bodyPr>
          <a:lstStyle/>
          <a:p>
            <a:r>
              <a:rPr lang="en-US" dirty="0"/>
              <a:t>Quiz 2 Completed! 😮‍💨</a:t>
            </a:r>
          </a:p>
          <a:p>
            <a:pPr lvl="1"/>
            <a:r>
              <a:rPr lang="en-US" dirty="0"/>
              <a:t>Congrats! Expect grades back around next Thursday(hopefully)</a:t>
            </a:r>
          </a:p>
          <a:p>
            <a:pPr lvl="1"/>
            <a:r>
              <a:rPr lang="en-US" dirty="0"/>
              <a:t>Practice metacognition: how did that go? What can you learn about your studying process and how can you incorporate it before the next quiz?</a:t>
            </a:r>
          </a:p>
          <a:p>
            <a:r>
              <a:rPr lang="en-US" dirty="0"/>
              <a:t>Programming Assignment 2 due in one week (7/24) @ 11:59pm</a:t>
            </a:r>
          </a:p>
          <a:p>
            <a:pPr lvl="1"/>
            <a:r>
              <a:rPr lang="en-US" dirty="0"/>
              <a:t>Already said this before – it’s hard, start it sooner rather than later</a:t>
            </a:r>
          </a:p>
          <a:p>
            <a:r>
              <a:rPr lang="en-US" dirty="0"/>
              <a:t>C2 / R2 grades out after lecture</a:t>
            </a:r>
          </a:p>
          <a:p>
            <a:r>
              <a:rPr lang="en-US" dirty="0"/>
              <a:t>Resubmission Period 3 closes this Friday (7/19) @ 11:59pm</a:t>
            </a:r>
          </a:p>
          <a:p>
            <a:pPr lvl="1"/>
            <a:r>
              <a:rPr lang="en-US" dirty="0"/>
              <a:t>Available assignments: </a:t>
            </a:r>
            <a:r>
              <a:rPr lang="en-US" b="1" dirty="0"/>
              <a:t>C1</a:t>
            </a:r>
            <a:r>
              <a:rPr lang="en-US" dirty="0"/>
              <a:t>, P1, C2</a:t>
            </a:r>
          </a:p>
          <a:p>
            <a:pPr lvl="1"/>
            <a:r>
              <a:rPr lang="en-US" dirty="0"/>
              <a:t>Last opportunity to resubmit C1</a:t>
            </a:r>
          </a:p>
          <a:p>
            <a:r>
              <a:rPr lang="en-US" dirty="0"/>
              <a:t>Reminder: Grade guarantee calculator</a:t>
            </a:r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AF89E942-6AC9-4064-A16B-EC9D204E7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603284" y="3862461"/>
            <a:ext cx="1442304" cy="200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Examples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46CDF-C67C-4097-9E2B-5DB9657E8FA2}"/>
              </a:ext>
            </a:extLst>
          </p:cNvPr>
          <p:cNvSpPr txBox="1"/>
          <p:nvPr/>
        </p:nvSpPr>
        <p:spPr>
          <a:xfrm>
            <a:off x="1077606" y="1306383"/>
            <a:ext cx="1003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n! / factorial(n) = product of all positive integers &lt;= 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/>
                  <a:t>Reminder, recursive approach: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Let’s trace through with a simple example 3!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  <a:blipFill>
                <a:blip r:embed="rId4"/>
                <a:stretch>
                  <a:fillRect l="-1043" t="-11806" b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2D367B22-B359-46E7-98DE-DBB33F3E3A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126" b="85600" l="88329" r="95033">
                        <a14:foregroundMark x1="92500" y1="82258" x2="91333" y2="75403"/>
                        <a14:foregroundMark x1="91667" y1="81452" x2="91000" y2="73790"/>
                        <a14:foregroundMark x1="91000" y1="68548" x2="90500" y2="76210"/>
                        <a14:foregroundMark x1="90000" y1="68145" x2="93667" y2="85081"/>
                        <a14:foregroundMark x1="90667" y1="85484" x2="89833" y2="76210"/>
                        <a14:foregroundMark x1="93333" y1="76613" x2="93167" y2="7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491" t="61442" r="4129" b="11716"/>
          <a:stretch/>
        </p:blipFill>
        <p:spPr bwMode="auto">
          <a:xfrm>
            <a:off x="11051684" y="5096820"/>
            <a:ext cx="537032" cy="71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D38A9AF1-0D2E-4AB5-9C7A-41452A1755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984" b="86290" l="73000" r="83667">
                        <a14:foregroundMark x1="79167" y1="51613" x2="77167" y2="48790"/>
                        <a14:foregroundMark x1="74333" y1="71774" x2="77333" y2="83468"/>
                        <a14:foregroundMark x1="74667" y1="73387" x2="78833" y2="84677"/>
                        <a14:foregroundMark x1="78000" y1="86290" x2="83667" y2="70968"/>
                        <a14:foregroundMark x1="82833" y1="69355" x2="82333" y2="83065"/>
                        <a14:foregroundMark x1="82833" y1="77016" x2="80167" y2="85484"/>
                        <a14:foregroundMark x1="76667" y1="85887" x2="73500" y2="73790"/>
                        <a14:foregroundMark x1="73667" y1="75806" x2="75500" y2="822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41" t="45032" r="15018" b="11588"/>
          <a:stretch/>
        </p:blipFill>
        <p:spPr bwMode="auto">
          <a:xfrm>
            <a:off x="8615212" y="4677087"/>
            <a:ext cx="848537" cy="114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19DFDBB6-3164-43ED-AABD-A93F3DFED0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516" b="85484" l="53167" r="67000">
                        <a14:foregroundMark x1="59500" y1="41935" x2="62167" y2="41532"/>
                        <a14:foregroundMark x1="56333" y1="73790" x2="58000" y2="78226"/>
                        <a14:foregroundMark x1="57000" y1="70161" x2="60000" y2="76613"/>
                        <a14:foregroundMark x1="59333" y1="68548" x2="63667" y2="74194"/>
                        <a14:foregroundMark x1="63167" y1="67742" x2="64333" y2="79435"/>
                        <a14:foregroundMark x1="65667" y1="70161" x2="65333" y2="81048"/>
                        <a14:foregroundMark x1="55000" y1="71371" x2="59833" y2="83871"/>
                        <a14:foregroundMark x1="54667" y1="69758" x2="58333" y2="83468"/>
                        <a14:foregroundMark x1="54333" y1="75403" x2="57333" y2="85484"/>
                        <a14:foregroundMark x1="55167" y1="78226" x2="58667" y2="84677"/>
                        <a14:foregroundMark x1="58000" y1="85081" x2="66333" y2="82258"/>
                        <a14:foregroundMark x1="61667" y1="86290" x2="66028" y2="68154"/>
                        <a14:foregroundMark x1="53667" y1="76210" x2="53984" y2="69677"/>
                        <a14:foregroundMark x1="53397" y1="70025" x2="53667" y2="74597"/>
                        <a14:foregroundMark x1="65833" y1="68952" x2="64333" y2="76210"/>
                        <a14:foregroundMark x1="55000" y1="69758" x2="58000" y2="77419"/>
                        <a14:foregroundMark x1="57167" y1="71371" x2="59333" y2="78629"/>
                        <a14:foregroundMark x1="63333" y1="72984" x2="65833" y2="77823"/>
                        <a14:foregroundMark x1="65833" y1="71371" x2="65500" y2="74597"/>
                        <a14:foregroundMark x1="62333" y1="50000" x2="62000" y2="56452"/>
                        <a14:foregroundMark x1="59667" y1="39516" x2="61667" y2="39516"/>
                        <a14:foregroundMark x1="53667" y1="68548" x2="53667" y2="72581"/>
                        <a14:backgroundMark x1="66833" y1="61290" x2="67833" y2="66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29" t="37213" r="31740" b="11466"/>
          <a:stretch/>
        </p:blipFill>
        <p:spPr bwMode="auto">
          <a:xfrm>
            <a:off x="6016624" y="4462845"/>
            <a:ext cx="988883" cy="135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E033DF08-B186-43F0-B43D-EC4ADCC9D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65" b="87903" l="32167" r="47667">
                        <a14:foregroundMark x1="38333" y1="35484" x2="38333" y2="35484"/>
                        <a14:foregroundMark x1="39333" y1="34274" x2="40167" y2="33065"/>
                        <a14:foregroundMark x1="36500" y1="60887" x2="37787" y2="78723"/>
                        <a14:foregroundMark x1="38764" y1="78860" x2="39667" y2="63306"/>
                        <a14:foregroundMark x1="36833" y1="77419" x2="40333" y2="67339"/>
                        <a14:foregroundMark x1="42333" y1="68548" x2="44833" y2="68548"/>
                        <a14:foregroundMark x1="43167" y1="65726" x2="45167" y2="75806"/>
                        <a14:foregroundMark x1="41167" y1="76210" x2="45833" y2="74194"/>
                        <a14:foregroundMark x1="45139" y1="79601" x2="46833" y2="71774"/>
                        <a14:foregroundMark x1="47000" y1="69758" x2="45500" y2="81048"/>
                        <a14:foregroundMark x1="46667" y1="77016" x2="44988" y2="80651"/>
                        <a14:foregroundMark x1="34577" y1="78273" x2="34333" y2="77823"/>
                        <a14:foregroundMark x1="35126" y1="78350" x2="34500" y2="68952"/>
                        <a14:foregroundMark x1="36500" y1="75403" x2="35333" y2="64516"/>
                        <a14:foregroundMark x1="34000" y1="74194" x2="34000" y2="64113"/>
                        <a14:foregroundMark x1="33833" y1="61694" x2="34167" y2="76210"/>
                        <a14:foregroundMark x1="33500" y1="64516" x2="33333" y2="74597"/>
                        <a14:foregroundMark x1="33167" y1="63710" x2="32833" y2="75806"/>
                        <a14:foregroundMark x1="32333" y1="68145" x2="32833" y2="75000"/>
                        <a14:foregroundMark x1="47000" y1="62500" x2="47167" y2="76613"/>
                        <a14:foregroundMark x1="47167" y1="65323" x2="47667" y2="75000"/>
                        <a14:foregroundMark x1="47333" y1="65726" x2="47833" y2="75806"/>
                        <a14:foregroundMark x1="47333" y1="66935" x2="45667" y2="79032"/>
                        <a14:foregroundMark x1="45667" y1="84274" x2="45097" y2="85403"/>
                        <a14:foregroundMark x1="45667" y1="64919" x2="43000" y2="65726"/>
                        <a14:foregroundMark x1="42167" y1="72177" x2="42000" y2="70968"/>
                        <a14:foregroundMark x1="38500" y1="72984" x2="37667" y2="71371"/>
                        <a14:foregroundMark x1="35500" y1="87097" x2="35584" y2="87102"/>
                        <a14:foregroundMark x1="35333" y1="86290" x2="35500" y2="87097"/>
                        <a14:foregroundMark x1="44089" y1="87412" x2="45000" y2="87097"/>
                        <a14:backgroundMark x1="44667" y1="89516" x2="44425" y2="89477"/>
                        <a14:backgroundMark x1="44667" y1="89516" x2="45667" y2="89919"/>
                        <a14:backgroundMark x1="34655" y1="86739" x2="34333" y2="86694"/>
                        <a14:backgroundMark x1="45833" y1="88306" x2="44745" y2="88153"/>
                        <a14:backgroundMark x1="35795" y1="88678" x2="42564" y2="88328"/>
                        <a14:backgroundMark x1="35447" y1="88696" x2="35630" y2="88687"/>
                        <a14:backgroundMark x1="35167" y1="88710" x2="35257" y2="88705"/>
                        <a14:backgroundMark x1="44167" y1="88306" x2="44167" y2="88306"/>
                        <a14:backgroundMark x1="44333" y1="88306" x2="41500" y2="88710"/>
                        <a14:backgroundMark x1="35667" y1="88306" x2="34333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35" t="30830" r="51228" b="11269"/>
          <a:stretch/>
        </p:blipFill>
        <p:spPr bwMode="auto">
          <a:xfrm>
            <a:off x="3364340" y="4298567"/>
            <a:ext cx="1104657" cy="153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/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!=4∗3!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BAFDF7-1AE3-47AC-B182-A3BD14D03E9F}"/>
                  </a:ext>
                </a:extLst>
              </p:cNvPr>
              <p:cNvSpPr txBox="1"/>
              <p:nvPr/>
            </p:nvSpPr>
            <p:spPr>
              <a:xfrm>
                <a:off x="5554495" y="5922207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!=2∗1!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BAFDF7-1AE3-47AC-B182-A3BD14D03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495" y="5922207"/>
                <a:ext cx="1925207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AF3A45-F893-4FA0-A8D7-04AA513FBD1F}"/>
                  </a:ext>
                </a:extLst>
              </p:cNvPr>
              <p:cNvSpPr txBox="1"/>
              <p:nvPr/>
            </p:nvSpPr>
            <p:spPr>
              <a:xfrm>
                <a:off x="8124290" y="5918735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!=1∗0!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AF3A45-F893-4FA0-A8D7-04AA513FB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4290" y="5918735"/>
                <a:ext cx="1925207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595FECD-C2CC-4E82-878F-4A5865B839E8}"/>
                  </a:ext>
                </a:extLst>
              </p:cNvPr>
              <p:cNvSpPr txBox="1"/>
              <p:nvPr/>
            </p:nvSpPr>
            <p:spPr>
              <a:xfrm>
                <a:off x="10694085" y="5918736"/>
                <a:ext cx="119943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595FECD-C2CC-4E82-878F-4A5865B83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4085" y="5918736"/>
                <a:ext cx="1199431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/>
              <p:nvPr/>
            </p:nvSpPr>
            <p:spPr>
              <a:xfrm>
                <a:off x="2984700" y="5898784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!=3∗2!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700" y="5898784"/>
                <a:ext cx="1925207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638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0.00093 L -0.04896 -0.05417 C -0.0599 -0.06621 -0.07526 -0.07269 -0.09206 -0.07269 C -0.11068 -0.07269 -0.12579 -0.06621 -0.13737 -0.05417 L -0.1875 -0.00093 " pathEditMode="relative" rAng="10800000" ptsTypes="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-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AF89E942-6AC9-4064-A16B-EC9D204E7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603284" y="3862461"/>
            <a:ext cx="1442304" cy="200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Examples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46CDF-C67C-4097-9E2B-5DB9657E8FA2}"/>
              </a:ext>
            </a:extLst>
          </p:cNvPr>
          <p:cNvSpPr txBox="1"/>
          <p:nvPr/>
        </p:nvSpPr>
        <p:spPr>
          <a:xfrm>
            <a:off x="1077606" y="1306383"/>
            <a:ext cx="1003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n! / factorial(n) = product of all positive integers &lt;= 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/>
                  <a:t>Reminder, recursive approach: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Let’s trace through with a simple example 3!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  <a:blipFill>
                <a:blip r:embed="rId4"/>
                <a:stretch>
                  <a:fillRect l="-1043" t="-11806" b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D38A9AF1-0D2E-4AB5-9C7A-41452A1755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984" b="86290" l="73000" r="83667">
                        <a14:foregroundMark x1="79167" y1="51613" x2="77167" y2="48790"/>
                        <a14:foregroundMark x1="74333" y1="71774" x2="77333" y2="83468"/>
                        <a14:foregroundMark x1="74667" y1="73387" x2="78833" y2="84677"/>
                        <a14:foregroundMark x1="78000" y1="86290" x2="83667" y2="70968"/>
                        <a14:foregroundMark x1="82833" y1="69355" x2="82333" y2="83065"/>
                        <a14:foregroundMark x1="82833" y1="77016" x2="80167" y2="85484"/>
                        <a14:foregroundMark x1="76667" y1="85887" x2="73500" y2="73790"/>
                        <a14:foregroundMark x1="73667" y1="75806" x2="75500" y2="822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41" t="45032" r="15018" b="11588"/>
          <a:stretch/>
        </p:blipFill>
        <p:spPr bwMode="auto">
          <a:xfrm>
            <a:off x="8615212" y="4677087"/>
            <a:ext cx="848537" cy="114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19DFDBB6-3164-43ED-AABD-A93F3DFED0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516" b="85484" l="53167" r="67000">
                        <a14:foregroundMark x1="59500" y1="41935" x2="62167" y2="41532"/>
                        <a14:foregroundMark x1="56333" y1="73790" x2="58000" y2="78226"/>
                        <a14:foregroundMark x1="57000" y1="70161" x2="60000" y2="76613"/>
                        <a14:foregroundMark x1="59333" y1="68548" x2="63667" y2="74194"/>
                        <a14:foregroundMark x1="63167" y1="67742" x2="64333" y2="79435"/>
                        <a14:foregroundMark x1="65667" y1="70161" x2="65333" y2="81048"/>
                        <a14:foregroundMark x1="55000" y1="71371" x2="59833" y2="83871"/>
                        <a14:foregroundMark x1="54667" y1="69758" x2="58333" y2="83468"/>
                        <a14:foregroundMark x1="54333" y1="75403" x2="57333" y2="85484"/>
                        <a14:foregroundMark x1="55167" y1="78226" x2="58667" y2="84677"/>
                        <a14:foregroundMark x1="58000" y1="85081" x2="66333" y2="82258"/>
                        <a14:foregroundMark x1="61667" y1="86290" x2="66028" y2="68154"/>
                        <a14:foregroundMark x1="53667" y1="76210" x2="53984" y2="69677"/>
                        <a14:foregroundMark x1="53397" y1="70025" x2="53667" y2="74597"/>
                        <a14:foregroundMark x1="65833" y1="68952" x2="64333" y2="76210"/>
                        <a14:foregroundMark x1="55000" y1="69758" x2="58000" y2="77419"/>
                        <a14:foregroundMark x1="57167" y1="71371" x2="59333" y2="78629"/>
                        <a14:foregroundMark x1="63333" y1="72984" x2="65833" y2="77823"/>
                        <a14:foregroundMark x1="65833" y1="71371" x2="65500" y2="74597"/>
                        <a14:foregroundMark x1="62333" y1="50000" x2="62000" y2="56452"/>
                        <a14:foregroundMark x1="59667" y1="39516" x2="61667" y2="39516"/>
                        <a14:foregroundMark x1="53667" y1="68548" x2="53667" y2="72581"/>
                        <a14:backgroundMark x1="66833" y1="61290" x2="67833" y2="66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29" t="37213" r="31740" b="11466"/>
          <a:stretch/>
        </p:blipFill>
        <p:spPr bwMode="auto">
          <a:xfrm>
            <a:off x="6016624" y="4462845"/>
            <a:ext cx="988883" cy="135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E033DF08-B186-43F0-B43D-EC4ADCC9D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65" b="87903" l="32167" r="47667">
                        <a14:foregroundMark x1="38333" y1="35484" x2="38333" y2="35484"/>
                        <a14:foregroundMark x1="39333" y1="34274" x2="40167" y2="33065"/>
                        <a14:foregroundMark x1="36500" y1="60887" x2="37787" y2="78723"/>
                        <a14:foregroundMark x1="38764" y1="78860" x2="39667" y2="63306"/>
                        <a14:foregroundMark x1="36833" y1="77419" x2="40333" y2="67339"/>
                        <a14:foregroundMark x1="42333" y1="68548" x2="44833" y2="68548"/>
                        <a14:foregroundMark x1="43167" y1="65726" x2="45167" y2="75806"/>
                        <a14:foregroundMark x1="41167" y1="76210" x2="45833" y2="74194"/>
                        <a14:foregroundMark x1="45139" y1="79601" x2="46833" y2="71774"/>
                        <a14:foregroundMark x1="47000" y1="69758" x2="45500" y2="81048"/>
                        <a14:foregroundMark x1="46667" y1="77016" x2="44988" y2="80651"/>
                        <a14:foregroundMark x1="34577" y1="78273" x2="34333" y2="77823"/>
                        <a14:foregroundMark x1="35126" y1="78350" x2="34500" y2="68952"/>
                        <a14:foregroundMark x1="36500" y1="75403" x2="35333" y2="64516"/>
                        <a14:foregroundMark x1="34000" y1="74194" x2="34000" y2="64113"/>
                        <a14:foregroundMark x1="33833" y1="61694" x2="34167" y2="76210"/>
                        <a14:foregroundMark x1="33500" y1="64516" x2="33333" y2="74597"/>
                        <a14:foregroundMark x1="33167" y1="63710" x2="32833" y2="75806"/>
                        <a14:foregroundMark x1="32333" y1="68145" x2="32833" y2="75000"/>
                        <a14:foregroundMark x1="47000" y1="62500" x2="47167" y2="76613"/>
                        <a14:foregroundMark x1="47167" y1="65323" x2="47667" y2="75000"/>
                        <a14:foregroundMark x1="47333" y1="65726" x2="47833" y2="75806"/>
                        <a14:foregroundMark x1="47333" y1="66935" x2="45667" y2="79032"/>
                        <a14:foregroundMark x1="45667" y1="84274" x2="45097" y2="85403"/>
                        <a14:foregroundMark x1="45667" y1="64919" x2="43000" y2="65726"/>
                        <a14:foregroundMark x1="42167" y1="72177" x2="42000" y2="70968"/>
                        <a14:foregroundMark x1="38500" y1="72984" x2="37667" y2="71371"/>
                        <a14:foregroundMark x1="35500" y1="87097" x2="35584" y2="87102"/>
                        <a14:foregroundMark x1="35333" y1="86290" x2="35500" y2="87097"/>
                        <a14:foregroundMark x1="44089" y1="87412" x2="45000" y2="87097"/>
                        <a14:backgroundMark x1="44667" y1="89516" x2="44425" y2="89477"/>
                        <a14:backgroundMark x1="44667" y1="89516" x2="45667" y2="89919"/>
                        <a14:backgroundMark x1="34655" y1="86739" x2="34333" y2="86694"/>
                        <a14:backgroundMark x1="45833" y1="88306" x2="44745" y2="88153"/>
                        <a14:backgroundMark x1="35795" y1="88678" x2="42564" y2="88328"/>
                        <a14:backgroundMark x1="35447" y1="88696" x2="35630" y2="88687"/>
                        <a14:backgroundMark x1="35167" y1="88710" x2="35257" y2="88705"/>
                        <a14:backgroundMark x1="44167" y1="88306" x2="44167" y2="88306"/>
                        <a14:backgroundMark x1="44333" y1="88306" x2="41500" y2="88710"/>
                        <a14:backgroundMark x1="35667" y1="88306" x2="34333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35" t="30830" r="51228" b="11269"/>
          <a:stretch/>
        </p:blipFill>
        <p:spPr bwMode="auto">
          <a:xfrm>
            <a:off x="3364340" y="4290178"/>
            <a:ext cx="1104657" cy="153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/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!=4∗3!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BAFDF7-1AE3-47AC-B182-A3BD14D03E9F}"/>
                  </a:ext>
                </a:extLst>
              </p:cNvPr>
              <p:cNvSpPr txBox="1"/>
              <p:nvPr/>
            </p:nvSpPr>
            <p:spPr>
              <a:xfrm>
                <a:off x="5554495" y="5922207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!=2∗1!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BAFDF7-1AE3-47AC-B182-A3BD14D03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495" y="5922207"/>
                <a:ext cx="1925207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AF3A45-F893-4FA0-A8D7-04AA513FBD1F}"/>
                  </a:ext>
                </a:extLst>
              </p:cNvPr>
              <p:cNvSpPr txBox="1"/>
              <p:nvPr/>
            </p:nvSpPr>
            <p:spPr>
              <a:xfrm>
                <a:off x="8124290" y="5918735"/>
                <a:ext cx="180818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!=1∗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AF3A45-F893-4FA0-A8D7-04AA513FB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4290" y="5918735"/>
                <a:ext cx="1808187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/>
              <p:nvPr/>
            </p:nvSpPr>
            <p:spPr>
              <a:xfrm>
                <a:off x="2984700" y="5898784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!=3∗2!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700" y="5898784"/>
                <a:ext cx="1925207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02164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AF89E942-6AC9-4064-A16B-EC9D204E7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603284" y="3862461"/>
            <a:ext cx="1442304" cy="200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Examples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46CDF-C67C-4097-9E2B-5DB9657E8FA2}"/>
              </a:ext>
            </a:extLst>
          </p:cNvPr>
          <p:cNvSpPr txBox="1"/>
          <p:nvPr/>
        </p:nvSpPr>
        <p:spPr>
          <a:xfrm>
            <a:off x="1077606" y="1306383"/>
            <a:ext cx="1003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n! / factorial(n) = product of all positive integers &lt;= 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/>
                  <a:t>Reminder, recursive approach: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Let’s trace through with a simple example 3!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  <a:blipFill>
                <a:blip r:embed="rId4"/>
                <a:stretch>
                  <a:fillRect l="-1043" t="-11806" b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D38A9AF1-0D2E-4AB5-9C7A-41452A1755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984" b="86290" l="73000" r="83667">
                        <a14:foregroundMark x1="79167" y1="51613" x2="77167" y2="48790"/>
                        <a14:foregroundMark x1="74333" y1="71774" x2="77333" y2="83468"/>
                        <a14:foregroundMark x1="74667" y1="73387" x2="78833" y2="84677"/>
                        <a14:foregroundMark x1="78000" y1="86290" x2="83667" y2="70968"/>
                        <a14:foregroundMark x1="82833" y1="69355" x2="82333" y2="83065"/>
                        <a14:foregroundMark x1="82833" y1="77016" x2="80167" y2="85484"/>
                        <a14:foregroundMark x1="76667" y1="85887" x2="73500" y2="73790"/>
                        <a14:foregroundMark x1="73667" y1="75806" x2="75500" y2="822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41" t="45032" r="15018" b="11588"/>
          <a:stretch/>
        </p:blipFill>
        <p:spPr bwMode="auto">
          <a:xfrm>
            <a:off x="8615212" y="4677087"/>
            <a:ext cx="848537" cy="114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19DFDBB6-3164-43ED-AABD-A93F3DFED0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516" b="85484" l="53167" r="67000">
                        <a14:foregroundMark x1="59500" y1="41935" x2="62167" y2="41532"/>
                        <a14:foregroundMark x1="56333" y1="73790" x2="58000" y2="78226"/>
                        <a14:foregroundMark x1="57000" y1="70161" x2="60000" y2="76613"/>
                        <a14:foregroundMark x1="59333" y1="68548" x2="63667" y2="74194"/>
                        <a14:foregroundMark x1="63167" y1="67742" x2="64333" y2="79435"/>
                        <a14:foregroundMark x1="65667" y1="70161" x2="65333" y2="81048"/>
                        <a14:foregroundMark x1="55000" y1="71371" x2="59833" y2="83871"/>
                        <a14:foregroundMark x1="54667" y1="69758" x2="58333" y2="83468"/>
                        <a14:foregroundMark x1="54333" y1="75403" x2="57333" y2="85484"/>
                        <a14:foregroundMark x1="55167" y1="78226" x2="58667" y2="84677"/>
                        <a14:foregroundMark x1="58000" y1="85081" x2="66333" y2="82258"/>
                        <a14:foregroundMark x1="61667" y1="86290" x2="66028" y2="68154"/>
                        <a14:foregroundMark x1="53667" y1="76210" x2="53984" y2="69677"/>
                        <a14:foregroundMark x1="53397" y1="70025" x2="53667" y2="74597"/>
                        <a14:foregroundMark x1="65833" y1="68952" x2="64333" y2="76210"/>
                        <a14:foregroundMark x1="55000" y1="69758" x2="58000" y2="77419"/>
                        <a14:foregroundMark x1="57167" y1="71371" x2="59333" y2="78629"/>
                        <a14:foregroundMark x1="63333" y1="72984" x2="65833" y2="77823"/>
                        <a14:foregroundMark x1="65833" y1="71371" x2="65500" y2="74597"/>
                        <a14:foregroundMark x1="62333" y1="50000" x2="62000" y2="56452"/>
                        <a14:foregroundMark x1="59667" y1="39516" x2="61667" y2="39516"/>
                        <a14:foregroundMark x1="53667" y1="68548" x2="53667" y2="72581"/>
                        <a14:backgroundMark x1="66833" y1="61290" x2="67833" y2="66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29" t="37213" r="31740" b="11466"/>
          <a:stretch/>
        </p:blipFill>
        <p:spPr bwMode="auto">
          <a:xfrm>
            <a:off x="6016624" y="4462845"/>
            <a:ext cx="988883" cy="135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E033DF08-B186-43F0-B43D-EC4ADCC9D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65" b="87903" l="32167" r="47667">
                        <a14:foregroundMark x1="38333" y1="35484" x2="38333" y2="35484"/>
                        <a14:foregroundMark x1="39333" y1="34274" x2="40167" y2="33065"/>
                        <a14:foregroundMark x1="36500" y1="60887" x2="37787" y2="78723"/>
                        <a14:foregroundMark x1="38764" y1="78860" x2="39667" y2="63306"/>
                        <a14:foregroundMark x1="36833" y1="77419" x2="40333" y2="67339"/>
                        <a14:foregroundMark x1="42333" y1="68548" x2="44833" y2="68548"/>
                        <a14:foregroundMark x1="43167" y1="65726" x2="45167" y2="75806"/>
                        <a14:foregroundMark x1="41167" y1="76210" x2="45833" y2="74194"/>
                        <a14:foregroundMark x1="45139" y1="79601" x2="46833" y2="71774"/>
                        <a14:foregroundMark x1="47000" y1="69758" x2="45500" y2="81048"/>
                        <a14:foregroundMark x1="46667" y1="77016" x2="44988" y2="80651"/>
                        <a14:foregroundMark x1="34577" y1="78273" x2="34333" y2="77823"/>
                        <a14:foregroundMark x1="35126" y1="78350" x2="34500" y2="68952"/>
                        <a14:foregroundMark x1="36500" y1="75403" x2="35333" y2="64516"/>
                        <a14:foregroundMark x1="34000" y1="74194" x2="34000" y2="64113"/>
                        <a14:foregroundMark x1="33833" y1="61694" x2="34167" y2="76210"/>
                        <a14:foregroundMark x1="33500" y1="64516" x2="33333" y2="74597"/>
                        <a14:foregroundMark x1="33167" y1="63710" x2="32833" y2="75806"/>
                        <a14:foregroundMark x1="32333" y1="68145" x2="32833" y2="75000"/>
                        <a14:foregroundMark x1="47000" y1="62500" x2="47167" y2="76613"/>
                        <a14:foregroundMark x1="47167" y1="65323" x2="47667" y2="75000"/>
                        <a14:foregroundMark x1="47333" y1="65726" x2="47833" y2="75806"/>
                        <a14:foregroundMark x1="47333" y1="66935" x2="45667" y2="79032"/>
                        <a14:foregroundMark x1="45667" y1="84274" x2="45097" y2="85403"/>
                        <a14:foregroundMark x1="45667" y1="64919" x2="43000" y2="65726"/>
                        <a14:foregroundMark x1="42167" y1="72177" x2="42000" y2="70968"/>
                        <a14:foregroundMark x1="38500" y1="72984" x2="37667" y2="71371"/>
                        <a14:foregroundMark x1="35500" y1="87097" x2="35584" y2="87102"/>
                        <a14:foregroundMark x1="35333" y1="86290" x2="35500" y2="87097"/>
                        <a14:foregroundMark x1="44089" y1="87412" x2="45000" y2="87097"/>
                        <a14:backgroundMark x1="44667" y1="89516" x2="44425" y2="89477"/>
                        <a14:backgroundMark x1="44667" y1="89516" x2="45667" y2="89919"/>
                        <a14:backgroundMark x1="34655" y1="86739" x2="34333" y2="86694"/>
                        <a14:backgroundMark x1="45833" y1="88306" x2="44745" y2="88153"/>
                        <a14:backgroundMark x1="35795" y1="88678" x2="42564" y2="88328"/>
                        <a14:backgroundMark x1="35447" y1="88696" x2="35630" y2="88687"/>
                        <a14:backgroundMark x1="35167" y1="88710" x2="35257" y2="88705"/>
                        <a14:backgroundMark x1="44167" y1="88306" x2="44167" y2="88306"/>
                        <a14:backgroundMark x1="44333" y1="88306" x2="41500" y2="88710"/>
                        <a14:backgroundMark x1="35667" y1="88306" x2="34333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35" t="30830" r="51228" b="11269"/>
          <a:stretch/>
        </p:blipFill>
        <p:spPr bwMode="auto">
          <a:xfrm>
            <a:off x="3364340" y="4290178"/>
            <a:ext cx="1104657" cy="153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/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!=4∗3!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BAFDF7-1AE3-47AC-B182-A3BD14D03E9F}"/>
                  </a:ext>
                </a:extLst>
              </p:cNvPr>
              <p:cNvSpPr txBox="1"/>
              <p:nvPr/>
            </p:nvSpPr>
            <p:spPr>
              <a:xfrm>
                <a:off x="5554495" y="5922207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!=2∗1!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BAFDF7-1AE3-47AC-B182-A3BD14D03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495" y="5922207"/>
                <a:ext cx="1925207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AF3A45-F893-4FA0-A8D7-04AA513FBD1F}"/>
                  </a:ext>
                </a:extLst>
              </p:cNvPr>
              <p:cNvSpPr txBox="1"/>
              <p:nvPr/>
            </p:nvSpPr>
            <p:spPr>
              <a:xfrm>
                <a:off x="8439764" y="5918735"/>
                <a:ext cx="119943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AF3A45-F893-4FA0-A8D7-04AA513FB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9764" y="5918735"/>
                <a:ext cx="1199431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/>
              <p:nvPr/>
            </p:nvSpPr>
            <p:spPr>
              <a:xfrm>
                <a:off x="2984700" y="5898784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!=3∗2!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700" y="5898784"/>
                <a:ext cx="1925207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783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547 -7.40741E-7 L -0.15039 -0.04005 C -0.13894 -0.04907 -0.12162 -0.05393 -0.10365 -0.05393 C -0.08308 -0.05393 -0.06654 -0.04907 -0.05508 -0.04005 L -0.00013 -7.40741E-7 " pathEditMode="relative" rAng="10800000" ptsTypes="AAAAA">
                                      <p:cBhvr>
                                        <p:cTn id="6" dur="2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73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AF89E942-6AC9-4064-A16B-EC9D204E7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603284" y="3862461"/>
            <a:ext cx="1442304" cy="200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Examples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46CDF-C67C-4097-9E2B-5DB9657E8FA2}"/>
              </a:ext>
            </a:extLst>
          </p:cNvPr>
          <p:cNvSpPr txBox="1"/>
          <p:nvPr/>
        </p:nvSpPr>
        <p:spPr>
          <a:xfrm>
            <a:off x="1077606" y="1306383"/>
            <a:ext cx="1003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n! / factorial(n) = product of all positive integers &lt;= 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/>
                  <a:t>Reminder, recursive approach: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Let’s trace through with a simple example 3!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  <a:blipFill>
                <a:blip r:embed="rId4"/>
                <a:stretch>
                  <a:fillRect l="-1043" t="-11806" b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19DFDBB6-3164-43ED-AABD-A93F3DFED0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516" b="85484" l="53167" r="67000">
                        <a14:foregroundMark x1="59500" y1="41935" x2="62167" y2="41532"/>
                        <a14:foregroundMark x1="56333" y1="73790" x2="58000" y2="78226"/>
                        <a14:foregroundMark x1="57000" y1="70161" x2="60000" y2="76613"/>
                        <a14:foregroundMark x1="59333" y1="68548" x2="63667" y2="74194"/>
                        <a14:foregroundMark x1="63167" y1="67742" x2="64333" y2="79435"/>
                        <a14:foregroundMark x1="65667" y1="70161" x2="65333" y2="81048"/>
                        <a14:foregroundMark x1="55000" y1="71371" x2="59833" y2="83871"/>
                        <a14:foregroundMark x1="54667" y1="69758" x2="58333" y2="83468"/>
                        <a14:foregroundMark x1="54333" y1="75403" x2="57333" y2="85484"/>
                        <a14:foregroundMark x1="55167" y1="78226" x2="58667" y2="84677"/>
                        <a14:foregroundMark x1="58000" y1="85081" x2="66333" y2="82258"/>
                        <a14:foregroundMark x1="61667" y1="86290" x2="66028" y2="68154"/>
                        <a14:foregroundMark x1="53667" y1="76210" x2="53984" y2="69677"/>
                        <a14:foregroundMark x1="53397" y1="70025" x2="53667" y2="74597"/>
                        <a14:foregroundMark x1="65833" y1="68952" x2="64333" y2="76210"/>
                        <a14:foregroundMark x1="55000" y1="69758" x2="58000" y2="77419"/>
                        <a14:foregroundMark x1="57167" y1="71371" x2="59333" y2="78629"/>
                        <a14:foregroundMark x1="63333" y1="72984" x2="65833" y2="77823"/>
                        <a14:foregroundMark x1="65833" y1="71371" x2="65500" y2="74597"/>
                        <a14:foregroundMark x1="62333" y1="50000" x2="62000" y2="56452"/>
                        <a14:foregroundMark x1="59667" y1="39516" x2="61667" y2="39516"/>
                        <a14:foregroundMark x1="53667" y1="68548" x2="53667" y2="72581"/>
                        <a14:backgroundMark x1="66833" y1="61290" x2="67833" y2="66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29" t="37213" r="31740" b="11466"/>
          <a:stretch/>
        </p:blipFill>
        <p:spPr bwMode="auto">
          <a:xfrm>
            <a:off x="6016624" y="4462845"/>
            <a:ext cx="988883" cy="135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E033DF08-B186-43F0-B43D-EC4ADCC9D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65" b="87903" l="32167" r="47667">
                        <a14:foregroundMark x1="38333" y1="35484" x2="38333" y2="35484"/>
                        <a14:foregroundMark x1="39333" y1="34274" x2="40167" y2="33065"/>
                        <a14:foregroundMark x1="36500" y1="60887" x2="37787" y2="78723"/>
                        <a14:foregroundMark x1="38764" y1="78860" x2="39667" y2="63306"/>
                        <a14:foregroundMark x1="36833" y1="77419" x2="40333" y2="67339"/>
                        <a14:foregroundMark x1="42333" y1="68548" x2="44833" y2="68548"/>
                        <a14:foregroundMark x1="43167" y1="65726" x2="45167" y2="75806"/>
                        <a14:foregroundMark x1="41167" y1="76210" x2="45833" y2="74194"/>
                        <a14:foregroundMark x1="45139" y1="79601" x2="46833" y2="71774"/>
                        <a14:foregroundMark x1="47000" y1="69758" x2="45500" y2="81048"/>
                        <a14:foregroundMark x1="46667" y1="77016" x2="44988" y2="80651"/>
                        <a14:foregroundMark x1="34577" y1="78273" x2="34333" y2="77823"/>
                        <a14:foregroundMark x1="35126" y1="78350" x2="34500" y2="68952"/>
                        <a14:foregroundMark x1="36500" y1="75403" x2="35333" y2="64516"/>
                        <a14:foregroundMark x1="34000" y1="74194" x2="34000" y2="64113"/>
                        <a14:foregroundMark x1="33833" y1="61694" x2="34167" y2="76210"/>
                        <a14:foregroundMark x1="33500" y1="64516" x2="33333" y2="74597"/>
                        <a14:foregroundMark x1="33167" y1="63710" x2="32833" y2="75806"/>
                        <a14:foregroundMark x1="32333" y1="68145" x2="32833" y2="75000"/>
                        <a14:foregroundMark x1="47000" y1="62500" x2="47167" y2="76613"/>
                        <a14:foregroundMark x1="47167" y1="65323" x2="47667" y2="75000"/>
                        <a14:foregroundMark x1="47333" y1="65726" x2="47833" y2="75806"/>
                        <a14:foregroundMark x1="47333" y1="66935" x2="45667" y2="79032"/>
                        <a14:foregroundMark x1="45667" y1="84274" x2="45097" y2="85403"/>
                        <a14:foregroundMark x1="45667" y1="64919" x2="43000" y2="65726"/>
                        <a14:foregroundMark x1="42167" y1="72177" x2="42000" y2="70968"/>
                        <a14:foregroundMark x1="38500" y1="72984" x2="37667" y2="71371"/>
                        <a14:foregroundMark x1="35500" y1="87097" x2="35584" y2="87102"/>
                        <a14:foregroundMark x1="35333" y1="86290" x2="35500" y2="87097"/>
                        <a14:foregroundMark x1="44089" y1="87412" x2="45000" y2="87097"/>
                        <a14:backgroundMark x1="44667" y1="89516" x2="44425" y2="89477"/>
                        <a14:backgroundMark x1="44667" y1="89516" x2="45667" y2="89919"/>
                        <a14:backgroundMark x1="34655" y1="86739" x2="34333" y2="86694"/>
                        <a14:backgroundMark x1="45833" y1="88306" x2="44745" y2="88153"/>
                        <a14:backgroundMark x1="35795" y1="88678" x2="42564" y2="88328"/>
                        <a14:backgroundMark x1="35447" y1="88696" x2="35630" y2="88687"/>
                        <a14:backgroundMark x1="35167" y1="88710" x2="35257" y2="88705"/>
                        <a14:backgroundMark x1="44167" y1="88306" x2="44167" y2="88306"/>
                        <a14:backgroundMark x1="44333" y1="88306" x2="41500" y2="88710"/>
                        <a14:backgroundMark x1="35667" y1="88306" x2="34333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35" t="30830" r="51228" b="11269"/>
          <a:stretch/>
        </p:blipFill>
        <p:spPr bwMode="auto">
          <a:xfrm>
            <a:off x="3364340" y="4290178"/>
            <a:ext cx="1104657" cy="153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/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!=4∗3!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BAFDF7-1AE3-47AC-B182-A3BD14D03E9F}"/>
                  </a:ext>
                </a:extLst>
              </p:cNvPr>
              <p:cNvSpPr txBox="1"/>
              <p:nvPr/>
            </p:nvSpPr>
            <p:spPr>
              <a:xfrm>
                <a:off x="5554495" y="5922207"/>
                <a:ext cx="180818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!=2∗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BAFDF7-1AE3-47AC-B182-A3BD14D03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495" y="5922207"/>
                <a:ext cx="1808187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/>
              <p:nvPr/>
            </p:nvSpPr>
            <p:spPr>
              <a:xfrm>
                <a:off x="2984700" y="5898784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!=3∗2!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700" y="5898784"/>
                <a:ext cx="1925207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93014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AF89E942-6AC9-4064-A16B-EC9D204E7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603284" y="3862461"/>
            <a:ext cx="1442304" cy="200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Examples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46CDF-C67C-4097-9E2B-5DB9657E8FA2}"/>
              </a:ext>
            </a:extLst>
          </p:cNvPr>
          <p:cNvSpPr txBox="1"/>
          <p:nvPr/>
        </p:nvSpPr>
        <p:spPr>
          <a:xfrm>
            <a:off x="1077606" y="1306383"/>
            <a:ext cx="1003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n! / factorial(n) = product of all positive integers &lt;= 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/>
                  <a:t>Reminder, recursive approach: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Let’s trace through with a simple example 3!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  <a:blipFill>
                <a:blip r:embed="rId4"/>
                <a:stretch>
                  <a:fillRect l="-1043" t="-11806" b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19DFDBB6-3164-43ED-AABD-A93F3DFED0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516" b="85484" l="53167" r="67000">
                        <a14:foregroundMark x1="59500" y1="41935" x2="62167" y2="41532"/>
                        <a14:foregroundMark x1="56333" y1="73790" x2="58000" y2="78226"/>
                        <a14:foregroundMark x1="57000" y1="70161" x2="60000" y2="76613"/>
                        <a14:foregroundMark x1="59333" y1="68548" x2="63667" y2="74194"/>
                        <a14:foregroundMark x1="63167" y1="67742" x2="64333" y2="79435"/>
                        <a14:foregroundMark x1="65667" y1="70161" x2="65333" y2="81048"/>
                        <a14:foregroundMark x1="55000" y1="71371" x2="59833" y2="83871"/>
                        <a14:foregroundMark x1="54667" y1="69758" x2="58333" y2="83468"/>
                        <a14:foregroundMark x1="54333" y1="75403" x2="57333" y2="85484"/>
                        <a14:foregroundMark x1="55167" y1="78226" x2="58667" y2="84677"/>
                        <a14:foregroundMark x1="58000" y1="85081" x2="66333" y2="82258"/>
                        <a14:foregroundMark x1="61667" y1="86290" x2="66028" y2="68154"/>
                        <a14:foregroundMark x1="53667" y1="76210" x2="53984" y2="69677"/>
                        <a14:foregroundMark x1="53397" y1="70025" x2="53667" y2="74597"/>
                        <a14:foregroundMark x1="65833" y1="68952" x2="64333" y2="76210"/>
                        <a14:foregroundMark x1="55000" y1="69758" x2="58000" y2="77419"/>
                        <a14:foregroundMark x1="57167" y1="71371" x2="59333" y2="78629"/>
                        <a14:foregroundMark x1="63333" y1="72984" x2="65833" y2="77823"/>
                        <a14:foregroundMark x1="65833" y1="71371" x2="65500" y2="74597"/>
                        <a14:foregroundMark x1="62333" y1="50000" x2="62000" y2="56452"/>
                        <a14:foregroundMark x1="59667" y1="39516" x2="61667" y2="39516"/>
                        <a14:foregroundMark x1="53667" y1="68548" x2="53667" y2="72581"/>
                        <a14:backgroundMark x1="66833" y1="61290" x2="67833" y2="66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29" t="37213" r="31740" b="11466"/>
          <a:stretch/>
        </p:blipFill>
        <p:spPr bwMode="auto">
          <a:xfrm>
            <a:off x="6016624" y="4462845"/>
            <a:ext cx="988883" cy="135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E033DF08-B186-43F0-B43D-EC4ADCC9D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65" b="87903" l="32167" r="47667">
                        <a14:foregroundMark x1="38333" y1="35484" x2="38333" y2="35484"/>
                        <a14:foregroundMark x1="39333" y1="34274" x2="40167" y2="33065"/>
                        <a14:foregroundMark x1="36500" y1="60887" x2="37787" y2="78723"/>
                        <a14:foregroundMark x1="38764" y1="78860" x2="39667" y2="63306"/>
                        <a14:foregroundMark x1="36833" y1="77419" x2="40333" y2="67339"/>
                        <a14:foregroundMark x1="42333" y1="68548" x2="44833" y2="68548"/>
                        <a14:foregroundMark x1="43167" y1="65726" x2="45167" y2="75806"/>
                        <a14:foregroundMark x1="41167" y1="76210" x2="45833" y2="74194"/>
                        <a14:foregroundMark x1="45139" y1="79601" x2="46833" y2="71774"/>
                        <a14:foregroundMark x1="47000" y1="69758" x2="45500" y2="81048"/>
                        <a14:foregroundMark x1="46667" y1="77016" x2="44988" y2="80651"/>
                        <a14:foregroundMark x1="34577" y1="78273" x2="34333" y2="77823"/>
                        <a14:foregroundMark x1="35126" y1="78350" x2="34500" y2="68952"/>
                        <a14:foregroundMark x1="36500" y1="75403" x2="35333" y2="64516"/>
                        <a14:foregroundMark x1="34000" y1="74194" x2="34000" y2="64113"/>
                        <a14:foregroundMark x1="33833" y1="61694" x2="34167" y2="76210"/>
                        <a14:foregroundMark x1="33500" y1="64516" x2="33333" y2="74597"/>
                        <a14:foregroundMark x1="33167" y1="63710" x2="32833" y2="75806"/>
                        <a14:foregroundMark x1="32333" y1="68145" x2="32833" y2="75000"/>
                        <a14:foregroundMark x1="47000" y1="62500" x2="47167" y2="76613"/>
                        <a14:foregroundMark x1="47167" y1="65323" x2="47667" y2="75000"/>
                        <a14:foregroundMark x1="47333" y1="65726" x2="47833" y2="75806"/>
                        <a14:foregroundMark x1="47333" y1="66935" x2="45667" y2="79032"/>
                        <a14:foregroundMark x1="45667" y1="84274" x2="45097" y2="85403"/>
                        <a14:foregroundMark x1="45667" y1="64919" x2="43000" y2="65726"/>
                        <a14:foregroundMark x1="42167" y1="72177" x2="42000" y2="70968"/>
                        <a14:foregroundMark x1="38500" y1="72984" x2="37667" y2="71371"/>
                        <a14:foregroundMark x1="35500" y1="87097" x2="35584" y2="87102"/>
                        <a14:foregroundMark x1="35333" y1="86290" x2="35500" y2="87097"/>
                        <a14:foregroundMark x1="44089" y1="87412" x2="45000" y2="87097"/>
                        <a14:backgroundMark x1="44667" y1="89516" x2="44425" y2="89477"/>
                        <a14:backgroundMark x1="44667" y1="89516" x2="45667" y2="89919"/>
                        <a14:backgroundMark x1="34655" y1="86739" x2="34333" y2="86694"/>
                        <a14:backgroundMark x1="45833" y1="88306" x2="44745" y2="88153"/>
                        <a14:backgroundMark x1="35795" y1="88678" x2="42564" y2="88328"/>
                        <a14:backgroundMark x1="35447" y1="88696" x2="35630" y2="88687"/>
                        <a14:backgroundMark x1="35167" y1="88710" x2="35257" y2="88705"/>
                        <a14:backgroundMark x1="44167" y1="88306" x2="44167" y2="88306"/>
                        <a14:backgroundMark x1="44333" y1="88306" x2="41500" y2="88710"/>
                        <a14:backgroundMark x1="35667" y1="88306" x2="34333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35" t="30830" r="51228" b="11269"/>
          <a:stretch/>
        </p:blipFill>
        <p:spPr bwMode="auto">
          <a:xfrm>
            <a:off x="3364340" y="4290178"/>
            <a:ext cx="1104657" cy="153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/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!=4∗3!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BAFDF7-1AE3-47AC-B182-A3BD14D03E9F}"/>
                  </a:ext>
                </a:extLst>
              </p:cNvPr>
              <p:cNvSpPr txBox="1"/>
              <p:nvPr/>
            </p:nvSpPr>
            <p:spPr>
              <a:xfrm>
                <a:off x="5911349" y="5922207"/>
                <a:ext cx="119943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BAFDF7-1AE3-47AC-B182-A3BD14D03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1349" y="5922207"/>
                <a:ext cx="1199431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/>
              <p:nvPr/>
            </p:nvSpPr>
            <p:spPr>
              <a:xfrm>
                <a:off x="2984700" y="5898784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!=3∗2!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700" y="5898784"/>
                <a:ext cx="1925207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532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328 1.48148E-6 L -0.15599 -0.04005 C -0.14414 -0.04908 -0.1263 -0.05394 -0.10742 -0.05394 C -0.08619 -0.05394 -0.06901 -0.04908 -0.05716 -0.04005 L -4.375E-6 1.48148E-6 " pathEditMode="relative" rAng="10800000" ptsTypes="AAAAA">
                                      <p:cBhvr>
                                        <p:cTn id="6" dur="2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4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AF89E942-6AC9-4064-A16B-EC9D204E7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603284" y="3862461"/>
            <a:ext cx="1442304" cy="200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Examples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46CDF-C67C-4097-9E2B-5DB9657E8FA2}"/>
              </a:ext>
            </a:extLst>
          </p:cNvPr>
          <p:cNvSpPr txBox="1"/>
          <p:nvPr/>
        </p:nvSpPr>
        <p:spPr>
          <a:xfrm>
            <a:off x="1077606" y="1306383"/>
            <a:ext cx="1003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n! / factorial(n) = product of all positive integers &lt;= 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/>
                  <a:t>Reminder, recursive approach: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Let’s trace through with a simple example 3!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  <a:blipFill>
                <a:blip r:embed="rId4"/>
                <a:stretch>
                  <a:fillRect l="-1043" t="-11806" b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E033DF08-B186-43F0-B43D-EC4ADCC9D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65" b="87903" l="32167" r="47667">
                        <a14:foregroundMark x1="38333" y1="35484" x2="38333" y2="35484"/>
                        <a14:foregroundMark x1="39333" y1="34274" x2="40167" y2="33065"/>
                        <a14:foregroundMark x1="36500" y1="60887" x2="37787" y2="78723"/>
                        <a14:foregroundMark x1="38764" y1="78860" x2="39667" y2="63306"/>
                        <a14:foregroundMark x1="36833" y1="77419" x2="40333" y2="67339"/>
                        <a14:foregroundMark x1="42333" y1="68548" x2="44833" y2="68548"/>
                        <a14:foregroundMark x1="43167" y1="65726" x2="45167" y2="75806"/>
                        <a14:foregroundMark x1="41167" y1="76210" x2="45833" y2="74194"/>
                        <a14:foregroundMark x1="45139" y1="79601" x2="46833" y2="71774"/>
                        <a14:foregroundMark x1="47000" y1="69758" x2="45500" y2="81048"/>
                        <a14:foregroundMark x1="46667" y1="77016" x2="44988" y2="80651"/>
                        <a14:foregroundMark x1="34577" y1="78273" x2="34333" y2="77823"/>
                        <a14:foregroundMark x1="35126" y1="78350" x2="34500" y2="68952"/>
                        <a14:foregroundMark x1="36500" y1="75403" x2="35333" y2="64516"/>
                        <a14:foregroundMark x1="34000" y1="74194" x2="34000" y2="64113"/>
                        <a14:foregroundMark x1="33833" y1="61694" x2="34167" y2="76210"/>
                        <a14:foregroundMark x1="33500" y1="64516" x2="33333" y2="74597"/>
                        <a14:foregroundMark x1="33167" y1="63710" x2="32833" y2="75806"/>
                        <a14:foregroundMark x1="32333" y1="68145" x2="32833" y2="75000"/>
                        <a14:foregroundMark x1="47000" y1="62500" x2="47167" y2="76613"/>
                        <a14:foregroundMark x1="47167" y1="65323" x2="47667" y2="75000"/>
                        <a14:foregroundMark x1="47333" y1="65726" x2="47833" y2="75806"/>
                        <a14:foregroundMark x1="47333" y1="66935" x2="45667" y2="79032"/>
                        <a14:foregroundMark x1="45667" y1="84274" x2="45097" y2="85403"/>
                        <a14:foregroundMark x1="45667" y1="64919" x2="43000" y2="65726"/>
                        <a14:foregroundMark x1="42167" y1="72177" x2="42000" y2="70968"/>
                        <a14:foregroundMark x1="38500" y1="72984" x2="37667" y2="71371"/>
                        <a14:foregroundMark x1="35500" y1="87097" x2="35584" y2="87102"/>
                        <a14:foregroundMark x1="35333" y1="86290" x2="35500" y2="87097"/>
                        <a14:foregroundMark x1="44089" y1="87412" x2="45000" y2="87097"/>
                        <a14:backgroundMark x1="44667" y1="89516" x2="44425" y2="89477"/>
                        <a14:backgroundMark x1="44667" y1="89516" x2="45667" y2="89919"/>
                        <a14:backgroundMark x1="34655" y1="86739" x2="34333" y2="86694"/>
                        <a14:backgroundMark x1="45833" y1="88306" x2="44745" y2="88153"/>
                        <a14:backgroundMark x1="35795" y1="88678" x2="42564" y2="88328"/>
                        <a14:backgroundMark x1="35447" y1="88696" x2="35630" y2="88687"/>
                        <a14:backgroundMark x1="35167" y1="88710" x2="35257" y2="88705"/>
                        <a14:backgroundMark x1="44167" y1="88306" x2="44167" y2="88306"/>
                        <a14:backgroundMark x1="44333" y1="88306" x2="41500" y2="88710"/>
                        <a14:backgroundMark x1="35667" y1="88306" x2="34333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35" t="30830" r="51228" b="11269"/>
          <a:stretch/>
        </p:blipFill>
        <p:spPr bwMode="auto">
          <a:xfrm>
            <a:off x="3364340" y="4290178"/>
            <a:ext cx="1104657" cy="153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/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!=4∗3!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/>
              <p:nvPr/>
            </p:nvSpPr>
            <p:spPr>
              <a:xfrm>
                <a:off x="2984700" y="5898784"/>
                <a:ext cx="180818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!=3∗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700" y="5898784"/>
                <a:ext cx="1808187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11129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Examples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46CDF-C67C-4097-9E2B-5DB9657E8FA2}"/>
              </a:ext>
            </a:extLst>
          </p:cNvPr>
          <p:cNvSpPr txBox="1"/>
          <p:nvPr/>
        </p:nvSpPr>
        <p:spPr>
          <a:xfrm>
            <a:off x="1077606" y="1306383"/>
            <a:ext cx="1003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n! / factorial(n) = product of all positive integers &lt;= 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/>
                  <a:t>Reminder, recursive approach: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Let’s trace through with a simple example 3!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  <a:blipFill>
                <a:blip r:embed="rId2"/>
                <a:stretch>
                  <a:fillRect l="-1043" t="-11806" b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E033DF08-B186-43F0-B43D-EC4ADCC9D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065" b="87903" l="32167" r="47667">
                        <a14:foregroundMark x1="38333" y1="35484" x2="38333" y2="35484"/>
                        <a14:foregroundMark x1="39333" y1="34274" x2="40167" y2="33065"/>
                        <a14:foregroundMark x1="36500" y1="60887" x2="37787" y2="78723"/>
                        <a14:foregroundMark x1="38764" y1="78860" x2="39667" y2="63306"/>
                        <a14:foregroundMark x1="36833" y1="77419" x2="40333" y2="67339"/>
                        <a14:foregroundMark x1="42333" y1="68548" x2="44833" y2="68548"/>
                        <a14:foregroundMark x1="43167" y1="65726" x2="45167" y2="75806"/>
                        <a14:foregroundMark x1="41167" y1="76210" x2="45833" y2="74194"/>
                        <a14:foregroundMark x1="45139" y1="79601" x2="46833" y2="71774"/>
                        <a14:foregroundMark x1="47000" y1="69758" x2="45500" y2="81048"/>
                        <a14:foregroundMark x1="46667" y1="77016" x2="44988" y2="80651"/>
                        <a14:foregroundMark x1="34577" y1="78273" x2="34333" y2="77823"/>
                        <a14:foregroundMark x1="35126" y1="78350" x2="34500" y2="68952"/>
                        <a14:foregroundMark x1="36500" y1="75403" x2="35333" y2="64516"/>
                        <a14:foregroundMark x1="34000" y1="74194" x2="34000" y2="64113"/>
                        <a14:foregroundMark x1="33833" y1="61694" x2="34167" y2="76210"/>
                        <a14:foregroundMark x1="33500" y1="64516" x2="33333" y2="74597"/>
                        <a14:foregroundMark x1="33167" y1="63710" x2="32833" y2="75806"/>
                        <a14:foregroundMark x1="32333" y1="68145" x2="32833" y2="75000"/>
                        <a14:foregroundMark x1="47000" y1="62500" x2="47167" y2="76613"/>
                        <a14:foregroundMark x1="47167" y1="65323" x2="47667" y2="75000"/>
                        <a14:foregroundMark x1="47333" y1="65726" x2="47833" y2="75806"/>
                        <a14:foregroundMark x1="47333" y1="66935" x2="45667" y2="79032"/>
                        <a14:foregroundMark x1="45667" y1="84274" x2="45097" y2="85403"/>
                        <a14:foregroundMark x1="45667" y1="64919" x2="43000" y2="65726"/>
                        <a14:foregroundMark x1="42167" y1="72177" x2="42000" y2="70968"/>
                        <a14:foregroundMark x1="38500" y1="72984" x2="37667" y2="71371"/>
                        <a14:foregroundMark x1="35500" y1="87097" x2="35584" y2="87102"/>
                        <a14:foregroundMark x1="35333" y1="86290" x2="35500" y2="87097"/>
                        <a14:foregroundMark x1="44089" y1="87412" x2="45000" y2="87097"/>
                        <a14:backgroundMark x1="44667" y1="89516" x2="44425" y2="89477"/>
                        <a14:backgroundMark x1="44667" y1="89516" x2="45667" y2="89919"/>
                        <a14:backgroundMark x1="34655" y1="86739" x2="34333" y2="86694"/>
                        <a14:backgroundMark x1="45833" y1="88306" x2="44745" y2="88153"/>
                        <a14:backgroundMark x1="35795" y1="88678" x2="42564" y2="88328"/>
                        <a14:backgroundMark x1="35447" y1="88696" x2="35630" y2="88687"/>
                        <a14:backgroundMark x1="35167" y1="88710" x2="35257" y2="88705"/>
                        <a14:backgroundMark x1="44167" y1="88306" x2="44167" y2="88306"/>
                        <a14:backgroundMark x1="44333" y1="88306" x2="41500" y2="88710"/>
                        <a14:backgroundMark x1="35667" y1="88306" x2="34333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35" t="30830" r="51228" b="11269"/>
          <a:stretch/>
        </p:blipFill>
        <p:spPr bwMode="auto">
          <a:xfrm>
            <a:off x="3364340" y="4290178"/>
            <a:ext cx="1104657" cy="153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/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!=4∗3!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/>
              <p:nvPr/>
            </p:nvSpPr>
            <p:spPr>
              <a:xfrm>
                <a:off x="3316952" y="5898784"/>
                <a:ext cx="119943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952" y="5898784"/>
                <a:ext cx="1199431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AF89E942-6AC9-4064-A16B-EC9D204E7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603284" y="3862461"/>
            <a:ext cx="1442304" cy="200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1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25 1.48148E-6 L -0.15546 -0.04005 C -0.14362 -0.04908 -0.12578 -0.05394 -0.10703 -0.05394 C -0.0858 -0.05394 -0.06875 -0.04908 -0.0569 -0.04005 L -3.95833E-6 1.48148E-6 " pathEditMode="relative" rAng="10800000" ptsTypes="AAAAA">
                                      <p:cBhvr>
                                        <p:cTn id="6" dur="2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AF89E942-6AC9-4064-A16B-EC9D204E7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603284" y="3862461"/>
            <a:ext cx="1442304" cy="200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Examples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46CDF-C67C-4097-9E2B-5DB9657E8FA2}"/>
              </a:ext>
            </a:extLst>
          </p:cNvPr>
          <p:cNvSpPr txBox="1"/>
          <p:nvPr/>
        </p:nvSpPr>
        <p:spPr>
          <a:xfrm>
            <a:off x="1077606" y="1306383"/>
            <a:ext cx="1003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n! / factorial(n) = product of all positive integers &lt;= 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/>
                  <a:t>Reminder, recursive approach: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Let’s trace through with a simple example 3!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  <a:blipFill>
                <a:blip r:embed="rId4"/>
                <a:stretch>
                  <a:fillRect l="-1043" t="-11806" b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/>
              <p:nvPr/>
            </p:nvSpPr>
            <p:spPr>
              <a:xfrm>
                <a:off x="414905" y="5900111"/>
                <a:ext cx="180818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!=4∗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05" y="5900111"/>
                <a:ext cx="1808187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08398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AF89E942-6AC9-4064-A16B-EC9D204E7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603284" y="3862461"/>
            <a:ext cx="1442304" cy="200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Examples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46CDF-C67C-4097-9E2B-5DB9657E8FA2}"/>
              </a:ext>
            </a:extLst>
          </p:cNvPr>
          <p:cNvSpPr txBox="1"/>
          <p:nvPr/>
        </p:nvSpPr>
        <p:spPr>
          <a:xfrm>
            <a:off x="1077606" y="1306383"/>
            <a:ext cx="1003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n! / factorial(n) = product of all positive integers &lt;= 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/>
                  <a:t>Reminder, recursive approach: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Let’s trace through with a simple example 3!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  <a:blipFill>
                <a:blip r:embed="rId4"/>
                <a:stretch>
                  <a:fillRect l="-1043" t="-11806" b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/>
              <p:nvPr/>
            </p:nvSpPr>
            <p:spPr>
              <a:xfrm>
                <a:off x="603284" y="5900111"/>
                <a:ext cx="142705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24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284" y="5900111"/>
                <a:ext cx="1427057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97035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Recursion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Definition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Call Stack</a:t>
            </a:r>
          </a:p>
          <a:p>
            <a:pPr>
              <a:spcAft>
                <a:spcPts val="1200"/>
              </a:spcAft>
            </a:pPr>
            <a:r>
              <a:rPr lang="en-US" dirty="0"/>
              <a:t>Math Examples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Revisiting Reflections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526685" y="453445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3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Recursion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Definition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Call Stack</a:t>
            </a:r>
          </a:p>
          <a:p>
            <a:pPr>
              <a:spcAft>
                <a:spcPts val="1200"/>
              </a:spcAft>
            </a:pPr>
            <a:r>
              <a:rPr lang="en-US" dirty="0"/>
              <a:t>Math Examples</a:t>
            </a:r>
          </a:p>
          <a:p>
            <a:pPr>
              <a:spcAft>
                <a:spcPts val="1200"/>
              </a:spcAft>
            </a:pPr>
            <a:r>
              <a:rPr lang="en-US" dirty="0"/>
              <a:t>Revisiting Reflections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2889272" y="211022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143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Revisiting Reflections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32400"/>
          </a:xfrm>
        </p:spPr>
        <p:txBody>
          <a:bodyPr>
            <a:normAutofit/>
          </a:bodyPr>
          <a:lstStyle/>
          <a:p>
            <a:r>
              <a:rPr lang="en-US" dirty="0"/>
              <a:t>Throughout this course, we’ll ask you to form opinions on topics</a:t>
            </a:r>
          </a:p>
          <a:p>
            <a:pPr lvl="1"/>
            <a:r>
              <a:rPr lang="en-US" dirty="0"/>
              <a:t>Provide exposure to issues so you can decide for yourself</a:t>
            </a:r>
          </a:p>
          <a:p>
            <a:r>
              <a:rPr lang="en-US" dirty="0"/>
              <a:t>Opinions aren’t formed in a vacuum</a:t>
            </a:r>
          </a:p>
          <a:p>
            <a:pPr lvl="1"/>
            <a:r>
              <a:rPr lang="en-US" dirty="0"/>
              <a:t>Exposure to various viewpoints reinforces/challenges perspectives</a:t>
            </a:r>
          </a:p>
          <a:p>
            <a:pPr lvl="1"/>
            <a:r>
              <a:rPr lang="en-US" dirty="0"/>
              <a:t>Shouldn’t be making arbitrary decisions</a:t>
            </a:r>
          </a:p>
          <a:p>
            <a:pPr lvl="2"/>
            <a:r>
              <a:rPr lang="en-US" dirty="0"/>
              <a:t>Rationalization is often important! (Not always necessary, but helps in communication)</a:t>
            </a:r>
          </a:p>
          <a:p>
            <a:endParaRPr lang="en-US" dirty="0"/>
          </a:p>
          <a:p>
            <a:r>
              <a:rPr lang="en-US" dirty="0"/>
              <a:t>Integrating reflections to in-class components</a:t>
            </a:r>
          </a:p>
          <a:p>
            <a:pPr lvl="1"/>
            <a:r>
              <a:rPr lang="en-US" dirty="0"/>
              <a:t>Discuss opinions, challenge assumptions, potentially change minds</a:t>
            </a:r>
          </a:p>
          <a:p>
            <a:pPr lvl="1"/>
            <a:r>
              <a:rPr lang="en-US" dirty="0"/>
              <a:t>Please be respectful of other people’s opinions</a:t>
            </a:r>
          </a:p>
          <a:p>
            <a:pPr lvl="2"/>
            <a:r>
              <a:rPr lang="en-US" dirty="0"/>
              <a:t>There are no “right” or “wrong” answers to these questions</a:t>
            </a:r>
          </a:p>
          <a:p>
            <a:pPr lvl="2"/>
            <a:r>
              <a:rPr lang="en-US" dirty="0"/>
              <a:t>Everyone has different experiences with the world that informs their decisions</a:t>
            </a:r>
          </a:p>
        </p:txBody>
      </p:sp>
    </p:spTree>
    <p:extLst>
      <p:ext uri="{BB962C8B-B14F-4D97-AF65-F5344CB8AC3E}">
        <p14:creationId xmlns:p14="http://schemas.microsoft.com/office/powerpoint/2010/main" val="21108415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P1 / C2 Reflections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32400"/>
          </a:xfrm>
        </p:spPr>
        <p:txBody>
          <a:bodyPr>
            <a:normAutofit/>
          </a:bodyPr>
          <a:lstStyle/>
          <a:p>
            <a:r>
              <a:rPr lang="en-US" dirty="0"/>
              <a:t>P1 - Video: </a:t>
            </a:r>
            <a:r>
              <a:rPr lang="en-US" i="1" dirty="0"/>
              <a:t>End to End Encryption (E2EE)</a:t>
            </a:r>
          </a:p>
          <a:p>
            <a:pPr lvl="1"/>
            <a:r>
              <a:rPr lang="en-US" dirty="0"/>
              <a:t>Q6: Do you believe it's necessary to sacrifice privacy for the "greater good" / safety of modern society? Why or why not?</a:t>
            </a:r>
          </a:p>
          <a:p>
            <a:endParaRPr lang="en-US" dirty="0"/>
          </a:p>
          <a:p>
            <a:r>
              <a:rPr lang="en-US" dirty="0"/>
              <a:t>C2 - Behavioral Mapping Study</a:t>
            </a:r>
          </a:p>
          <a:p>
            <a:pPr lvl="1"/>
            <a:r>
              <a:rPr lang="en-US" dirty="0"/>
              <a:t>Describe what game you implemented / define rules if necessary</a:t>
            </a:r>
          </a:p>
          <a:p>
            <a:pPr lvl="1"/>
            <a:r>
              <a:rPr lang="en-US" dirty="0"/>
              <a:t>Q7: If you were to make one change to your implementation centered around </a:t>
            </a:r>
            <a:r>
              <a:rPr lang="en-US" b="1" dirty="0"/>
              <a:t>usability</a:t>
            </a:r>
            <a:r>
              <a:rPr lang="en-US" dirty="0"/>
              <a:t>, what would it be?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Bonus: How could you make your game more </a:t>
            </a:r>
            <a:r>
              <a:rPr lang="en-US" b="1" dirty="0"/>
              <a:t>accessible</a:t>
            </a:r>
            <a:r>
              <a:rPr lang="en-US" dirty="0"/>
              <a:t> for users? No formal definition, just how you interpret the question.</a:t>
            </a:r>
          </a:p>
        </p:txBody>
      </p:sp>
    </p:spTree>
    <p:extLst>
      <p:ext uri="{BB962C8B-B14F-4D97-AF65-F5344CB8AC3E}">
        <p14:creationId xmlns:p14="http://schemas.microsoft.com/office/powerpoint/2010/main" val="250083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6352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200" i="1" dirty="0"/>
              <a:t>“The repeated application of a recursive procedure or definition”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82DA80-C374-4B6E-85F9-568431FD118E}"/>
              </a:ext>
            </a:extLst>
          </p:cNvPr>
          <p:cNvSpPr txBox="1">
            <a:spLocks/>
          </p:cNvSpPr>
          <p:nvPr/>
        </p:nvSpPr>
        <p:spPr>
          <a:xfrm>
            <a:off x="8550349" y="1924495"/>
            <a:ext cx="2961167" cy="563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- Oxford Languages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762D76-3566-41B2-A5EE-7D1D91242503}"/>
              </a:ext>
            </a:extLst>
          </p:cNvPr>
          <p:cNvSpPr txBox="1">
            <a:spLocks/>
          </p:cNvSpPr>
          <p:nvPr/>
        </p:nvSpPr>
        <p:spPr>
          <a:xfrm>
            <a:off x="838200" y="2495109"/>
            <a:ext cx="10515600" cy="4075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Real-world definition: defining a problem in terms of itself</a:t>
            </a:r>
          </a:p>
          <a:p>
            <a:pPr lvl="1"/>
            <a:r>
              <a:rPr lang="en-US" dirty="0"/>
              <a:t>Case in point: above definition</a:t>
            </a:r>
          </a:p>
          <a:p>
            <a:pPr lvl="1"/>
            <a:r>
              <a:rPr lang="en-US" dirty="0"/>
              <a:t>Further natural examples:</a:t>
            </a:r>
          </a:p>
        </p:txBody>
      </p:sp>
      <p:pic>
        <p:nvPicPr>
          <p:cNvPr id="1026" name="Picture 2" descr="Iterative and Recursive Solutions to the Fibonacci Sequence Interview  Question in JavaScript | by Alexandra Pestruyeva | Medium">
            <a:extLst>
              <a:ext uri="{FF2B5EF4-FFF2-40B4-BE49-F238E27FC236}">
                <a16:creationId xmlns:a16="http://schemas.microsoft.com/office/drawing/2014/main" id="{E790E124-CEDC-4870-81BB-D025CFAF0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" t="934" r="67317" b="67062"/>
          <a:stretch/>
        </p:blipFill>
        <p:spPr bwMode="auto">
          <a:xfrm>
            <a:off x="979968" y="3975572"/>
            <a:ext cx="2395871" cy="176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terative and Recursive Solutions to the Fibonacci Sequence Interview  Question in JavaScript | by Alexandra Pestruyeva | Medium">
            <a:extLst>
              <a:ext uri="{FF2B5EF4-FFF2-40B4-BE49-F238E27FC236}">
                <a16:creationId xmlns:a16="http://schemas.microsoft.com/office/drawing/2014/main" id="{F948A01A-7B6A-479E-BC46-0E1A5E49DA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5" t="1030" r="33865" b="66966"/>
          <a:stretch/>
        </p:blipFill>
        <p:spPr bwMode="auto">
          <a:xfrm>
            <a:off x="3592033" y="3975572"/>
            <a:ext cx="2395871" cy="176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terative and Recursive Solutions to the Fibonacci Sequence Interview  Question in JavaScript | by Alexandra Pestruyeva | Medium">
            <a:extLst>
              <a:ext uri="{FF2B5EF4-FFF2-40B4-BE49-F238E27FC236}">
                <a16:creationId xmlns:a16="http://schemas.microsoft.com/office/drawing/2014/main" id="{7050186F-676E-4404-A1FF-695A3E8BD6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43" t="966" r="1217" b="67030"/>
          <a:stretch/>
        </p:blipFill>
        <p:spPr bwMode="auto">
          <a:xfrm>
            <a:off x="6204098" y="3972026"/>
            <a:ext cx="2395871" cy="176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at makes Romanesco broccoli so mathematically perfect? | Salon.com">
            <a:extLst>
              <a:ext uri="{FF2B5EF4-FFF2-40B4-BE49-F238E27FC236}">
                <a16:creationId xmlns:a16="http://schemas.microsoft.com/office/drawing/2014/main" id="{D9C5E671-F0BE-4877-A089-95EA0395E7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27"/>
          <a:stretch/>
        </p:blipFill>
        <p:spPr bwMode="auto">
          <a:xfrm>
            <a:off x="8816163" y="3963406"/>
            <a:ext cx="2381398" cy="176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152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6352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200" i="1" dirty="0"/>
              <a:t>“The repeated application of a recursive procedure or definition”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82DA80-C374-4B6E-85F9-568431FD118E}"/>
              </a:ext>
            </a:extLst>
          </p:cNvPr>
          <p:cNvSpPr txBox="1">
            <a:spLocks/>
          </p:cNvSpPr>
          <p:nvPr/>
        </p:nvSpPr>
        <p:spPr>
          <a:xfrm>
            <a:off x="8550349" y="1924495"/>
            <a:ext cx="2961167" cy="563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- Oxford Languages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762D76-3566-41B2-A5EE-7D1D91242503}"/>
              </a:ext>
            </a:extLst>
          </p:cNvPr>
          <p:cNvSpPr txBox="1">
            <a:spLocks/>
          </p:cNvSpPr>
          <p:nvPr/>
        </p:nvSpPr>
        <p:spPr>
          <a:xfrm>
            <a:off x="838200" y="2495109"/>
            <a:ext cx="10515600" cy="4075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Real-world definition: defining a problem in terms of itself</a:t>
            </a:r>
          </a:p>
          <a:p>
            <a:pPr lvl="1"/>
            <a:r>
              <a:rPr lang="en-US" dirty="0"/>
              <a:t>Case in point: above definition</a:t>
            </a:r>
          </a:p>
          <a:p>
            <a:pPr lvl="1"/>
            <a:r>
              <a:rPr lang="en-US" dirty="0"/>
              <a:t>Further natural examples:</a:t>
            </a:r>
          </a:p>
        </p:txBody>
      </p:sp>
      <p:pic>
        <p:nvPicPr>
          <p:cNvPr id="3074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56ABD002-4CD9-4548-9789-7F906F6E02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8" r="70842" b="9395"/>
          <a:stretch/>
        </p:blipFill>
        <p:spPr bwMode="auto">
          <a:xfrm>
            <a:off x="2254101" y="4004931"/>
            <a:ext cx="2267565" cy="256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3A3E78F7-AAA0-4738-84D1-572542F4CB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4" t="10778" r="48639" b="9395"/>
          <a:stretch/>
        </p:blipFill>
        <p:spPr bwMode="auto">
          <a:xfrm>
            <a:off x="4521666" y="4004931"/>
            <a:ext cx="1744910" cy="256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DA98C35B-5F1A-413D-9D18-D6165A430C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8" t="10778" r="31164" b="9395"/>
          <a:stretch/>
        </p:blipFill>
        <p:spPr bwMode="auto">
          <a:xfrm>
            <a:off x="6273668" y="4012019"/>
            <a:ext cx="1308683" cy="256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6028CBCE-D7EE-46D0-BBAB-41E2A91FA2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39" t="10778" r="14012" b="9395"/>
          <a:stretch/>
        </p:blipFill>
        <p:spPr bwMode="auto">
          <a:xfrm>
            <a:off x="7682477" y="4004931"/>
            <a:ext cx="1224793" cy="256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9AEF3478-3545-4292-B1DB-F5E2C865B1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06" t="10778" r="3156" b="9395"/>
          <a:stretch/>
        </p:blipFill>
        <p:spPr bwMode="auto">
          <a:xfrm>
            <a:off x="9032193" y="4012019"/>
            <a:ext cx="718398" cy="256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24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6352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200" i="1" dirty="0"/>
              <a:t>“The repeated application of a recursive procedure or definition”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82DA80-C374-4B6E-85F9-568431FD118E}"/>
              </a:ext>
            </a:extLst>
          </p:cNvPr>
          <p:cNvSpPr txBox="1">
            <a:spLocks/>
          </p:cNvSpPr>
          <p:nvPr/>
        </p:nvSpPr>
        <p:spPr>
          <a:xfrm>
            <a:off x="8550349" y="1924495"/>
            <a:ext cx="2961167" cy="563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- Oxford Languages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762D76-3566-41B2-A5EE-7D1D91242503}"/>
              </a:ext>
            </a:extLst>
          </p:cNvPr>
          <p:cNvSpPr txBox="1">
            <a:spLocks/>
          </p:cNvSpPr>
          <p:nvPr/>
        </p:nvSpPr>
        <p:spPr>
          <a:xfrm>
            <a:off x="838200" y="2495109"/>
            <a:ext cx="10515600" cy="4075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Real-world definition: defining a problem in terms of itself</a:t>
            </a:r>
          </a:p>
          <a:p>
            <a:pPr lvl="1"/>
            <a:r>
              <a:rPr lang="en-US" dirty="0"/>
              <a:t>Case in point: above definition</a:t>
            </a:r>
          </a:p>
          <a:p>
            <a:endParaRPr lang="en-US" dirty="0"/>
          </a:p>
          <a:p>
            <a:r>
              <a:rPr lang="en-US" dirty="0"/>
              <a:t>Computer science definition: when a method calls itself</a:t>
            </a:r>
          </a:p>
          <a:p>
            <a:pPr lvl="1"/>
            <a:r>
              <a:rPr lang="en-US" dirty="0"/>
              <a:t>“Alternative” to iteration (can combine for powerful results)</a:t>
            </a:r>
          </a:p>
          <a:p>
            <a:r>
              <a:rPr lang="en-US" dirty="0"/>
              <a:t>🤔 Wouldn’t that just lead to an infinite loop?</a:t>
            </a:r>
          </a:p>
          <a:p>
            <a:pPr lvl="1"/>
            <a:r>
              <a:rPr lang="en-US" dirty="0"/>
              <a:t>Yes! If you do things wrong…</a:t>
            </a:r>
          </a:p>
          <a:p>
            <a:pPr lvl="1"/>
            <a:r>
              <a:rPr lang="en-US" dirty="0"/>
              <a:t>Let’s review </a:t>
            </a:r>
            <a:r>
              <a:rPr lang="en-US" i="1" dirty="0"/>
              <a:t>how </a:t>
            </a:r>
            <a:r>
              <a:rPr lang="en-US" dirty="0"/>
              <a:t>method calls work</a:t>
            </a:r>
          </a:p>
        </p:txBody>
      </p:sp>
    </p:spTree>
    <p:extLst>
      <p:ext uri="{BB962C8B-B14F-4D97-AF65-F5344CB8AC3E}">
        <p14:creationId xmlns:p14="http://schemas.microsoft.com/office/powerpoint/2010/main" val="316825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Calls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6"/>
            <a:ext cx="10515600" cy="1986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Regardless how you use them, methods work the same way!</a:t>
            </a:r>
          </a:p>
          <a:p>
            <a:pPr lvl="1"/>
            <a:r>
              <a:rPr lang="en-US" dirty="0"/>
              <a:t>Pause execution, finish method, return where you left off</a:t>
            </a:r>
          </a:p>
          <a:p>
            <a:r>
              <a:rPr lang="en-US" dirty="0"/>
              <a:t>How does Java keep track of the prior method (LIFO)?</a:t>
            </a:r>
          </a:p>
          <a:p>
            <a:pPr lvl="1"/>
            <a:r>
              <a:rPr lang="en-US" dirty="0"/>
              <a:t>Something called the </a:t>
            </a:r>
            <a:r>
              <a:rPr lang="en-US" b="1" dirty="0"/>
              <a:t>Call Stack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B5C8A7-C277-41A3-B76B-4D27240B0617}"/>
              </a:ext>
            </a:extLst>
          </p:cNvPr>
          <p:cNvSpPr txBox="1">
            <a:spLocks/>
          </p:cNvSpPr>
          <p:nvPr/>
        </p:nvSpPr>
        <p:spPr>
          <a:xfrm>
            <a:off x="838200" y="5092641"/>
            <a:ext cx="10515600" cy="1478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780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u="sng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u="sng" dirty="0" err="1">
                <a:latin typeface="Consolas" panose="020B0609020204030204" pitchFamily="49" charset="0"/>
              </a:rPr>
              <a:t>args</a:t>
            </a:r>
            <a:r>
              <a:rPr lang="en-US" sz="1900" u="sng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37604"/>
              </p:ext>
            </p:extLst>
          </p:nvPr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C49564-D8E5-4012-B3FB-6019C6C1F6D1}"/>
              </a:ext>
            </a:extLst>
          </p:cNvPr>
          <p:cNvSpPr txBox="1"/>
          <p:nvPr/>
        </p:nvSpPr>
        <p:spPr>
          <a:xfrm>
            <a:off x="2270129" y="2898047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1DE3D-9897-468E-B833-52D032E9333A}"/>
              </a:ext>
            </a:extLst>
          </p:cNvPr>
          <p:cNvSpPr txBox="1"/>
          <p:nvPr/>
        </p:nvSpPr>
        <p:spPr>
          <a:xfrm>
            <a:off x="2243105" y="173745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44EE-A64E-46CF-97F3-1C68EFBBF733}"/>
              </a:ext>
            </a:extLst>
          </p:cNvPr>
          <p:cNvSpPr txBox="1"/>
          <p:nvPr/>
        </p:nvSpPr>
        <p:spPr>
          <a:xfrm>
            <a:off x="4044068" y="1337346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044834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15484</TotalTime>
  <Words>2582</Words>
  <Application>Microsoft Office PowerPoint</Application>
  <PresentationFormat>Widescreen</PresentationFormat>
  <Paragraphs>597</Paragraphs>
  <Slides>41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Calibri</vt:lpstr>
      <vt:lpstr>Cambria Math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Recursion</vt:lpstr>
      <vt:lpstr>Lecture Outline</vt:lpstr>
      <vt:lpstr>Announcements</vt:lpstr>
      <vt:lpstr>Lecture Outline</vt:lpstr>
      <vt:lpstr>Recursion</vt:lpstr>
      <vt:lpstr>Recursion</vt:lpstr>
      <vt:lpstr>Recursion</vt:lpstr>
      <vt:lpstr>Method Calls</vt:lpstr>
      <vt:lpstr>Call Stack</vt:lpstr>
      <vt:lpstr>Call Stack</vt:lpstr>
      <vt:lpstr>Call Stack</vt:lpstr>
      <vt:lpstr>Call Stack</vt:lpstr>
      <vt:lpstr>Call Stack</vt:lpstr>
      <vt:lpstr>Call Stack</vt:lpstr>
      <vt:lpstr>Call Stack</vt:lpstr>
      <vt:lpstr>Call Stack</vt:lpstr>
      <vt:lpstr>Call Stack</vt:lpstr>
      <vt:lpstr>Call Stack</vt:lpstr>
      <vt:lpstr>Call Stack</vt:lpstr>
      <vt:lpstr>Call Stack</vt:lpstr>
      <vt:lpstr>Call Stack</vt:lpstr>
      <vt:lpstr>Call Stack</vt:lpstr>
      <vt:lpstr>Method Calls</vt:lpstr>
      <vt:lpstr>Method Calls</vt:lpstr>
      <vt:lpstr>Recursive Methods</vt:lpstr>
      <vt:lpstr>Recursive Methods</vt:lpstr>
      <vt:lpstr>Lecture Outline</vt:lpstr>
      <vt:lpstr>Math Examples</vt:lpstr>
      <vt:lpstr>Math Examples</vt:lpstr>
      <vt:lpstr>Math Examples</vt:lpstr>
      <vt:lpstr>Math Examples</vt:lpstr>
      <vt:lpstr>Math Examples</vt:lpstr>
      <vt:lpstr>Math Examples</vt:lpstr>
      <vt:lpstr>Math Examples</vt:lpstr>
      <vt:lpstr>Math Examples</vt:lpstr>
      <vt:lpstr>Math Examples</vt:lpstr>
      <vt:lpstr>Math Examples</vt:lpstr>
      <vt:lpstr>Math Examples</vt:lpstr>
      <vt:lpstr>Lecture Outline</vt:lpstr>
      <vt:lpstr>Revisiting Reflections</vt:lpstr>
      <vt:lpstr>P1 / C2 Reflections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cse-loaner</cp:lastModifiedBy>
  <cp:revision>330</cp:revision>
  <cp:lastPrinted>2022-09-27T21:33:44Z</cp:lastPrinted>
  <dcterms:created xsi:type="dcterms:W3CDTF">2020-06-13T06:27:42Z</dcterms:created>
  <dcterms:modified xsi:type="dcterms:W3CDTF">2024-07-17T07:59:25Z</dcterms:modified>
</cp:coreProperties>
</file>