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29" r:id="rId3"/>
    <p:sldId id="325" r:id="rId4"/>
    <p:sldId id="903" r:id="rId5"/>
    <p:sldId id="393" r:id="rId6"/>
    <p:sldId id="394" r:id="rId7"/>
    <p:sldId id="402" r:id="rId8"/>
    <p:sldId id="904" r:id="rId9"/>
    <p:sldId id="891" r:id="rId10"/>
    <p:sldId id="403" r:id="rId11"/>
    <p:sldId id="396" r:id="rId12"/>
    <p:sldId id="397" r:id="rId13"/>
    <p:sldId id="906" r:id="rId14"/>
    <p:sldId id="398" r:id="rId15"/>
    <p:sldId id="399" r:id="rId16"/>
    <p:sldId id="400" r:id="rId17"/>
    <p:sldId id="401" r:id="rId18"/>
    <p:sldId id="905" r:id="rId19"/>
    <p:sldId id="892" r:id="rId20"/>
    <p:sldId id="893" r:id="rId21"/>
    <p:sldId id="894" r:id="rId22"/>
    <p:sldId id="895" r:id="rId23"/>
    <p:sldId id="896" r:id="rId24"/>
    <p:sldId id="897" r:id="rId25"/>
    <p:sldId id="898" r:id="rId26"/>
    <p:sldId id="899" r:id="rId27"/>
    <p:sldId id="900" r:id="rId28"/>
    <p:sldId id="901" r:id="rId29"/>
    <p:sldId id="9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1429"/>
  </p:normalViewPr>
  <p:slideViewPr>
    <p:cSldViewPr snapToGrid="0" snapToObjects="1">
      <p:cViewPr>
        <p:scale>
          <a:sx n="73" d="100"/>
          <a:sy n="73" d="100"/>
        </p:scale>
        <p:origin x="596" y="51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DPqntOkFwn1o2QZqpP99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 err="1"/>
              <a:t>LinkedIntList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What’s your favorite form of potato?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DE7EF15E-A9EF-4F86-9173-359C587474A6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7" name="Google Shape;96;p1">
            <a:extLst>
              <a:ext uri="{FF2B5EF4-FFF2-40B4-BE49-F238E27FC236}">
                <a16:creationId xmlns:a16="http://schemas.microsoft.com/office/drawing/2014/main" id="{8A9DA5C1-D921-4127-BDE7-08F2E660B958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7;p1">
            <a:extLst>
              <a:ext uri="{FF2B5EF4-FFF2-40B4-BE49-F238E27FC236}">
                <a16:creationId xmlns:a16="http://schemas.microsoft.com/office/drawing/2014/main" id="{2412F28C-F545-476D-A740-BF76D90B9A9E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8;p1">
            <a:extLst>
              <a:ext uri="{FF2B5EF4-FFF2-40B4-BE49-F238E27FC236}">
                <a16:creationId xmlns:a16="http://schemas.microsoft.com/office/drawing/2014/main" id="{F88C7F2E-22BC-4680-BC99-D794FC152183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99;p1">
            <a:extLst>
              <a:ext uri="{FF2B5EF4-FFF2-40B4-BE49-F238E27FC236}">
                <a16:creationId xmlns:a16="http://schemas.microsoft.com/office/drawing/2014/main" id="{A2231ED8-77EA-4B00-AF49-E40695A53A04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E92CCAA1-B16D-4789-9368-E0643552687F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22" name="Google Shape;99;p1">
            <a:extLst>
              <a:ext uri="{FF2B5EF4-FFF2-40B4-BE49-F238E27FC236}">
                <a16:creationId xmlns:a16="http://schemas.microsoft.com/office/drawing/2014/main" id="{35C7CEC5-7232-4C6E-918D-CC6877FB8629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23" name="Google Shape;99;p1">
            <a:extLst>
              <a:ext uri="{FF2B5EF4-FFF2-40B4-BE49-F238E27FC236}">
                <a16:creationId xmlns:a16="http://schemas.microsoft.com/office/drawing/2014/main" id="{D69224B5-28AA-47CB-BBA8-67460391BD33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79783-1B2D-4EC9-BB92-139EC5610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623" y="5581194"/>
            <a:ext cx="1236346" cy="12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4967420"/>
            <a:ext cx="4286860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3" y="4967420"/>
            <a:ext cx="1801046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4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832676" y="4994363"/>
            <a:ext cx="687854" cy="63396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2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587DC-E8C5-41F4-B67F-BE01A307DB54}"/>
              </a:ext>
            </a:extLst>
          </p:cNvPr>
          <p:cNvCxnSpPr>
            <a:cxnSpLocks/>
          </p:cNvCxnSpPr>
          <p:nvPr/>
        </p:nvCxnSpPr>
        <p:spPr>
          <a:xfrm flipH="1">
            <a:off x="9659938" y="4806950"/>
            <a:ext cx="372260" cy="3177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5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60" y="488763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6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256A15-4866-4B01-8CE1-1A75187E0779}"/>
              </a:ext>
            </a:extLst>
          </p:cNvPr>
          <p:cNvGrpSpPr/>
          <p:nvPr/>
        </p:nvGrpSpPr>
        <p:grpSpPr>
          <a:xfrm>
            <a:off x="5142652" y="5655274"/>
            <a:ext cx="2485814" cy="778932"/>
            <a:chOff x="5142652" y="5655274"/>
            <a:chExt cx="2485814" cy="778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A3E28-133B-4597-A616-86BAA4B5A94E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E1959-007C-4D9A-B98D-EBE2F8117FF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3324A-A7A9-402E-81A9-99D5774D9B6E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45286C2-F77F-437F-B9C2-F8E0BE2E97D8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4" y="4887630"/>
            <a:ext cx="181451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DA9D5-2198-494B-B417-D7F1CF658614}"/>
              </a:ext>
            </a:extLst>
          </p:cNvPr>
          <p:cNvGrpSpPr/>
          <p:nvPr/>
        </p:nvGrpSpPr>
        <p:grpSpPr>
          <a:xfrm>
            <a:off x="7628466" y="5655274"/>
            <a:ext cx="2435014" cy="778932"/>
            <a:chOff x="7628466" y="5655274"/>
            <a:chExt cx="2435014" cy="7789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48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67081-002D-4249-9A09-4D22D16C149C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6CAE7E-C5C4-4C88-ABB0-2612AFD12D2B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693DF-AA4B-47FF-A4D6-2C7CB7FF7CF9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2D1F9070-B94E-414F-B173-F2A9FB78F57B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799514" y="4961201"/>
            <a:ext cx="767644" cy="62050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AF817-BCCB-424D-AEBB-36E77D578C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0063480" y="5655274"/>
            <a:chExt cx="1720426" cy="7789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FDEB0-E629-4EE9-ADD8-8343CD000784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7A925-3694-43DC-81B3-AE41F68B94FA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4C59-DB85-408B-87D6-56E247088B55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4DB76-22DC-466B-95D8-A19B77ED066A}"/>
              </a:ext>
            </a:extLst>
          </p:cNvPr>
          <p:cNvCxnSpPr>
            <a:cxnSpLocks/>
          </p:cNvCxnSpPr>
          <p:nvPr/>
        </p:nvCxnSpPr>
        <p:spPr>
          <a:xfrm flipH="1">
            <a:off x="9647345" y="4700617"/>
            <a:ext cx="369090" cy="344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4A536C-127E-4242-ABA9-18E547E6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2046"/>
            <a:ext cx="10515600" cy="7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Modifying </a:t>
            </a:r>
            <a:r>
              <a:rPr lang="en-US" sz="3600" b="1" i="1" dirty="0">
                <a:latin typeface="Consolas" panose="020B0609020204030204" pitchFamily="49" charset="0"/>
              </a:rPr>
              <a:t>front</a:t>
            </a:r>
            <a:r>
              <a:rPr lang="en-US" sz="3600" b="1" i="1" dirty="0"/>
              <a:t> now modifies the list!</a:t>
            </a:r>
          </a:p>
          <a:p>
            <a:pPr marL="457200" lvl="1" indent="0" algn="ctr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12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LinkedIntList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err="1"/>
              <a:t>ListNodes</a:t>
            </a:r>
            <a:r>
              <a:rPr lang="en-US" dirty="0"/>
              <a:t> cont.</a:t>
            </a:r>
          </a:p>
          <a:p>
            <a:pPr>
              <a:spcAft>
                <a:spcPts val="1200"/>
              </a:spcAft>
            </a:pPr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Modifying </a:t>
            </a:r>
            <a:r>
              <a:rPr lang="en-US" b="1" dirty="0" err="1">
                <a:solidFill>
                  <a:srgbClr val="FA8231"/>
                </a:solidFill>
              </a:rPr>
              <a:t>LinkedLists</a:t>
            </a:r>
            <a:endParaRPr lang="en-US" b="1" dirty="0">
              <a:solidFill>
                <a:srgbClr val="FA823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Special cases (MFEE)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620765" y="39799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What will?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F3381-9857-46BB-A3C0-82A5B0D75A5F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5CDD8-9540-4A54-BA37-1F49F7D6D086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F7CE9AF5-D13A-4766-93A4-5286D958ED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2F821A-E9E2-4AE3-9782-0BF4493C5B00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08512B-CEC1-4F8B-9EF8-0CB22FD89FC8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1AA925A-1134-4D44-87A6-3C38343E5AD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AEA9F2A-C62C-4D3D-A607-D712F68E7C6A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72A18F-4D39-4042-AACF-57BAD7E89816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BA6FDA-6B51-46D5-94BF-7CA40C7BDCCB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91FA36-681C-4A76-9838-533B4908806C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DD38B0-EEFD-4CEB-B39C-EAFF80EE7641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57B00-8FF4-462E-832B-7BC541B2F04B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6D9A2B-DBBE-417C-A1D1-EFFDDD2E1B1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C953629-06D7-428A-A391-91D9ECB53620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D2D57A-A171-4414-811D-3FC999FE5CC9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9E0F90-095F-4492-8E6D-D6A41A952264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4032037-7F7C-4D1B-AEC7-EBBE413B81F0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41D3D7E-C4A2-4E2A-8BD9-EA2F59A45C92}"/>
              </a:ext>
            </a:extLst>
          </p:cNvPr>
          <p:cNvCxnSpPr>
            <a:endCxn id="43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A2A5E1-35D8-4699-BF55-65FD11A42911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486A925-9A27-44A7-85B6-7ABB0731E8FF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F3CDF8AF-C4C0-4FCA-B610-AF3535506F0C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EA6A69C-67B3-4927-980F-986FCEDDE100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LinkedIntList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err="1"/>
              <a:t>ListNodes</a:t>
            </a:r>
            <a:r>
              <a:rPr lang="en-US" dirty="0"/>
              <a:t> cont.</a:t>
            </a:r>
          </a:p>
          <a:p>
            <a:pPr>
              <a:spcAft>
                <a:spcPts val="1200"/>
              </a:spcAft>
            </a:pPr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  <a:p>
            <a:pPr>
              <a:spcAft>
                <a:spcPts val="1200"/>
              </a:spcAft>
            </a:pPr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Special cases (MFEE)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1. Make a new node storing 3 pointing to 4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D95578-FE16-4493-A38B-0134B21C39D9}"/>
              </a:ext>
            </a:extLst>
          </p:cNvPr>
          <p:cNvGrpSpPr/>
          <p:nvPr/>
        </p:nvGrpSpPr>
        <p:grpSpPr>
          <a:xfrm>
            <a:off x="6819903" y="4368044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505179-D4F5-49AF-B748-099C8A97E44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ADFBA5-53F7-4C91-8CAF-129A8B7996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0FF8D9-66A7-4C45-BF1A-4DD05871ABEE}"/>
              </a:ext>
            </a:extLst>
          </p:cNvPr>
          <p:cNvCxnSpPr>
            <a:cxnSpLocks/>
          </p:cNvCxnSpPr>
          <p:nvPr/>
        </p:nvCxnSpPr>
        <p:spPr>
          <a:xfrm flipH="1">
            <a:off x="7250010" y="4757510"/>
            <a:ext cx="860214" cy="7165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3AA9BF5-97A8-47D5-9DC7-50C6B4F5C7CF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65C020-AAEC-4461-9DAD-347D3E6F8381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95E7B3C3-8492-4568-A1AC-5E7BB66894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537BEBC-6B5C-4321-A840-91D4C543101C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983B63A-F940-4FFE-9225-CBAD16A5EEA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B37685-1F4E-4CB9-9581-2BEA27DE8EA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B546F0E-C751-44A6-B9DE-80E8BB0C6252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EBB1B5-1F4E-4D63-96E0-2FD62E655750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FEA566-B63D-4AFD-A0A2-D5DD85F78F93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4C69FE-B9F9-4DE7-9CF9-2CF0EFF7019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3695C07-3172-4AC5-9DC9-40A8B267563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AEC2ADB-C58A-4F5E-B70B-6508CA5A21AE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0162B3A-5C3C-4CF2-B60B-EE56F268FAA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B6720D4-820E-4F1D-80B8-2BB432323FC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224F7B4-2408-469F-89D7-690C83859A4F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D77018-B594-4EA1-8E9A-55FB6662B14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E6A0B3-DC5D-4D88-B1A3-4A7E2B38D19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7FEB2CD-C4E3-4F79-884F-D4D3956441CC}"/>
              </a:ext>
            </a:extLst>
          </p:cNvPr>
          <p:cNvCxnSpPr>
            <a:endCxn id="67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3E4EF57-FBD2-4D3E-8FB2-FE4DAF232ABA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6CA4320-BB49-460D-9F45-0E981486B0FF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794BB9CF-32FF-4AEA-9D3D-084393DD5846}"/>
              </a:ext>
            </a:extLst>
          </p:cNvPr>
          <p:cNvCxnSpPr>
            <a:cxnSpLocks/>
            <a:endCxn id="62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D61C129-0050-432D-A107-4EC29A33BF3E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8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31973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1. Make a new node storing 3 pointing to 4</a:t>
            </a:r>
          </a:p>
          <a:p>
            <a:pPr lvl="1"/>
            <a:r>
              <a:rPr lang="en-US" dirty="0"/>
              <a:t>2. Make 2 point to 3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C1F440-9A6C-4EC2-81B5-812DFD90B5E4}"/>
              </a:ext>
            </a:extLst>
          </p:cNvPr>
          <p:cNvGrpSpPr/>
          <p:nvPr/>
        </p:nvGrpSpPr>
        <p:grpSpPr>
          <a:xfrm>
            <a:off x="6819903" y="4368044"/>
            <a:ext cx="1720426" cy="778932"/>
            <a:chOff x="1889760" y="4707467"/>
            <a:chExt cx="1720426" cy="7789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72BB51-1C20-4470-987C-6123A2CE60F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3E837D-8F46-4A89-911B-C1CD1B9AF68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3F2DD26-C98A-42E5-81C6-24E255D31A8E}"/>
              </a:ext>
            </a:extLst>
          </p:cNvPr>
          <p:cNvCxnSpPr>
            <a:cxnSpLocks/>
          </p:cNvCxnSpPr>
          <p:nvPr/>
        </p:nvCxnSpPr>
        <p:spPr>
          <a:xfrm flipH="1">
            <a:off x="7250010" y="4757510"/>
            <a:ext cx="860214" cy="7165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BDDF9DE-6D54-4C29-93D1-4C99FE68C83E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2F8A78-B972-48E6-99E3-68D8E092C759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150D7541-ED36-445D-A39B-E745C271CE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C9227-78BB-400D-9C6C-5D776079A032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6C0493C-4577-4641-86C1-6CD9D4FAE00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AD3B56-6A21-464D-A698-BF8BA7B0C80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AAF880B-B1AE-46AA-BD9F-9F58431EB0C4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74B0C7-891A-414D-B431-43081D353ED7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7DB33D-BFA8-48A1-8608-0BB8CFF8702E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6413A0-91A5-40BD-808E-4FFAFEF2154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112A30D-E73A-4F9B-8DF3-424CE9D362C9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075857-EFA3-4CBA-A2FB-B0FA7C2CA532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CFE7D6-9121-4303-BB2D-15439C57C21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75BA6E-061E-49F5-B60E-8000D954B08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79E689-3745-440C-9977-7CDD047EEAA2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7055845-5049-4BB9-95E6-3DDBD270FE88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4778781-C9C4-4B53-986F-4D3BF8705289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19E40E-0778-44DF-A441-DCCBA4120425}"/>
              </a:ext>
            </a:extLst>
          </p:cNvPr>
          <p:cNvCxnSpPr>
            <a:endCxn id="48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CF53093-E565-4AD7-AFD4-EC40EAE8C5C6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624408" y="4757510"/>
            <a:ext cx="1195495" cy="11183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52AF7FB-1F95-49C1-93C0-B7249581B68D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8E63803C-5BCF-4B1D-9CBE-2B6F2FA5A23D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6ACA72-3D42-4E44-B40C-1B2CD85BE245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2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31973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 = new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(3, </a:t>
            </a:r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683B4B-82B2-46AB-B322-1812B46CCD6D}"/>
              </a:ext>
            </a:extLst>
          </p:cNvPr>
          <p:cNvGrpSpPr/>
          <p:nvPr/>
        </p:nvGrpSpPr>
        <p:grpSpPr>
          <a:xfrm>
            <a:off x="6819903" y="4368044"/>
            <a:ext cx="1720426" cy="778932"/>
            <a:chOff x="1889760" y="4707467"/>
            <a:chExt cx="1720426" cy="7789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64E3EE-5BD1-4975-9D46-4285D7B5C584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08FCF6-9D84-4E58-A60D-FAD590B59EE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1363D9-C74F-42D1-A5CD-D5F8A0F7433E}"/>
              </a:ext>
            </a:extLst>
          </p:cNvPr>
          <p:cNvCxnSpPr>
            <a:cxnSpLocks/>
          </p:cNvCxnSpPr>
          <p:nvPr/>
        </p:nvCxnSpPr>
        <p:spPr>
          <a:xfrm flipH="1">
            <a:off x="7250010" y="4757510"/>
            <a:ext cx="860214" cy="7165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4B98416-C28E-44D2-A3B7-51A0DF71F4EC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24748-93D1-4AC7-98F5-E6F3BC3EF115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3BC4F0E8-E483-48E6-BBD9-54ADCA782A4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2BEFA3-843B-4DE2-B701-39FB3D9ACED7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E6ACF4-9698-4534-AED3-BB58D5BFAD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0157FE-B4F1-401D-91D1-E694585F054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73346F2-D6C2-481C-AAAD-C660E15406DE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8ED5E5-65CB-4FA7-82DC-2C972C358798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D68570-2CAF-4A42-8929-11F9BB38201F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8AC259-89BA-4BC6-993E-407A63305ED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BF5DBED-2770-46B5-BB51-15CF9C1F7280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D9262D-8601-4E48-9A15-DD1C74C32C03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14C7D0A-44F2-4F08-A0FF-8B76D1A3654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5DB95C-8F14-4197-92D1-1529B8D54311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CE97C1-2A6E-40C8-9119-E0268A92CE31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798A1B-0892-4B59-8E8E-F80D9A40617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EBD1DE-BC52-4C9B-ABCF-C6D10EA6CDE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2CCF16-123F-478A-B124-137BFACB99B4}"/>
              </a:ext>
            </a:extLst>
          </p:cNvPr>
          <p:cNvCxnSpPr>
            <a:endCxn id="48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69F95C-1A59-4154-8CDE-C02C98E3F02A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624408" y="4757510"/>
            <a:ext cx="1195495" cy="11183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7669407-27A6-47FC-AEAD-55A4F0D8DC33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2091FC92-9B38-4571-9394-D16FD589D1BE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0ABF121-5061-459D-B537-973C11C1A3E3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0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31973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endParaRPr lang="en-US" u="sng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7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EF7332-39A5-4DBF-AB03-1E02FF8FE6D0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2C3BE2-42E6-4706-8CE7-0A7E518A3E1C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3F587B-E173-4AE8-B8EA-1BD3B0BED25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B384FBE-6601-491C-9ECE-D92B922F7CAB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D7D5BB-B01C-4729-A5F2-84C683200969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5D59AC-6975-450F-BBEE-1B3714B5263B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52DBCD-B2C6-4A34-A671-A9CBCF7FAFD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49ECFEC-211C-4BA6-B844-71A70260D09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1E236B-6C72-4B90-98D6-F6600CCBFE45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1E2F2C-B0E9-49AA-9BD2-AC22A9B4197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197DAC-095A-4BB1-8674-1E8DCF93719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008CA51-EFCD-4C9A-A251-9C0A8A4EF810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46614A-5ACF-475F-97DC-E3180A11FDA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C29528-4337-400F-B292-1719C628F92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CE6100-A2D3-4E79-B818-3C2D7FE1D1AD}"/>
              </a:ext>
            </a:extLst>
          </p:cNvPr>
          <p:cNvCxnSpPr>
            <a:endCxn id="37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272244-FEBB-46FB-BFBE-2086A3510328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7313881-75A6-4BF9-9506-880E46FC72BC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F6DA6FE5-0DD1-4CB0-B95F-782BCB374090}"/>
              </a:ext>
            </a:extLst>
          </p:cNvPr>
          <p:cNvCxnSpPr>
            <a:cxnSpLocks/>
            <a:endCxn id="28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4BF13F-3011-417B-AB14-5F38A8350793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21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1. Make a new node storing 0 pointing to 1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323B6B-9E6B-4239-9DC5-3E8E3EF066EC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43FDEA-DCDC-4058-864D-32B62086BC9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2EE630-A8E3-450C-A84F-4D31F5E556C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A8690E-4EDE-45A8-8EB0-D410FF25EDA6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4A9872-6C2E-4325-8524-9F6A49E56B5F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C2659B-90CD-4DAE-9F84-5F2A23F31D2C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DF0EFB-9932-404B-BCE0-56F26646D0A8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D5034C9-2DBC-4B37-B700-71892FE6D35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E17639-F5E5-437D-BAF8-D66D5C71D992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3ACDD9-982A-4519-BA5D-9DBBD84D352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75607BA-F618-493E-A5DE-C632285CDEA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6A63AA-8733-4AAE-9CB7-A089A5F8E1D2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FE9F4-B4F9-4218-AAAD-19599649451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992DCD6-C982-466A-AA3F-40C3D485673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CD1E7A8-F5C6-4995-8982-CFFCC2AC9EC0}"/>
              </a:ext>
            </a:extLst>
          </p:cNvPr>
          <p:cNvCxnSpPr>
            <a:endCxn id="40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84F5B8-CA5D-4978-BE09-0BCC868719E1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F7FA3D-C75F-4D54-B4F1-044EBEF37559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61E9A926-24A7-439B-BEA3-CE689805A1E1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9887A7-77B0-4259-B1E4-613CB9604AA8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BB05B3F-1348-4FDA-8215-16851FBAEAA3}"/>
              </a:ext>
            </a:extLst>
          </p:cNvPr>
          <p:cNvGrpSpPr/>
          <p:nvPr/>
        </p:nvGrpSpPr>
        <p:grpSpPr>
          <a:xfrm>
            <a:off x="2168364" y="4434013"/>
            <a:ext cx="1720426" cy="778932"/>
            <a:chOff x="1889760" y="4707467"/>
            <a:chExt cx="1720426" cy="7789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BF0269-1E6B-453D-A0D2-B0B1DC42F1B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4AFACD-821E-48BD-9DDC-0C750C4998B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AC7D61-15E0-452A-A50E-90E5E269168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329182" y="4823479"/>
            <a:ext cx="1129502" cy="6629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36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1. Make a new node storing 0 pointing to 1</a:t>
            </a:r>
          </a:p>
          <a:p>
            <a:pPr lvl="1"/>
            <a:r>
              <a:rPr lang="en-US" dirty="0"/>
              <a:t>2. Make front point to 0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1331810" y="4823479"/>
            <a:ext cx="836554" cy="3158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4933FB-68EB-4DDE-BFCD-9091CC7D1318}"/>
              </a:ext>
            </a:extLst>
          </p:cNvPr>
          <p:cNvGrpSpPr/>
          <p:nvPr/>
        </p:nvGrpSpPr>
        <p:grpSpPr>
          <a:xfrm>
            <a:off x="2168364" y="4434013"/>
            <a:ext cx="1720426" cy="778932"/>
            <a:chOff x="1889760" y="4707467"/>
            <a:chExt cx="1720426" cy="7789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F3AF6-9431-45C8-9BA6-F2410548678C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C47D9D-1257-423A-AD0D-62683D35F49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162570-3971-419F-92CC-41E8D34BFB1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2329182" y="4823479"/>
            <a:ext cx="1129502" cy="6629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0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this.</a:t>
            </a:r>
            <a:r>
              <a:rPr lang="en-US" u="sng" dirty="0" err="1">
                <a:latin typeface="Consolas" panose="020B0609020204030204" pitchFamily="49" charset="0"/>
              </a:rPr>
              <a:t>front</a:t>
            </a:r>
            <a:r>
              <a:rPr lang="en-US" dirty="0">
                <a:latin typeface="Consolas" panose="020B0609020204030204" pitchFamily="49" charset="0"/>
              </a:rPr>
              <a:t> = new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(0, </a:t>
            </a:r>
            <a:r>
              <a:rPr lang="en-US" dirty="0" err="1">
                <a:latin typeface="Consolas" panose="020B0609020204030204" pitchFamily="49" charset="0"/>
              </a:rPr>
              <a:t>this.front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1F18DA-C275-42D2-BBB8-D7B4FE3FE67D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FB58AE-E272-444D-AA6D-BDE25E72EB1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908239-9ECB-4864-AD83-8BBA8BA8BC4F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06712CF-8A66-4F55-B3B5-C106A6E51AC4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A2B839-AF00-4F54-BAAB-9BBAD508DE31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55C929-5C94-464F-B776-73CAEBA3B515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B4C9C4-5C24-4766-B4D0-5222FF304E6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08CEDF-33FF-432C-9C96-C1009077E7D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4790C2-198C-4A1E-8E2C-E6ECBAADF415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BA0461-68E6-4FDE-9B9E-A30770A8EBD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9D5B95-3DD5-4EE5-BEAD-C32AF76A12B5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39526B-614C-4A30-9D44-D323B805D97B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830D50A-0F3F-4278-946E-2F330519C6E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8D15DBC-C0B3-4B75-B978-7E0663CD0CB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70CB52-A880-4C6D-A0C2-66FBC495B29A}"/>
              </a:ext>
            </a:extLst>
          </p:cNvPr>
          <p:cNvCxnSpPr>
            <a:endCxn id="39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71273A-9449-40A7-96E5-253D2B8EF169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FEEB656-E5E0-4DA1-92F9-0C96C905B8BE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B410F6F5-B74C-4CE7-8C09-15DDBAFD7015}"/>
              </a:ext>
            </a:extLst>
          </p:cNvPr>
          <p:cNvCxnSpPr>
            <a:cxnSpLocks/>
            <a:endCxn id="53" idx="1"/>
          </p:cNvCxnSpPr>
          <p:nvPr/>
        </p:nvCxnSpPr>
        <p:spPr>
          <a:xfrm flipV="1">
            <a:off x="1331810" y="4823479"/>
            <a:ext cx="836554" cy="3158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34A15C-ABF4-4EFE-8E7D-775EA79BAA81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5A9AF9-D8F7-46DA-AA5C-D5713E8B60BC}"/>
              </a:ext>
            </a:extLst>
          </p:cNvPr>
          <p:cNvGrpSpPr/>
          <p:nvPr/>
        </p:nvGrpSpPr>
        <p:grpSpPr>
          <a:xfrm>
            <a:off x="2168364" y="4434013"/>
            <a:ext cx="1720426" cy="778932"/>
            <a:chOff x="1889760" y="4707467"/>
            <a:chExt cx="1720426" cy="7789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4BD469-9FCD-4CE4-BD79-787C864248D4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87DB36F-ACF2-478D-8078-33050D999F1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875880-6212-465A-BC28-84939A9DF6C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329182" y="4823479"/>
            <a:ext cx="1129502" cy="6629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5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Train with 3 cars. Engine, passenger, and storage">
            <a:extLst>
              <a:ext uri="{FF2B5EF4-FFF2-40B4-BE49-F238E27FC236}">
                <a16:creationId xmlns:a16="http://schemas.microsoft.com/office/drawing/2014/main" id="{FFB8E661-36E3-4141-AA3D-E22CFEFA0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0"/>
          <a:stretch/>
        </p:blipFill>
        <p:spPr bwMode="auto">
          <a:xfrm>
            <a:off x="8029575" y="4780565"/>
            <a:ext cx="3238500" cy="19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So, what will actually change our list?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</a:p>
        </p:txBody>
      </p:sp>
      <p:pic>
        <p:nvPicPr>
          <p:cNvPr id="1026" name="Picture 2" descr="Train with 3 cars. Engine, passenger, and storage">
            <a:extLst>
              <a:ext uri="{FF2B5EF4-FFF2-40B4-BE49-F238E27FC236}">
                <a16:creationId xmlns:a16="http://schemas.microsoft.com/office/drawing/2014/main" id="{D6DABA82-841B-4B1D-ACEB-A1E7778F4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1"/>
          <a:stretch/>
        </p:blipFill>
        <p:spPr bwMode="auto">
          <a:xfrm>
            <a:off x="881062" y="4780566"/>
            <a:ext cx="7148513" cy="19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cial secret agent running with a gun Royalty Free Vector">
            <a:extLst>
              <a:ext uri="{FF2B5EF4-FFF2-40B4-BE49-F238E27FC236}">
                <a16:creationId xmlns:a16="http://schemas.microsoft.com/office/drawing/2014/main" id="{092852A3-7C2F-4813-9C18-F6CA71B5A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16111" r="8900" b="23194"/>
          <a:stretch/>
        </p:blipFill>
        <p:spPr bwMode="auto">
          <a:xfrm flipH="1">
            <a:off x="3524249" y="4254862"/>
            <a:ext cx="1066800" cy="8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6732 -0.01944 C 0.08138 -0.02361 0.10235 -0.02454 0.12461 -0.02454 C 0.14974 -0.02454 0.16979 -0.02361 0.18386 -0.01944 L 0.25157 -3.7037E-7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R1 and P1 feedback releasing tonight sometime after lecture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2 due tonight (7/9)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 so we can provide some feedback!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Check-in 2 in section on Thursday (7/10)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Very, </a:t>
            </a:r>
            <a:r>
              <a:rPr lang="en-US" i="1" dirty="0"/>
              <a:t>very</a:t>
            </a:r>
            <a:r>
              <a:rPr lang="en-US" dirty="0"/>
              <a:t> similar problem to what you might see on a quiz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Guaranteed to get feedback before the quiz on Tuesday if you attend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Project 2 releases tomorrow (7/10)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One of the trickier assignments in the course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2 weeks to complete this one! Feel free to take a breather if necessary but get started sooner than later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2 this upcoming Tuesday (7/15)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Topics: Abstract Classes, </a:t>
            </a:r>
            <a:r>
              <a:rPr lang="en-US" dirty="0" err="1"/>
              <a:t>ArrayIntList</a:t>
            </a:r>
            <a:r>
              <a:rPr lang="en-US" dirty="0"/>
              <a:t>, </a:t>
            </a:r>
            <a:r>
              <a:rPr lang="en-US" dirty="0" err="1"/>
              <a:t>LinkedIntList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FA8231"/>
                </a:solidFill>
              </a:rPr>
              <a:t>LinkedIntList</a:t>
            </a:r>
            <a:endParaRPr lang="en-US" b="1" dirty="0">
              <a:solidFill>
                <a:srgbClr val="FA823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err="1"/>
              <a:t>ListNodes</a:t>
            </a:r>
            <a:r>
              <a:rPr lang="en-US" dirty="0"/>
              <a:t> cont.</a:t>
            </a:r>
          </a:p>
          <a:p>
            <a:pPr>
              <a:spcAft>
                <a:spcPts val="1200"/>
              </a:spcAft>
            </a:pPr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  <a:p>
            <a:pPr>
              <a:spcAft>
                <a:spcPts val="1200"/>
              </a:spcAft>
            </a:pPr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Special cases (MFEE)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30140" y="210353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/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Goal: leverage non-contiguous memory usage</a:t>
            </a:r>
          </a:p>
          <a:p>
            <a:pPr lvl="1"/>
            <a:r>
              <a:rPr lang="en-US" dirty="0"/>
              <a:t>How? </a:t>
            </a:r>
            <a:r>
              <a:rPr lang="en-US" dirty="0" err="1"/>
              <a:t>LinkedNodes</a:t>
            </a:r>
            <a:r>
              <a:rPr lang="en-US" dirty="0"/>
              <a:t>!</a:t>
            </a:r>
          </a:p>
          <a:p>
            <a:r>
              <a:rPr lang="en-US" dirty="0"/>
              <a:t>What field(s) do we need to keep track of?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 front;      // First node in the chain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// Strictly necessary?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89760" y="4707467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37B975-0002-45A6-A3C8-A83D747FC980}"/>
              </a:ext>
            </a:extLst>
          </p:cNvPr>
          <p:cNvSpPr txBox="1"/>
          <p:nvPr/>
        </p:nvSpPr>
        <p:spPr>
          <a:xfrm>
            <a:off x="2012698" y="3844640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51C78-C934-40CF-8E47-A3ACF5BEE30F}"/>
              </a:ext>
            </a:extLst>
          </p:cNvPr>
          <p:cNvSpPr txBox="1"/>
          <p:nvPr/>
        </p:nvSpPr>
        <p:spPr>
          <a:xfrm>
            <a:off x="2877785" y="3844640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24374" y="417071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15326" y="380628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75574" y="4707467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0588" y="4707467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45602" y="4707467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0079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15093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0107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1237847" y="4445019"/>
            <a:ext cx="736561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15130" y="4728652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64EE7803-3EF9-43D7-8AFF-C71BCBC952BA}"/>
              </a:ext>
            </a:extLst>
          </p:cNvPr>
          <p:cNvSpPr/>
          <p:nvPr/>
        </p:nvSpPr>
        <p:spPr>
          <a:xfrm rot="16200000">
            <a:off x="2646683" y="4887500"/>
            <a:ext cx="206578" cy="1720425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D9673-12AB-4896-AAAC-E57B757EF3A2}"/>
              </a:ext>
            </a:extLst>
          </p:cNvPr>
          <p:cNvSpPr txBox="1"/>
          <p:nvPr/>
        </p:nvSpPr>
        <p:spPr>
          <a:xfrm>
            <a:off x="2424403" y="59916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node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538B89F0-357A-4EE8-A670-BA8E8FF74BFF}"/>
              </a:ext>
            </a:extLst>
          </p:cNvPr>
          <p:cNvSpPr/>
          <p:nvPr/>
        </p:nvSpPr>
        <p:spPr>
          <a:xfrm rot="5400000">
            <a:off x="2235490" y="4071508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A867FF4-7490-4289-A71D-632E591CCCA6}"/>
              </a:ext>
            </a:extLst>
          </p:cNvPr>
          <p:cNvSpPr/>
          <p:nvPr/>
        </p:nvSpPr>
        <p:spPr>
          <a:xfrm rot="5400000">
            <a:off x="3077301" y="4071509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ListNodes</a:t>
            </a:r>
            <a:r>
              <a:rPr lang="en-US" dirty="0"/>
              <a:t> cont.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4459"/>
          </a:xfrm>
        </p:spPr>
        <p:txBody>
          <a:bodyPr>
            <a:normAutofit/>
          </a:bodyPr>
          <a:lstStyle/>
          <a:p>
            <a:r>
              <a:rPr lang="en-US" dirty="0"/>
              <a:t>Now that we have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class, will a client ever need to interact with a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 Not something they should have to worry about</a:t>
            </a:r>
          </a:p>
          <a:p>
            <a:r>
              <a:rPr lang="en-US" dirty="0"/>
              <a:t>How can we abstract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 away from them?</a:t>
            </a:r>
          </a:p>
          <a:p>
            <a:pPr lvl="1"/>
            <a:r>
              <a:rPr lang="en-US" dirty="0"/>
              <a:t>Leaving them in a public file is pretty obvious…</a:t>
            </a:r>
          </a:p>
          <a:p>
            <a:pPr lvl="1"/>
            <a:endParaRPr lang="en-US" dirty="0"/>
          </a:p>
          <a:p>
            <a:r>
              <a:rPr lang="en-US" dirty="0"/>
              <a:t>What if we made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a private class inside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We can still access it (just like private fields)</a:t>
            </a:r>
          </a:p>
          <a:p>
            <a:pPr lvl="1"/>
            <a:r>
              <a:rPr lang="en-US" dirty="0"/>
              <a:t>Clients won’t even know the class exists!</a:t>
            </a:r>
          </a:p>
          <a:p>
            <a:r>
              <a:rPr lang="en-US" dirty="0"/>
              <a:t>Do fields need to be private if the entire class is private?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LinkedIntList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err="1"/>
              <a:t>ListNodes</a:t>
            </a:r>
            <a:r>
              <a:rPr lang="en-US" dirty="0"/>
              <a:t> cont.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Why </a:t>
            </a:r>
            <a:r>
              <a:rPr lang="en-US" b="1" dirty="0" err="1">
                <a:solidFill>
                  <a:srgbClr val="FA8231"/>
                </a:solidFill>
              </a:rPr>
              <a:t>curr</a:t>
            </a:r>
            <a:r>
              <a:rPr lang="en-US" b="1" dirty="0">
                <a:solidFill>
                  <a:srgbClr val="FA8231"/>
                </a:solidFill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Special cases (MFEE)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3890" y="32745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Reminder: Iterating over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15601" cy="5486400"/>
          </a:xfrm>
        </p:spPr>
        <p:txBody>
          <a:bodyPr>
            <a:normAutofit/>
          </a:bodyPr>
          <a:lstStyle/>
          <a:p>
            <a:r>
              <a:rPr lang="en-US" dirty="0"/>
              <a:t>General pattern iteration code will follow: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17DA-DE4C-427A-B524-BE3547514971}"/>
              </a:ext>
            </a:extLst>
          </p:cNvPr>
          <p:cNvSpPr txBox="1"/>
          <p:nvPr/>
        </p:nvSpPr>
        <p:spPr>
          <a:xfrm>
            <a:off x="3517408" y="2051105"/>
            <a:ext cx="51571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ListNode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front;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while (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!= null)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// Do something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curr.next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51AB3-4893-4F89-9EF6-1BB694BF9D58}"/>
              </a:ext>
            </a:extLst>
          </p:cNvPr>
          <p:cNvSpPr txBox="1">
            <a:spLocks/>
          </p:cNvSpPr>
          <p:nvPr/>
        </p:nvSpPr>
        <p:spPr>
          <a:xfrm>
            <a:off x="838199" y="581204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/>
              <a:t>Why do we need a </a:t>
            </a:r>
            <a:r>
              <a:rPr lang="en-US" sz="4000" b="1" i="1" dirty="0" err="1">
                <a:latin typeface="Consolas" panose="020B0609020204030204" pitchFamily="49" charset="0"/>
              </a:rPr>
              <a:t>ListNode</a:t>
            </a:r>
            <a:r>
              <a:rPr lang="en-US" sz="4000" b="1" i="1" dirty="0"/>
              <a:t> </a:t>
            </a:r>
            <a:r>
              <a:rPr lang="en-US" sz="4000" b="1" i="1" dirty="0" err="1"/>
              <a:t>curr</a:t>
            </a:r>
            <a:r>
              <a:rPr lang="en-US" sz="4000" b="1" i="1" dirty="0"/>
              <a:t>?</a:t>
            </a:r>
          </a:p>
          <a:p>
            <a:pPr marL="457200" lvl="1" indent="0" algn="ctr">
              <a:buFont typeface="System Font Regular"/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845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22755</TotalTime>
  <Words>1724</Words>
  <Application>Microsoft Office PowerPoint</Application>
  <PresentationFormat>Widescreen</PresentationFormat>
  <Paragraphs>382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Lecture Outline</vt:lpstr>
      <vt:lpstr>Announcements</vt:lpstr>
      <vt:lpstr>Lecture Outline</vt:lpstr>
      <vt:lpstr>Reminder: Implementing Data Structures</vt:lpstr>
      <vt:lpstr>LinkedIntList</vt:lpstr>
      <vt:lpstr>ListNodes cont.</vt:lpstr>
      <vt:lpstr>Lecture Outline</vt:lpstr>
      <vt:lpstr>Reminder: Iterating over ListNodes</vt:lpstr>
      <vt:lpstr>Why curr?</vt:lpstr>
      <vt:lpstr>Why curr?</vt:lpstr>
      <vt:lpstr>Why curr?</vt:lpstr>
      <vt:lpstr>Why curr?</vt:lpstr>
      <vt:lpstr>Why curr?</vt:lpstr>
      <vt:lpstr>Why curr?</vt:lpstr>
      <vt:lpstr>Why curr?</vt:lpstr>
      <vt:lpstr>Why curr?</vt:lpstr>
      <vt:lpstr>Lecture Outline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303</cp:revision>
  <cp:lastPrinted>2022-09-27T21:33:44Z</cp:lastPrinted>
  <dcterms:created xsi:type="dcterms:W3CDTF">2020-06-13T06:27:42Z</dcterms:created>
  <dcterms:modified xsi:type="dcterms:W3CDTF">2024-07-10T00:53:18Z</dcterms:modified>
</cp:coreProperties>
</file>