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5" r:id="rId3"/>
    <p:sldId id="324" r:id="rId4"/>
    <p:sldId id="427" r:id="rId5"/>
    <p:sldId id="392" r:id="rId6"/>
    <p:sldId id="428" r:id="rId7"/>
    <p:sldId id="393" r:id="rId8"/>
    <p:sldId id="388" r:id="rId9"/>
    <p:sldId id="412" r:id="rId10"/>
    <p:sldId id="413" r:id="rId11"/>
    <p:sldId id="396" r:id="rId12"/>
    <p:sldId id="414" r:id="rId13"/>
    <p:sldId id="415" r:id="rId14"/>
    <p:sldId id="402" r:id="rId15"/>
    <p:sldId id="403" r:id="rId16"/>
    <p:sldId id="404" r:id="rId17"/>
    <p:sldId id="429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30" r:id="rId26"/>
    <p:sldId id="420" r:id="rId27"/>
    <p:sldId id="421" r:id="rId28"/>
    <p:sldId id="416" r:id="rId29"/>
    <p:sldId id="422" r:id="rId30"/>
    <p:sldId id="423" r:id="rId31"/>
    <p:sldId id="426" r:id="rId32"/>
    <p:sldId id="424" r:id="rId33"/>
    <p:sldId id="4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427"/>
            <p14:sldId id="392"/>
            <p14:sldId id="428"/>
            <p14:sldId id="393"/>
            <p14:sldId id="388"/>
            <p14:sldId id="412"/>
            <p14:sldId id="413"/>
            <p14:sldId id="396"/>
            <p14:sldId id="414"/>
            <p14:sldId id="415"/>
            <p14:sldId id="402"/>
            <p14:sldId id="403"/>
            <p14:sldId id="404"/>
            <p14:sldId id="429"/>
            <p14:sldId id="405"/>
            <p14:sldId id="406"/>
            <p14:sldId id="407"/>
            <p14:sldId id="408"/>
            <p14:sldId id="409"/>
            <p14:sldId id="410"/>
            <p14:sldId id="411"/>
            <p14:sldId id="430"/>
            <p14:sldId id="420"/>
            <p14:sldId id="421"/>
            <p14:sldId id="416"/>
            <p14:sldId id="422"/>
            <p14:sldId id="423"/>
            <p14:sldId id="426"/>
            <p14:sldId id="424"/>
            <p14:sldId id="4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7" autoAdjust="0"/>
    <p:restoredTop sz="91361"/>
  </p:normalViewPr>
  <p:slideViewPr>
    <p:cSldViewPr snapToGrid="0" snapToObjects="1">
      <p:cViewPr>
        <p:scale>
          <a:sx n="76" d="100"/>
          <a:sy n="76" d="100"/>
        </p:scale>
        <p:origin x="76" y="40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04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1B304-5B04-4952-B277-A9AE1C7FDF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FDCD9-DDE6-4B38-AC5F-42F1A8FE6D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27130" y="273611"/>
            <a:ext cx="81984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Summer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04: </a:t>
            </a:r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ArrayIntList</a:t>
            </a:r>
            <a:endParaRPr lang="en-US" sz="900" b="1" i="0" dirty="0">
              <a:solidFill>
                <a:schemeClr val="bg1"/>
              </a:solidFill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DPqntOkFwn1o2QZqpP99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 err="1"/>
              <a:t>ArrayIntList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Did you eat breakfast today? If so, what?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EDFD3-A8DB-42F2-A993-E1B8309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43" y="5595169"/>
            <a:ext cx="1231455" cy="1231455"/>
          </a:xfrm>
          <a:prstGeom prst="rect">
            <a:avLst/>
          </a:prstGeom>
        </p:spPr>
      </p:pic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5266F82B-33E6-4564-806C-12AD894A8C9D}"/>
              </a:ext>
            </a:extLst>
          </p:cNvPr>
          <p:cNvSpPr txBox="1"/>
          <p:nvPr/>
        </p:nvSpPr>
        <p:spPr>
          <a:xfrm>
            <a:off x="7676477" y="4028858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123 24su Lecture Tunes ☀️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5EBE6A78-F291-4A00-AAE5-A696F08ECFA4}"/>
              </a:ext>
            </a:extLst>
          </p:cNvPr>
          <p:cNvSpPr txBox="1"/>
          <p:nvPr/>
        </p:nvSpPr>
        <p:spPr>
          <a:xfrm>
            <a:off x="7281076" y="4738273"/>
            <a:ext cx="1454606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" name="Google Shape;97;p1">
            <a:extLst>
              <a:ext uri="{FF2B5EF4-FFF2-40B4-BE49-F238E27FC236}">
                <a16:creationId xmlns:a16="http://schemas.microsoft.com/office/drawing/2014/main" id="{33554DD3-F323-4C95-AA43-4F00389B2F85}"/>
              </a:ext>
            </a:extLst>
          </p:cNvPr>
          <p:cNvSpPr txBox="1"/>
          <p:nvPr/>
        </p:nvSpPr>
        <p:spPr>
          <a:xfrm>
            <a:off x="7566582" y="5059978"/>
            <a:ext cx="11529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60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Google Shape;98;p1">
            <a:extLst>
              <a:ext uri="{FF2B5EF4-FFF2-40B4-BE49-F238E27FC236}">
                <a16:creationId xmlns:a16="http://schemas.microsoft.com/office/drawing/2014/main" id="{21320DBE-1F7F-4A51-8EF1-AB5ABBAAE366}"/>
              </a:ext>
            </a:extLst>
          </p:cNvPr>
          <p:cNvSpPr txBox="1"/>
          <p:nvPr/>
        </p:nvSpPr>
        <p:spPr>
          <a:xfrm>
            <a:off x="8719482" y="4738273"/>
            <a:ext cx="30537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Spaniac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" name="Google Shape;99;p1">
            <a:extLst>
              <a:ext uri="{FF2B5EF4-FFF2-40B4-BE49-F238E27FC236}">
                <a16:creationId xmlns:a16="http://schemas.microsoft.com/office/drawing/2014/main" id="{AB8C6CB1-FA0C-4365-820C-8C85EBF8E623}"/>
              </a:ext>
            </a:extLst>
          </p:cNvPr>
          <p:cNvSpPr txBox="1"/>
          <p:nvPr/>
        </p:nvSpPr>
        <p:spPr>
          <a:xfrm>
            <a:off x="8735682" y="5059978"/>
            <a:ext cx="987506" cy="76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Andras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4005775C-BC10-4741-8CF8-479109068597}"/>
              </a:ext>
            </a:extLst>
          </p:cNvPr>
          <p:cNvSpPr txBox="1"/>
          <p:nvPr/>
        </p:nvSpPr>
        <p:spPr>
          <a:xfrm>
            <a:off x="9454800" y="5036564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Eric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</p:txBody>
      </p:sp>
      <p:sp>
        <p:nvSpPr>
          <p:cNvPr id="14" name="Google Shape;99;p1">
            <a:extLst>
              <a:ext uri="{FF2B5EF4-FFF2-40B4-BE49-F238E27FC236}">
                <a16:creationId xmlns:a16="http://schemas.microsoft.com/office/drawing/2014/main" id="{77C0CBE2-EE1B-4D83-9017-41269E7A9B56}"/>
              </a:ext>
            </a:extLst>
          </p:cNvPr>
          <p:cNvSpPr txBox="1"/>
          <p:nvPr/>
        </p:nvSpPr>
        <p:spPr>
          <a:xfrm>
            <a:off x="10068971" y="5066760"/>
            <a:ext cx="987506" cy="5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Sahej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Trien</a:t>
            </a:r>
          </a:p>
        </p:txBody>
      </p:sp>
      <p:sp>
        <p:nvSpPr>
          <p:cNvPr id="15" name="Google Shape;99;p1">
            <a:extLst>
              <a:ext uri="{FF2B5EF4-FFF2-40B4-BE49-F238E27FC236}">
                <a16:creationId xmlns:a16="http://schemas.microsoft.com/office/drawing/2014/main" id="{553B2B90-D9EB-461E-AEE7-EC2385563150}"/>
              </a:ext>
            </a:extLst>
          </p:cNvPr>
          <p:cNvSpPr txBox="1"/>
          <p:nvPr/>
        </p:nvSpPr>
        <p:spPr>
          <a:xfrm>
            <a:off x="10785676" y="5060061"/>
            <a:ext cx="987506" cy="37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69622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BBDE775-C811-47B6-AE80-8A960B2DA26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92E5803-1B01-4C49-B43C-F31DD2C3546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2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FE0E282-35E4-4747-9EB3-A987FE81E3D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1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5961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39609" y="3730672"/>
            <a:ext cx="662777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77560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(5);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5607BA-BD12-413A-B612-7E03BBC0C78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146698" y="3730672"/>
            <a:ext cx="6620686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D2D4033-5C8C-48DA-930D-1AD5DF6623B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28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526F63-3EED-443C-91AB-695B23390FF5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51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579008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098130" y="5592942"/>
            <a:ext cx="2970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(-1);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AFA0FD-DEB7-4189-890D-C09C90E789DB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4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Arrays vs. </a:t>
            </a:r>
            <a:r>
              <a:rPr lang="en-US" dirty="0" err="1"/>
              <a:t>ArrayLists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ArrayIntList</a:t>
            </a: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Fields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Implementing </a:t>
            </a:r>
            <a:r>
              <a:rPr lang="en-US" b="1" dirty="0">
                <a:solidFill>
                  <a:schemeClr val="accent5"/>
                </a:solidFill>
                <a:latin typeface="Consolas" panose="020B0609020204030204" pitchFamily="49" charset="0"/>
              </a:rPr>
              <a:t>add()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Capacity &amp; Resizing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87797" y="388251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4968948" y="3730672"/>
            <a:ext cx="5798435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E033582-546D-4333-BCA3-264EBEDDF4E1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C3823F-F5DF-4417-A345-EB349C8A6F27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3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B470A5-2E6E-4913-8F33-1E176CDDDDAE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52587-A0E1-42AC-8A72-FDB2606A0D32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9672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Arrays vs. </a:t>
            </a:r>
            <a:r>
              <a:rPr lang="en-US" dirty="0" err="1"/>
              <a:t>ArrayLists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ArrayIntList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Implementing </a:t>
            </a:r>
            <a:r>
              <a:rPr lang="en-US" dirty="0">
                <a:latin typeface="Consolas" panose="020B0609020204030204" pitchFamily="49" charset="0"/>
              </a:rPr>
              <a:t>add()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Capacity &amp; Resizing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899421"/>
              </p:ext>
            </p:extLst>
          </p:nvPr>
        </p:nvGraphicFramePr>
        <p:xfrm>
          <a:off x="2519473" y="4179010"/>
          <a:ext cx="8128000" cy="804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4116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0D1BB0BF-0675-4100-895B-6DA09C81A610}"/>
              </a:ext>
            </a:extLst>
          </p:cNvPr>
          <p:cNvSpPr/>
          <p:nvPr/>
        </p:nvSpPr>
        <p:spPr>
          <a:xfrm flipV="1">
            <a:off x="4515295" y="5085746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21606BB-1E33-434A-A55B-62C02593621A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B9AE-9A80-4297-9F68-8196BDCB7863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0254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3871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3AD9DC3B-83FC-4780-A995-3F219F63DFA4}"/>
              </a:ext>
            </a:extLst>
          </p:cNvPr>
          <p:cNvSpPr/>
          <p:nvPr/>
        </p:nvSpPr>
        <p:spPr>
          <a:xfrm flipV="1">
            <a:off x="3620164" y="5085009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C90C441-0841-4E65-BA81-67243562909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1C70F5-23E1-412F-A3A8-634B1AACA609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16103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030326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12" name="Arrow: U-Turn 11">
            <a:extLst>
              <a:ext uri="{FF2B5EF4-FFF2-40B4-BE49-F238E27FC236}">
                <a16:creationId xmlns:a16="http://schemas.microsoft.com/office/drawing/2014/main" id="{E7C3749C-F5E7-429F-90E6-B8EB2683A5F7}"/>
              </a:ext>
            </a:extLst>
          </p:cNvPr>
          <p:cNvSpPr/>
          <p:nvPr/>
        </p:nvSpPr>
        <p:spPr>
          <a:xfrm flipV="1">
            <a:off x="2806997" y="5128493"/>
            <a:ext cx="1056167" cy="400653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7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D37E9C4-CAC2-4047-8DCE-6234F1FBB66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3DC136-56F6-407B-BBEB-09D8A4D6BC6C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8090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11497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5777023" y="3730672"/>
            <a:ext cx="4990360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4357383" y="5529146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(0, 0);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FF324A5-8DBC-4284-A931-A7FAABF41B9E}"/>
              </a:ext>
            </a:extLst>
          </p:cNvPr>
          <p:cNvSpPr/>
          <p:nvPr/>
        </p:nvSpPr>
        <p:spPr>
          <a:xfrm flipV="1">
            <a:off x="2842438" y="5063041"/>
            <a:ext cx="191384" cy="423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DC411B-0473-44F1-8961-8EE8957467CF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E35CB1-9C9D-4F9D-93CA-F5757B8F08C9}"/>
              </a:ext>
            </a:extLst>
          </p:cNvPr>
          <p:cNvSpPr txBox="1"/>
          <p:nvPr/>
        </p:nvSpPr>
        <p:spPr>
          <a:xfrm>
            <a:off x="1424616" y="3279730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9400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2069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Important points: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represents how far the curtain is peeled back</a:t>
            </a:r>
          </a:p>
          <a:p>
            <a:pPr lvl="2"/>
            <a:r>
              <a:rPr lang="en-US" dirty="0"/>
              <a:t>Can’t use a hardcoded value!</a:t>
            </a:r>
          </a:p>
          <a:p>
            <a:pPr lvl="1"/>
            <a:r>
              <a:rPr lang="en-US" dirty="0"/>
              <a:t>Starting value is always at index 0</a:t>
            </a:r>
          </a:p>
          <a:p>
            <a:pPr lvl="2"/>
            <a:r>
              <a:rPr lang="en-US" dirty="0"/>
              <a:t>Adding to / removing from beginning requires shifting elements</a:t>
            </a: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288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Arrays vs. </a:t>
            </a:r>
            <a:r>
              <a:rPr lang="en-US" dirty="0" err="1"/>
              <a:t>ArrayLists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/>
              <a:t>ArrayIntList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Implementing </a:t>
            </a:r>
            <a:r>
              <a:rPr lang="en-US" dirty="0">
                <a:latin typeface="Consolas" panose="020B0609020204030204" pitchFamily="49" charset="0"/>
              </a:rPr>
              <a:t>add()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Capacity &amp; Resizing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53573" y="441941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3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11991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2530DE-99EC-4643-A4D9-5DC9522EA2AB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12771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3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562184" y="3279730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!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</p:spTree>
    <p:extLst>
      <p:ext uri="{BB962C8B-B14F-4D97-AF65-F5344CB8AC3E}">
        <p14:creationId xmlns:p14="http://schemas.microsoft.com/office/powerpoint/2010/main" val="2652109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4703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0192"/>
              </p:ext>
            </p:extLst>
          </p:nvPr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4299ADD-FB2D-4A84-972A-CC5061829336}"/>
              </a:ext>
            </a:extLst>
          </p:cNvPr>
          <p:cNvSpPr/>
          <p:nvPr/>
        </p:nvSpPr>
        <p:spPr>
          <a:xfrm>
            <a:off x="2830343" y="49798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06CB03C-1B00-4A80-ABBE-3E6670B109B4}"/>
              </a:ext>
            </a:extLst>
          </p:cNvPr>
          <p:cNvSpPr/>
          <p:nvPr/>
        </p:nvSpPr>
        <p:spPr>
          <a:xfrm>
            <a:off x="3632905" y="4979799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B63FD67-1055-49D4-BD68-CA07601BD095}"/>
              </a:ext>
            </a:extLst>
          </p:cNvPr>
          <p:cNvSpPr/>
          <p:nvPr/>
        </p:nvSpPr>
        <p:spPr>
          <a:xfrm>
            <a:off x="4435467" y="4979798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FBE4840F-10F3-42F9-BE61-EC744E0ABE2F}"/>
              </a:ext>
            </a:extLst>
          </p:cNvPr>
          <p:cNvSpPr/>
          <p:nvPr/>
        </p:nvSpPr>
        <p:spPr>
          <a:xfrm>
            <a:off x="5238029" y="4979797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F5168601-160A-456C-8443-6A71BCF2524A}"/>
              </a:ext>
            </a:extLst>
          </p:cNvPr>
          <p:cNvSpPr/>
          <p:nvPr/>
        </p:nvSpPr>
        <p:spPr>
          <a:xfrm>
            <a:off x="6040591" y="4979796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C4241FF6-1251-46DC-AFD7-3096FC68161C}"/>
              </a:ext>
            </a:extLst>
          </p:cNvPr>
          <p:cNvSpPr/>
          <p:nvPr/>
        </p:nvSpPr>
        <p:spPr>
          <a:xfrm>
            <a:off x="6869467" y="497450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FA25F4BB-49B8-4139-B317-80BAD1A566F8}"/>
              </a:ext>
            </a:extLst>
          </p:cNvPr>
          <p:cNvSpPr/>
          <p:nvPr/>
        </p:nvSpPr>
        <p:spPr>
          <a:xfrm>
            <a:off x="7698343" y="4974502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0B142497-0399-4777-A9B9-A0C4AD79F1EB}"/>
              </a:ext>
            </a:extLst>
          </p:cNvPr>
          <p:cNvSpPr/>
          <p:nvPr/>
        </p:nvSpPr>
        <p:spPr>
          <a:xfrm>
            <a:off x="8527219" y="4974501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F14C2A7-59E1-4F44-970B-1B42E9925EAB}"/>
              </a:ext>
            </a:extLst>
          </p:cNvPr>
          <p:cNvSpPr/>
          <p:nvPr/>
        </p:nvSpPr>
        <p:spPr>
          <a:xfrm>
            <a:off x="9356095" y="4975173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5052F26-8DDA-4D45-A661-989EBE7C9479}"/>
              </a:ext>
            </a:extLst>
          </p:cNvPr>
          <p:cNvSpPr/>
          <p:nvPr/>
        </p:nvSpPr>
        <p:spPr>
          <a:xfrm>
            <a:off x="10184971" y="4974500"/>
            <a:ext cx="201336" cy="2917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26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5271553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6128826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6" name="Arrow: U-Turn 5">
            <a:extLst>
              <a:ext uri="{FF2B5EF4-FFF2-40B4-BE49-F238E27FC236}">
                <a16:creationId xmlns:a16="http://schemas.microsoft.com/office/drawing/2014/main" id="{9C0718B4-B71C-4B02-9B2E-700329D2406D}"/>
              </a:ext>
            </a:extLst>
          </p:cNvPr>
          <p:cNvSpPr/>
          <p:nvPr/>
        </p:nvSpPr>
        <p:spPr>
          <a:xfrm rot="16200000">
            <a:off x="1655222" y="4917289"/>
            <a:ext cx="1254412" cy="374116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1929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Check-in 1 “Graded”! (on </a:t>
            </a:r>
            <a:r>
              <a:rPr lang="en-US" dirty="0" err="1"/>
              <a:t>gradescope</a:t>
            </a:r>
            <a:r>
              <a:rPr lang="en-US" dirty="0"/>
              <a:t>)</a:t>
            </a:r>
          </a:p>
          <a:p>
            <a:r>
              <a:rPr lang="en-US" dirty="0"/>
              <a:t>Quiz 1 Completed! 😮‍💨</a:t>
            </a:r>
          </a:p>
          <a:p>
            <a:pPr lvl="1"/>
            <a:r>
              <a:rPr lang="en-US" dirty="0"/>
              <a:t>Congrats! Expect grades back in about a week (hopefully)</a:t>
            </a:r>
          </a:p>
          <a:p>
            <a:pPr lvl="1"/>
            <a:r>
              <a:rPr lang="en-US" dirty="0"/>
              <a:t>Practice metacognition: how did that go? What can you learn about your studying process and how can you incorporate it before the next quiz?</a:t>
            </a:r>
          </a:p>
          <a:p>
            <a:r>
              <a:rPr lang="en-US" dirty="0"/>
              <a:t>Programming Assignment 1 due tonight (7/3) @ 11:59pm</a:t>
            </a:r>
          </a:p>
          <a:p>
            <a:pPr lvl="1"/>
            <a:r>
              <a:rPr lang="en-US" dirty="0"/>
              <a:t>Try to get something in before the initial submission such that you can get feedback</a:t>
            </a:r>
          </a:p>
          <a:p>
            <a:pPr lvl="1"/>
            <a:r>
              <a:rPr lang="en-US" dirty="0"/>
              <a:t>Extra credit due (7/3) as well – totally ok if you don’t complete it!</a:t>
            </a:r>
          </a:p>
          <a:p>
            <a:r>
              <a:rPr lang="en-US" dirty="0"/>
              <a:t>Creative Project 1 Grades out after lecture</a:t>
            </a:r>
          </a:p>
          <a:p>
            <a:r>
              <a:rPr lang="en-US" dirty="0"/>
              <a:t>Resubmission period 1 closes on Friday (7/5) @ 11:59pm</a:t>
            </a:r>
          </a:p>
          <a:p>
            <a:pPr lvl="1"/>
            <a:r>
              <a:rPr lang="en-US" dirty="0"/>
              <a:t>Assignments available: C1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072749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0647473" y="3730672"/>
            <a:ext cx="967878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239224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183905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BD091-BF26-44F1-9D8B-37273D101E0A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3130955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16A7C8-C6B2-4DC7-B08F-84B33B66EB39}"/>
              </a:ext>
            </a:extLst>
          </p:cNvPr>
          <p:cNvSpPr/>
          <p:nvPr/>
        </p:nvSpPr>
        <p:spPr>
          <a:xfrm>
            <a:off x="2399561" y="3533475"/>
            <a:ext cx="9215790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363CF8-B0C5-40D1-B3C1-20F608D6AEF6}"/>
              </a:ext>
            </a:extLst>
          </p:cNvPr>
          <p:cNvSpPr txBox="1"/>
          <p:nvPr/>
        </p:nvSpPr>
        <p:spPr>
          <a:xfrm>
            <a:off x="1427181" y="3210827"/>
            <a:ext cx="6767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B)</a:t>
            </a:r>
          </a:p>
        </p:txBody>
      </p:sp>
      <p:graphicFrame>
        <p:nvGraphicFramePr>
          <p:cNvPr id="12" name="Table 10">
            <a:extLst>
              <a:ext uri="{FF2B5EF4-FFF2-40B4-BE49-F238E27FC236}">
                <a16:creationId xmlns:a16="http://schemas.microsoft.com/office/drawing/2014/main" id="{5DA8E74B-1D26-4292-963C-B0C80C85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76486"/>
              </p:ext>
            </p:extLst>
          </p:nvPr>
        </p:nvGraphicFramePr>
        <p:xfrm>
          <a:off x="2519473" y="4179010"/>
          <a:ext cx="8932297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027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  <a:gridCol w="812027">
                  <a:extLst>
                    <a:ext uri="{9D8B030D-6E8A-4147-A177-3AD203B41FA5}">
                      <a16:colId xmlns:a16="http://schemas.microsoft.com/office/drawing/2014/main" val="321168632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-3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F8D035E-692E-48F4-B72C-B49C150359EA}"/>
              </a:ext>
            </a:extLst>
          </p:cNvPr>
          <p:cNvSpPr txBox="1"/>
          <p:nvPr/>
        </p:nvSpPr>
        <p:spPr>
          <a:xfrm>
            <a:off x="2725033" y="3809678"/>
            <a:ext cx="896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9     10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11451769" y="3730672"/>
            <a:ext cx="163581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EB6F0-7D15-4DE6-B6B0-40E31E88E5CC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</p:spTree>
    <p:extLst>
      <p:ext uri="{BB962C8B-B14F-4D97-AF65-F5344CB8AC3E}">
        <p14:creationId xmlns:p14="http://schemas.microsoft.com/office/powerpoint/2010/main" val="872794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and Resizing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93639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 = length of underlying array</a:t>
            </a:r>
          </a:p>
          <a:p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= number of user-added elements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happens if we run out of space? (</a:t>
            </a:r>
            <a:r>
              <a:rPr lang="en-US" dirty="0">
                <a:latin typeface="Consolas" panose="020B0609020204030204" pitchFamily="49" charset="0"/>
              </a:rPr>
              <a:t>size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==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capacity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make a new (bigger array) and copy things over</a:t>
            </a:r>
          </a:p>
          <a:p>
            <a:pPr lvl="1"/>
            <a:r>
              <a:rPr lang="en-US" dirty="0"/>
              <a:t>Another layer to the resizing illusion!</a:t>
            </a:r>
          </a:p>
          <a:p>
            <a:endParaRPr lang="en-US" dirty="0"/>
          </a:p>
          <a:p>
            <a:r>
              <a:rPr lang="en-US" dirty="0"/>
              <a:t>In reality, we don’t typically add a single spot</a:t>
            </a:r>
          </a:p>
          <a:p>
            <a:pPr lvl="1"/>
            <a:r>
              <a:rPr lang="en-US" dirty="0"/>
              <a:t>What happens if we add again?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68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Arrays vs. </a:t>
            </a:r>
            <a:r>
              <a:rPr lang="en-US" b="1" dirty="0" err="1">
                <a:solidFill>
                  <a:schemeClr val="accent5"/>
                </a:solidFill>
              </a:rPr>
              <a:t>ArrayLists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err="1"/>
              <a:t>ArrayIntList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Implementing </a:t>
            </a:r>
            <a:r>
              <a:rPr lang="en-US" dirty="0">
                <a:latin typeface="Consolas" panose="020B0609020204030204" pitchFamily="49" charset="0"/>
              </a:rPr>
              <a:t>add()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Capacity &amp; Resizing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387129" y="211243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Arrays</a:t>
            </a:r>
            <a:r>
              <a:rPr lang="en-US" dirty="0"/>
              <a:t> vs. </a:t>
            </a:r>
            <a:r>
              <a:rPr lang="en-US" dirty="0" err="1">
                <a:latin typeface="Consolas" panose="020B0609020204030204" pitchFamily="49" charset="0"/>
              </a:rPr>
              <a:t>ArrayLists</a:t>
            </a: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67245"/>
              </p:ext>
            </p:extLst>
          </p:nvPr>
        </p:nvGraphicFramePr>
        <p:xfrm>
          <a:off x="411126" y="1371600"/>
          <a:ext cx="11369748" cy="440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293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5945455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Arrays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ArrayLists</a:t>
                      </a:r>
                      <a:endParaRPr lang="en-US" sz="20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int[]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 = new int[x];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List&lt;Integer&gt; al = new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ArrayList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&lt;&gt;();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4129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y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al.get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678730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nsolas" panose="020B0609020204030204" pitchFamily="49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al.add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(2);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682782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[0] = 5;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al.set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(0, 5);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4581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length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arr.length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Always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int size = </a:t>
                      </a:r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al.size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();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Matches # of </a:t>
                      </a:r>
                    </a:p>
                    <a:p>
                      <a:pPr algn="l"/>
                      <a:r>
                        <a:rPr lang="en-US" sz="2000" dirty="0">
                          <a:latin typeface="Consolas" panose="020B0609020204030204" pitchFamily="49" charset="0"/>
                        </a:rPr>
                        <a:t>                       // </a:t>
                      </a:r>
                      <a:r>
                        <a:rPr lang="en-US" sz="2000" b="1" i="1" dirty="0">
                          <a:latin typeface="Consolas" panose="020B0609020204030204" pitchFamily="49" charset="0"/>
                        </a:rPr>
                        <a:t>things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081884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i="1" dirty="0">
                        <a:latin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383481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Fundamental data structure*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Class within </a:t>
                      </a:r>
                      <a:r>
                        <a:rPr lang="en-US" sz="2000" b="0" i="0" dirty="0" err="1">
                          <a:latin typeface="+mn-lt"/>
                        </a:rPr>
                        <a:t>java.util</a:t>
                      </a:r>
                      <a:endParaRPr lang="en-US" sz="2000" b="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315453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Fixed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+mn-lt"/>
                        </a:rPr>
                        <a:t>Illusion of resizing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3355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205F049-8637-4512-937D-5BAC528CCC60}"/>
              </a:ext>
            </a:extLst>
          </p:cNvPr>
          <p:cNvSpPr txBox="1"/>
          <p:nvPr/>
        </p:nvSpPr>
        <p:spPr>
          <a:xfrm>
            <a:off x="411128" y="5861715"/>
            <a:ext cx="5429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 Technically arrays are also Objects in Java, but for the </a:t>
            </a:r>
          </a:p>
          <a:p>
            <a:r>
              <a:rPr lang="en-US" sz="1600" i="1" dirty="0"/>
              <a:t>   purposes of this course / most of your CS career we’ll treat </a:t>
            </a:r>
          </a:p>
          <a:p>
            <a:r>
              <a:rPr lang="en-US" sz="1600" i="1" dirty="0"/>
              <a:t>   them like fundamental data structures  </a:t>
            </a:r>
          </a:p>
        </p:txBody>
      </p:sp>
    </p:spTree>
    <p:extLst>
      <p:ext uri="{BB962C8B-B14F-4D97-AF65-F5344CB8AC3E}">
        <p14:creationId xmlns:p14="http://schemas.microsoft.com/office/powerpoint/2010/main" val="269847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Arrays vs. </a:t>
            </a:r>
            <a:r>
              <a:rPr lang="en-US" dirty="0" err="1"/>
              <a:t>ArrayLists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b="1" dirty="0" err="1">
                <a:solidFill>
                  <a:schemeClr val="accent5"/>
                </a:solidFill>
              </a:rPr>
              <a:t>ArrayIntList</a:t>
            </a:r>
            <a:endParaRPr lang="en-US" b="1" dirty="0">
              <a:solidFill>
                <a:schemeClr val="accent5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Fields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Implementing </a:t>
            </a:r>
            <a:r>
              <a:rPr lang="en-US" dirty="0">
                <a:latin typeface="Consolas" panose="020B0609020204030204" pitchFamily="49" charset="0"/>
              </a:rPr>
              <a:t>add()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Capacity &amp; Resizing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405617" y="274161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7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Data Structures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029834"/>
          </a:xfrm>
        </p:spPr>
        <p:txBody>
          <a:bodyPr>
            <a:normAutofit/>
          </a:bodyPr>
          <a:lstStyle/>
          <a:p>
            <a:r>
              <a:rPr lang="en-US" dirty="0"/>
              <a:t>No different from designing any other class!</a:t>
            </a:r>
          </a:p>
          <a:p>
            <a:pPr lvl="1"/>
            <a:r>
              <a:rPr lang="en-US" dirty="0"/>
              <a:t>Specified behavior (</a:t>
            </a:r>
            <a:r>
              <a:rPr lang="en-US" dirty="0">
                <a:latin typeface="Consolas" panose="020B0609020204030204" pitchFamily="49" charset="0"/>
              </a:rPr>
              <a:t>List</a:t>
            </a:r>
            <a:r>
              <a:rPr lang="en-US" dirty="0"/>
              <a:t> interface):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Choose appropriate fields based on behavior</a:t>
            </a:r>
          </a:p>
          <a:p>
            <a:r>
              <a:rPr lang="en-US" dirty="0"/>
              <a:t>Just requires some thinking outside the box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E5DB5AD-D214-4777-8C16-401F51972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1430"/>
              </p:ext>
            </p:extLst>
          </p:nvPr>
        </p:nvGraphicFramePr>
        <p:xfrm>
          <a:off x="1625600" y="2291354"/>
          <a:ext cx="89408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0679">
                  <a:extLst>
                    <a:ext uri="{9D8B030D-6E8A-4147-A177-3AD203B41FA5}">
                      <a16:colId xmlns:a16="http://schemas.microsoft.com/office/drawing/2014/main" val="1946470959"/>
                    </a:ext>
                  </a:extLst>
                </a:gridCol>
                <a:gridCol w="5250121">
                  <a:extLst>
                    <a:ext uri="{9D8B030D-6E8A-4147-A177-3AD203B41FA5}">
                      <a16:colId xmlns:a16="http://schemas.microsoft.com/office/drawing/2014/main" val="2255471524"/>
                    </a:ext>
                  </a:extLst>
                </a:gridCol>
              </a:tblGrid>
              <a:tr h="265618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36777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to the end of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9280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add(int index, 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Adds the given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50616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remove(E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if it exists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23347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remove(int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value at the given index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76017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r>
                        <a:rPr lang="en-US" dirty="0">
                          <a:latin typeface="Consolas" panose="020B0609020204030204" pitchFamily="49" charset="0"/>
                        </a:rPr>
                        <a:t>get(int index)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value at the given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33202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set(int index, int 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Updates the value at the given index to the one given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264861"/>
                  </a:ext>
                </a:extLst>
              </a:tr>
              <a:tr h="2656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the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45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371649"/>
              </p:ext>
            </p:extLst>
          </p:nvPr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2399562" y="3730672"/>
            <a:ext cx="8367823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46236D-1054-4513-9845-5E6F46A79B1C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7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ArrayIntLists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17557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simplicity: only about storing </a:t>
            </a:r>
            <a:r>
              <a:rPr lang="en-US" dirty="0" err="1"/>
              <a:t>ints</a:t>
            </a:r>
            <a:r>
              <a:rPr lang="en-US" dirty="0"/>
              <a:t> (no type variables)</a:t>
            </a:r>
          </a:p>
          <a:p>
            <a:r>
              <a:rPr lang="en-US" dirty="0"/>
              <a:t>How do we accomplish resizing magic trick? Two fields: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int[] </a:t>
            </a:r>
            <a:r>
              <a:rPr lang="en-US" dirty="0" err="1">
                <a:latin typeface="Consolas" panose="020B0609020204030204" pitchFamily="49" charset="0"/>
              </a:rPr>
              <a:t>elementData</a:t>
            </a:r>
            <a:r>
              <a:rPr lang="en-US" dirty="0">
                <a:latin typeface="Consolas" panose="020B0609020204030204" pitchFamily="49" charset="0"/>
              </a:rPr>
              <a:t>;    // Where we store elements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int size;             // Storage boundary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882756B-0772-458E-B029-CD6138543748}"/>
              </a:ext>
            </a:extLst>
          </p:cNvPr>
          <p:cNvGraphicFramePr>
            <a:graphicFrameLocks noGrp="1"/>
          </p:cNvGraphicFramePr>
          <p:nvPr/>
        </p:nvGraphicFramePr>
        <p:xfrm>
          <a:off x="2519473" y="4179010"/>
          <a:ext cx="8128000" cy="80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1513428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32329361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4661774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2478193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819941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38023162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8339045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65870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8930392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192786030"/>
                    </a:ext>
                  </a:extLst>
                </a:gridCol>
              </a:tblGrid>
              <a:tr h="80079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6606975"/>
                  </a:ext>
                </a:extLst>
              </a:tr>
            </a:tbl>
          </a:graphicData>
        </a:graphic>
      </p:graphicFrame>
      <p:pic>
        <p:nvPicPr>
          <p:cNvPr id="1026" name="Picture 2" descr="150+ Cartoon Wizard Pointing Sign Stock Illustrations, Royalty-Free Vector  Graphics &amp; Clip Art - iStock">
            <a:extLst>
              <a:ext uri="{FF2B5EF4-FFF2-40B4-BE49-F238E27FC236}">
                <a16:creationId xmlns:a16="http://schemas.microsoft.com/office/drawing/2014/main" id="{FD3F25BD-38B5-42CB-B502-0611CE8E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3475"/>
            <a:ext cx="1681273" cy="168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750A95-2BD3-470D-9B94-51B74765414A}"/>
              </a:ext>
            </a:extLst>
          </p:cNvPr>
          <p:cNvSpPr txBox="1"/>
          <p:nvPr/>
        </p:nvSpPr>
        <p:spPr>
          <a:xfrm>
            <a:off x="2725034" y="3809678"/>
            <a:ext cx="782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0      1     2     </a:t>
            </a:r>
            <a:r>
              <a:rPr lang="en-US" sz="11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3     </a:t>
            </a:r>
            <a:r>
              <a:rPr lang="en-US" sz="7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4     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5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6     </a:t>
            </a:r>
            <a:r>
              <a:rPr lang="en-US" sz="60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7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8     </a:t>
            </a:r>
            <a:r>
              <a:rPr lang="en-US" sz="1050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67D9030-64F9-45DE-AEFE-DF805BBDC4E2}"/>
              </a:ext>
            </a:extLst>
          </p:cNvPr>
          <p:cNvSpPr/>
          <p:nvPr/>
        </p:nvSpPr>
        <p:spPr>
          <a:xfrm>
            <a:off x="3338623" y="3730672"/>
            <a:ext cx="7428762" cy="1492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60BC-4202-4261-B1DF-AD0AA1E44C94}"/>
              </a:ext>
            </a:extLst>
          </p:cNvPr>
          <p:cNvSpPr txBox="1"/>
          <p:nvPr/>
        </p:nvSpPr>
        <p:spPr>
          <a:xfrm>
            <a:off x="5224767" y="5592942"/>
            <a:ext cx="2717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Consolas" panose="020B0609020204030204" pitchFamily="49" charset="0"/>
              </a:rPr>
              <a:t>al.add</a:t>
            </a:r>
            <a:r>
              <a:rPr lang="en-US" sz="3600" dirty="0">
                <a:latin typeface="Consolas" panose="020B0609020204030204" pitchFamily="49" charset="0"/>
              </a:rPr>
              <a:t>(2);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A992A5-8273-459E-B69F-435A4E1DC2B2}"/>
              </a:ext>
            </a:extLst>
          </p:cNvPr>
          <p:cNvSpPr/>
          <p:nvPr/>
        </p:nvSpPr>
        <p:spPr>
          <a:xfrm>
            <a:off x="2399561" y="3533475"/>
            <a:ext cx="8367823" cy="197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3989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15325</TotalTime>
  <Words>2180</Words>
  <Application>Microsoft Office PowerPoint</Application>
  <PresentationFormat>Widescreen</PresentationFormat>
  <Paragraphs>581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ArrayIntList</vt:lpstr>
      <vt:lpstr>Lecture Outline</vt:lpstr>
      <vt:lpstr>Announcements</vt:lpstr>
      <vt:lpstr>Lecture Outline</vt:lpstr>
      <vt:lpstr>Arrays vs. ArrayLists</vt:lpstr>
      <vt:lpstr>Lecture Outline</vt:lpstr>
      <vt:lpstr>Implementing Data Structures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Lecture Outline</vt:lpstr>
      <vt:lpstr>ArrayIntLists</vt:lpstr>
      <vt:lpstr>ArrayIntLists</vt:lpstr>
      <vt:lpstr>ArrayIntLists</vt:lpstr>
      <vt:lpstr>ArrayIntLists</vt:lpstr>
      <vt:lpstr>ArrayIntLists</vt:lpstr>
      <vt:lpstr>ArrayIntLists</vt:lpstr>
      <vt:lpstr>ArrayIntLists</vt:lpstr>
      <vt:lpstr>Lecture Outline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  <vt:lpstr>Capacity and Resizing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cse-loaner</cp:lastModifiedBy>
  <cp:revision>312</cp:revision>
  <cp:lastPrinted>2022-09-27T21:33:44Z</cp:lastPrinted>
  <dcterms:created xsi:type="dcterms:W3CDTF">2020-06-13T06:27:42Z</dcterms:created>
  <dcterms:modified xsi:type="dcterms:W3CDTF">2024-07-03T00:37:19Z</dcterms:modified>
</cp:coreProperties>
</file>