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25" r:id="rId3"/>
    <p:sldId id="340" r:id="rId4"/>
    <p:sldId id="341" r:id="rId5"/>
    <p:sldId id="342" r:id="rId6"/>
    <p:sldId id="349" r:id="rId7"/>
    <p:sldId id="350" r:id="rId8"/>
    <p:sldId id="344" r:id="rId9"/>
    <p:sldId id="351" r:id="rId10"/>
    <p:sldId id="354" r:id="rId11"/>
    <p:sldId id="345" r:id="rId12"/>
    <p:sldId id="346" r:id="rId13"/>
    <p:sldId id="343" r:id="rId14"/>
    <p:sldId id="347" r:id="rId15"/>
    <p:sldId id="34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31"/>
    <a:srgbClr val="FA82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1" autoAdjust="0"/>
    <p:restoredTop sz="93083" autoAdjust="0"/>
  </p:normalViewPr>
  <p:slideViewPr>
    <p:cSldViewPr snapToGrid="0" snapToObjects="1">
      <p:cViewPr>
        <p:scale>
          <a:sx n="51" d="100"/>
          <a:sy n="51" d="100"/>
        </p:scale>
        <p:origin x="1448" y="99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0495D-9FCE-4B4A-941C-9B636F6619F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F7410C50-FCAF-4E29-BB63-C803FCF2F4D0}">
      <dgm:prSet phldrT="[Text]"/>
      <dgm:spPr/>
      <dgm:t>
        <a:bodyPr/>
        <a:lstStyle/>
        <a:p>
          <a:r>
            <a:rPr lang="en-US"/>
            <a:t>Interfaces</a:t>
          </a:r>
          <a:endParaRPr lang="en-US" dirty="0"/>
        </a:p>
      </dgm:t>
    </dgm:pt>
    <dgm:pt modelId="{CB02FDA8-8CE6-431D-BBB9-6604C2F35ED0}" type="parTrans" cxnId="{50386813-79D1-44D9-99CE-2793D7EF31CA}">
      <dgm:prSet/>
      <dgm:spPr/>
      <dgm:t>
        <a:bodyPr/>
        <a:lstStyle/>
        <a:p>
          <a:endParaRPr lang="en-US"/>
        </a:p>
      </dgm:t>
    </dgm:pt>
    <dgm:pt modelId="{00D7731F-1428-4918-B79C-1DBC5A900C9F}" type="sibTrans" cxnId="{50386813-79D1-44D9-99CE-2793D7EF31CA}">
      <dgm:prSet/>
      <dgm:spPr/>
      <dgm:t>
        <a:bodyPr/>
        <a:lstStyle/>
        <a:p>
          <a:endParaRPr lang="en-US"/>
        </a:p>
      </dgm:t>
    </dgm:pt>
    <dgm:pt modelId="{7E766408-F060-4CFD-AAC0-29BB3F59DA9A}">
      <dgm:prSet phldrT="[Text]"/>
      <dgm:spPr/>
      <dgm:t>
        <a:bodyPr/>
        <a:lstStyle/>
        <a:p>
          <a:r>
            <a:rPr lang="en-US" dirty="0"/>
            <a:t>Abstract Classes</a:t>
          </a:r>
        </a:p>
      </dgm:t>
    </dgm:pt>
    <dgm:pt modelId="{FE14D403-709C-4C3E-ADDA-0D13806ED4EE}" type="parTrans" cxnId="{296DC12A-4A89-4B0B-843E-03C8856A575B}">
      <dgm:prSet/>
      <dgm:spPr/>
      <dgm:t>
        <a:bodyPr/>
        <a:lstStyle/>
        <a:p>
          <a:endParaRPr lang="en-US"/>
        </a:p>
      </dgm:t>
    </dgm:pt>
    <dgm:pt modelId="{FF7B268F-5AB5-44C3-AD26-85CDDB925564}" type="sibTrans" cxnId="{296DC12A-4A89-4B0B-843E-03C8856A575B}">
      <dgm:prSet/>
      <dgm:spPr/>
      <dgm:t>
        <a:bodyPr/>
        <a:lstStyle/>
        <a:p>
          <a:endParaRPr lang="en-US"/>
        </a:p>
      </dgm:t>
    </dgm:pt>
    <dgm:pt modelId="{EFFE7F1D-FB70-4E2B-904E-6C2BE87BABFD}">
      <dgm:prSet phldrT="[Text]"/>
      <dgm:spPr/>
      <dgm:t>
        <a:bodyPr/>
        <a:lstStyle/>
        <a:p>
          <a:r>
            <a:rPr lang="en-US"/>
            <a:t>Classes</a:t>
          </a:r>
          <a:endParaRPr lang="en-US" dirty="0"/>
        </a:p>
      </dgm:t>
    </dgm:pt>
    <dgm:pt modelId="{42F5B43E-CF0A-4855-B6CA-C8C330EF9157}" type="parTrans" cxnId="{52D26143-13B5-48CF-A505-B1615F821568}">
      <dgm:prSet/>
      <dgm:spPr/>
      <dgm:t>
        <a:bodyPr/>
        <a:lstStyle/>
        <a:p>
          <a:endParaRPr lang="en-US"/>
        </a:p>
      </dgm:t>
    </dgm:pt>
    <dgm:pt modelId="{C6F3EB68-D5E3-4459-A170-9D9EBF98D6F8}" type="sibTrans" cxnId="{52D26143-13B5-48CF-A505-B1615F821568}">
      <dgm:prSet/>
      <dgm:spPr/>
      <dgm:t>
        <a:bodyPr/>
        <a:lstStyle/>
        <a:p>
          <a:endParaRPr lang="en-US"/>
        </a:p>
      </dgm:t>
    </dgm:pt>
    <dgm:pt modelId="{CCA6E7F6-94E8-45AB-AFBA-1F5FF5DF9779}" type="pres">
      <dgm:prSet presAssocID="{4170495D-9FCE-4B4A-941C-9B636F6619F2}" presName="Name0" presStyleCnt="0">
        <dgm:presLayoutVars>
          <dgm:chMax val="7"/>
          <dgm:dir/>
          <dgm:resizeHandles val="exact"/>
        </dgm:presLayoutVars>
      </dgm:prSet>
      <dgm:spPr/>
    </dgm:pt>
    <dgm:pt modelId="{E3594F6F-47B3-4C42-9052-1912D367817B}" type="pres">
      <dgm:prSet presAssocID="{4170495D-9FCE-4B4A-941C-9B636F6619F2}" presName="ellipse1" presStyleLbl="vennNode1" presStyleIdx="0" presStyleCnt="3">
        <dgm:presLayoutVars>
          <dgm:bulletEnabled val="1"/>
        </dgm:presLayoutVars>
      </dgm:prSet>
      <dgm:spPr/>
    </dgm:pt>
    <dgm:pt modelId="{98B32783-8D12-4E27-9FEC-F1C744282E20}" type="pres">
      <dgm:prSet presAssocID="{4170495D-9FCE-4B4A-941C-9B636F6619F2}" presName="ellipse2" presStyleLbl="vennNode1" presStyleIdx="1" presStyleCnt="3">
        <dgm:presLayoutVars>
          <dgm:bulletEnabled val="1"/>
        </dgm:presLayoutVars>
      </dgm:prSet>
      <dgm:spPr/>
    </dgm:pt>
    <dgm:pt modelId="{E30B6114-57E3-4A7D-99B1-A90E79AD5D8C}" type="pres">
      <dgm:prSet presAssocID="{4170495D-9FCE-4B4A-941C-9B636F6619F2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A7B54405-ECBE-4AC7-8677-6ED297421AE7}" type="presOf" srcId="{4170495D-9FCE-4B4A-941C-9B636F6619F2}" destId="{CCA6E7F6-94E8-45AB-AFBA-1F5FF5DF9779}" srcOrd="0" destOrd="0" presId="urn:microsoft.com/office/officeart/2005/8/layout/rings+Icon"/>
    <dgm:cxn modelId="{50386813-79D1-44D9-99CE-2793D7EF31CA}" srcId="{4170495D-9FCE-4B4A-941C-9B636F6619F2}" destId="{F7410C50-FCAF-4E29-BB63-C803FCF2F4D0}" srcOrd="0" destOrd="0" parTransId="{CB02FDA8-8CE6-431D-BBB9-6604C2F35ED0}" sibTransId="{00D7731F-1428-4918-B79C-1DBC5A900C9F}"/>
    <dgm:cxn modelId="{296DC12A-4A89-4B0B-843E-03C8856A575B}" srcId="{4170495D-9FCE-4B4A-941C-9B636F6619F2}" destId="{7E766408-F060-4CFD-AAC0-29BB3F59DA9A}" srcOrd="1" destOrd="0" parTransId="{FE14D403-709C-4C3E-ADDA-0D13806ED4EE}" sibTransId="{FF7B268F-5AB5-44C3-AD26-85CDDB925564}"/>
    <dgm:cxn modelId="{F0F41A5D-828A-40F1-B580-E3F05E781B31}" type="presOf" srcId="{F7410C50-FCAF-4E29-BB63-C803FCF2F4D0}" destId="{E3594F6F-47B3-4C42-9052-1912D367817B}" srcOrd="0" destOrd="0" presId="urn:microsoft.com/office/officeart/2005/8/layout/rings+Icon"/>
    <dgm:cxn modelId="{52D26143-13B5-48CF-A505-B1615F821568}" srcId="{4170495D-9FCE-4B4A-941C-9B636F6619F2}" destId="{EFFE7F1D-FB70-4E2B-904E-6C2BE87BABFD}" srcOrd="2" destOrd="0" parTransId="{42F5B43E-CF0A-4855-B6CA-C8C330EF9157}" sibTransId="{C6F3EB68-D5E3-4459-A170-9D9EBF98D6F8}"/>
    <dgm:cxn modelId="{F936D8B6-FDB0-4CA7-963A-ACC3F8686D91}" type="presOf" srcId="{EFFE7F1D-FB70-4E2B-904E-6C2BE87BABFD}" destId="{E30B6114-57E3-4A7D-99B1-A90E79AD5D8C}" srcOrd="0" destOrd="0" presId="urn:microsoft.com/office/officeart/2005/8/layout/rings+Icon"/>
    <dgm:cxn modelId="{0A1F4EDC-62F0-480A-882E-7D2D03F30E18}" type="presOf" srcId="{7E766408-F060-4CFD-AAC0-29BB3F59DA9A}" destId="{98B32783-8D12-4E27-9FEC-F1C744282E20}" srcOrd="0" destOrd="0" presId="urn:microsoft.com/office/officeart/2005/8/layout/rings+Icon"/>
    <dgm:cxn modelId="{110261F2-EC7D-459F-9B9A-77C558B74B5A}" type="presParOf" srcId="{CCA6E7F6-94E8-45AB-AFBA-1F5FF5DF9779}" destId="{E3594F6F-47B3-4C42-9052-1912D367817B}" srcOrd="0" destOrd="0" presId="urn:microsoft.com/office/officeart/2005/8/layout/rings+Icon"/>
    <dgm:cxn modelId="{019A9FAC-A5D3-4047-8D47-57D8BE083BC2}" type="presParOf" srcId="{CCA6E7F6-94E8-45AB-AFBA-1F5FF5DF9779}" destId="{98B32783-8D12-4E27-9FEC-F1C744282E20}" srcOrd="1" destOrd="0" presId="urn:microsoft.com/office/officeart/2005/8/layout/rings+Icon"/>
    <dgm:cxn modelId="{0A9CCC84-EA36-4FA9-80CD-AEA9CF614FE9}" type="presParOf" srcId="{CCA6E7F6-94E8-45AB-AFBA-1F5FF5DF9779}" destId="{E30B6114-57E3-4A7D-99B1-A90E79AD5D8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81FB8C-11E0-4067-A202-F0210BE8B8E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4050DD2B-72B8-4E2D-A402-1FA297FB2985}">
      <dgm:prSet phldrT="[Text]"/>
      <dgm:spPr/>
      <dgm:t>
        <a:bodyPr/>
        <a:lstStyle/>
        <a:p>
          <a:r>
            <a:rPr lang="en-US" dirty="0"/>
            <a:t>Interfaces</a:t>
          </a:r>
        </a:p>
      </dgm:t>
    </dgm:pt>
    <dgm:pt modelId="{004EEA89-2D78-4449-850B-4AF7022F8971}" type="parTrans" cxnId="{B0884D59-1B0D-4266-965C-8B24B1E78612}">
      <dgm:prSet/>
      <dgm:spPr/>
      <dgm:t>
        <a:bodyPr/>
        <a:lstStyle/>
        <a:p>
          <a:endParaRPr lang="en-US"/>
        </a:p>
      </dgm:t>
    </dgm:pt>
    <dgm:pt modelId="{29A00F85-7F55-4B39-84EC-2410179B959A}" type="sibTrans" cxnId="{B0884D59-1B0D-4266-965C-8B24B1E78612}">
      <dgm:prSet/>
      <dgm:spPr/>
      <dgm:t>
        <a:bodyPr/>
        <a:lstStyle/>
        <a:p>
          <a:endParaRPr lang="en-US"/>
        </a:p>
      </dgm:t>
    </dgm:pt>
    <dgm:pt modelId="{47168CCA-85E7-443F-8112-D26B2A01D6E4}">
      <dgm:prSet phldrT="[Text]"/>
      <dgm:spPr/>
      <dgm:t>
        <a:bodyPr/>
        <a:lstStyle/>
        <a:p>
          <a:r>
            <a:rPr lang="en-US" dirty="0"/>
            <a:t>Abstract Classes</a:t>
          </a:r>
        </a:p>
      </dgm:t>
    </dgm:pt>
    <dgm:pt modelId="{B15DCF8B-7B0E-47F2-928B-5C4903B9FC58}" type="parTrans" cxnId="{564231C9-ACC7-4A51-AD65-A805F1141DAE}">
      <dgm:prSet/>
      <dgm:spPr/>
      <dgm:t>
        <a:bodyPr/>
        <a:lstStyle/>
        <a:p>
          <a:endParaRPr lang="en-US"/>
        </a:p>
      </dgm:t>
    </dgm:pt>
    <dgm:pt modelId="{7704E86E-6A61-4863-8D6E-9B5E4580C880}" type="sibTrans" cxnId="{564231C9-ACC7-4A51-AD65-A805F1141DAE}">
      <dgm:prSet/>
      <dgm:spPr/>
      <dgm:t>
        <a:bodyPr/>
        <a:lstStyle/>
        <a:p>
          <a:endParaRPr lang="en-US"/>
        </a:p>
      </dgm:t>
    </dgm:pt>
    <dgm:pt modelId="{43D58B31-D588-4A4F-A663-754A7EDED7A4}">
      <dgm:prSet phldrT="[Text]"/>
      <dgm:spPr/>
      <dgm:t>
        <a:bodyPr/>
        <a:lstStyle/>
        <a:p>
          <a:r>
            <a:rPr lang="en-US" dirty="0"/>
            <a:t>Classes</a:t>
          </a:r>
        </a:p>
      </dgm:t>
    </dgm:pt>
    <dgm:pt modelId="{F6338B55-8FA6-4D40-B345-514EAE6E8AF3}" type="parTrans" cxnId="{8515E0A0-95BA-48E8-969B-5F633833F998}">
      <dgm:prSet/>
      <dgm:spPr/>
      <dgm:t>
        <a:bodyPr/>
        <a:lstStyle/>
        <a:p>
          <a:endParaRPr lang="en-US"/>
        </a:p>
      </dgm:t>
    </dgm:pt>
    <dgm:pt modelId="{801B19B5-7DDD-4E3D-A580-34220B56D1FD}" type="sibTrans" cxnId="{8515E0A0-95BA-48E8-969B-5F633833F998}">
      <dgm:prSet/>
      <dgm:spPr/>
      <dgm:t>
        <a:bodyPr/>
        <a:lstStyle/>
        <a:p>
          <a:endParaRPr lang="en-US"/>
        </a:p>
      </dgm:t>
    </dgm:pt>
    <dgm:pt modelId="{BFE9F589-B62D-4B5C-94CF-C83427EA157E}" type="pres">
      <dgm:prSet presAssocID="{5181FB8C-11E0-4067-A202-F0210BE8B8EA}" presName="Name0" presStyleCnt="0">
        <dgm:presLayoutVars>
          <dgm:resizeHandles/>
        </dgm:presLayoutVars>
      </dgm:prSet>
      <dgm:spPr/>
    </dgm:pt>
    <dgm:pt modelId="{3AED3813-71AD-4210-8E13-5EDCBC98AAF5}" type="pres">
      <dgm:prSet presAssocID="{4050DD2B-72B8-4E2D-A402-1FA297FB2985}" presName="text" presStyleLbl="node1" presStyleIdx="0" presStyleCnt="3" custScaleX="157193" custLinFactY="-2997" custLinFactNeighborX="-25704" custLinFactNeighborY="-100000">
        <dgm:presLayoutVars>
          <dgm:bulletEnabled val="1"/>
        </dgm:presLayoutVars>
      </dgm:prSet>
      <dgm:spPr/>
    </dgm:pt>
    <dgm:pt modelId="{00CC649D-4526-44FB-A10A-CCD84600BFF0}" type="pres">
      <dgm:prSet presAssocID="{29A00F85-7F55-4B39-84EC-2410179B959A}" presName="space" presStyleCnt="0"/>
      <dgm:spPr/>
    </dgm:pt>
    <dgm:pt modelId="{BE0C4331-F831-44B5-BFB6-B07BDAE99892}" type="pres">
      <dgm:prSet presAssocID="{47168CCA-85E7-443F-8112-D26B2A01D6E4}" presName="text" presStyleLbl="node1" presStyleIdx="1" presStyleCnt="3" custScaleX="116554">
        <dgm:presLayoutVars>
          <dgm:bulletEnabled val="1"/>
        </dgm:presLayoutVars>
      </dgm:prSet>
      <dgm:spPr/>
    </dgm:pt>
    <dgm:pt modelId="{BFAB6A16-B8DD-40EA-ABEB-F09FD6B125A2}" type="pres">
      <dgm:prSet presAssocID="{7704E86E-6A61-4863-8D6E-9B5E4580C880}" presName="space" presStyleCnt="0"/>
      <dgm:spPr/>
    </dgm:pt>
    <dgm:pt modelId="{FD8D0F5E-FCC2-47F1-B085-35B506E2902E}" type="pres">
      <dgm:prSet presAssocID="{43D58B31-D588-4A4F-A663-754A7EDED7A4}" presName="text" presStyleLbl="node1" presStyleIdx="2" presStyleCnt="3" custScaleX="208617">
        <dgm:presLayoutVars>
          <dgm:bulletEnabled val="1"/>
        </dgm:presLayoutVars>
      </dgm:prSet>
      <dgm:spPr/>
    </dgm:pt>
  </dgm:ptLst>
  <dgm:cxnLst>
    <dgm:cxn modelId="{5398E502-DD9B-4502-BACA-5BA2FFDC2B9E}" type="presOf" srcId="{5181FB8C-11E0-4067-A202-F0210BE8B8EA}" destId="{BFE9F589-B62D-4B5C-94CF-C83427EA157E}" srcOrd="0" destOrd="0" presId="urn:diagrams.loki3.com/VaryingWidthList"/>
    <dgm:cxn modelId="{67381A76-821A-4B38-85A2-3C578B7C0FFC}" type="presOf" srcId="{43D58B31-D588-4A4F-A663-754A7EDED7A4}" destId="{FD8D0F5E-FCC2-47F1-B085-35B506E2902E}" srcOrd="0" destOrd="0" presId="urn:diagrams.loki3.com/VaryingWidthList"/>
    <dgm:cxn modelId="{B0884D59-1B0D-4266-965C-8B24B1E78612}" srcId="{5181FB8C-11E0-4067-A202-F0210BE8B8EA}" destId="{4050DD2B-72B8-4E2D-A402-1FA297FB2985}" srcOrd="0" destOrd="0" parTransId="{004EEA89-2D78-4449-850B-4AF7022F8971}" sibTransId="{29A00F85-7F55-4B39-84EC-2410179B959A}"/>
    <dgm:cxn modelId="{8515E0A0-95BA-48E8-969B-5F633833F998}" srcId="{5181FB8C-11E0-4067-A202-F0210BE8B8EA}" destId="{43D58B31-D588-4A4F-A663-754A7EDED7A4}" srcOrd="2" destOrd="0" parTransId="{F6338B55-8FA6-4D40-B345-514EAE6E8AF3}" sibTransId="{801B19B5-7DDD-4E3D-A580-34220B56D1FD}"/>
    <dgm:cxn modelId="{8F6CB4AD-F5D1-4B00-9CED-9FC08DCF0665}" type="presOf" srcId="{47168CCA-85E7-443F-8112-D26B2A01D6E4}" destId="{BE0C4331-F831-44B5-BFB6-B07BDAE99892}" srcOrd="0" destOrd="0" presId="urn:diagrams.loki3.com/VaryingWidthList"/>
    <dgm:cxn modelId="{564231C9-ACC7-4A51-AD65-A805F1141DAE}" srcId="{5181FB8C-11E0-4067-A202-F0210BE8B8EA}" destId="{47168CCA-85E7-443F-8112-D26B2A01D6E4}" srcOrd="1" destOrd="0" parTransId="{B15DCF8B-7B0E-47F2-928B-5C4903B9FC58}" sibTransId="{7704E86E-6A61-4863-8D6E-9B5E4580C880}"/>
    <dgm:cxn modelId="{D656A1E1-9A00-4FE9-B696-396F2CDB71C7}" type="presOf" srcId="{4050DD2B-72B8-4E2D-A402-1FA297FB2985}" destId="{3AED3813-71AD-4210-8E13-5EDCBC98AAF5}" srcOrd="0" destOrd="0" presId="urn:diagrams.loki3.com/VaryingWidthList"/>
    <dgm:cxn modelId="{2189D4E5-857C-4D7F-84A9-4E23CACD80A7}" type="presParOf" srcId="{BFE9F589-B62D-4B5C-94CF-C83427EA157E}" destId="{3AED3813-71AD-4210-8E13-5EDCBC98AAF5}" srcOrd="0" destOrd="0" presId="urn:diagrams.loki3.com/VaryingWidthList"/>
    <dgm:cxn modelId="{0F98BEAE-45ED-4525-98E8-D4459320229A}" type="presParOf" srcId="{BFE9F589-B62D-4B5C-94CF-C83427EA157E}" destId="{00CC649D-4526-44FB-A10A-CCD84600BFF0}" srcOrd="1" destOrd="0" presId="urn:diagrams.loki3.com/VaryingWidthList"/>
    <dgm:cxn modelId="{AC3CC03C-FEF0-42DD-B80E-609DFE389239}" type="presParOf" srcId="{BFE9F589-B62D-4B5C-94CF-C83427EA157E}" destId="{BE0C4331-F831-44B5-BFB6-B07BDAE99892}" srcOrd="2" destOrd="0" presId="urn:diagrams.loki3.com/VaryingWidthList"/>
    <dgm:cxn modelId="{204A7A28-DA39-4ED9-8247-A87A8279F3DF}" type="presParOf" srcId="{BFE9F589-B62D-4B5C-94CF-C83427EA157E}" destId="{BFAB6A16-B8DD-40EA-ABEB-F09FD6B125A2}" srcOrd="3" destOrd="0" presId="urn:diagrams.loki3.com/VaryingWidthList"/>
    <dgm:cxn modelId="{00FC20A6-1D6B-4307-87F9-09DBE158D817}" type="presParOf" srcId="{BFE9F589-B62D-4B5C-94CF-C83427EA157E}" destId="{FD8D0F5E-FCC2-47F1-B085-35B506E2902E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94F6F-47B3-4C42-9052-1912D367817B}">
      <dsp:nvSpPr>
        <dsp:cNvPr id="0" name=""/>
        <dsp:cNvSpPr/>
      </dsp:nvSpPr>
      <dsp:spPr>
        <a:xfrm>
          <a:off x="166161" y="0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Interfaces</a:t>
          </a:r>
          <a:endParaRPr lang="en-US" sz="2300" kern="1200" dirty="0"/>
        </a:p>
      </dsp:txBody>
      <dsp:txXfrm>
        <a:off x="456595" y="290430"/>
        <a:ext cx="1402338" cy="1402317"/>
      </dsp:txXfrm>
    </dsp:sp>
    <dsp:sp modelId="{98B32783-8D12-4E27-9FEC-F1C744282E20}">
      <dsp:nvSpPr>
        <dsp:cNvPr id="0" name=""/>
        <dsp:cNvSpPr/>
      </dsp:nvSpPr>
      <dsp:spPr>
        <a:xfrm>
          <a:off x="1186935" y="1322669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Abstract Classes</a:t>
          </a:r>
        </a:p>
      </dsp:txBody>
      <dsp:txXfrm>
        <a:off x="1477369" y="1613099"/>
        <a:ext cx="1402338" cy="1402317"/>
      </dsp:txXfrm>
    </dsp:sp>
    <dsp:sp modelId="{E30B6114-57E3-4A7D-99B1-A90E79AD5D8C}">
      <dsp:nvSpPr>
        <dsp:cNvPr id="0" name=""/>
        <dsp:cNvSpPr/>
      </dsp:nvSpPr>
      <dsp:spPr>
        <a:xfrm>
          <a:off x="2206502" y="0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Classes</a:t>
          </a:r>
          <a:endParaRPr lang="en-US" sz="2300" kern="1200" dirty="0"/>
        </a:p>
      </dsp:txBody>
      <dsp:txXfrm>
        <a:off x="2496936" y="290430"/>
        <a:ext cx="1402338" cy="1402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D3813-71AD-4210-8E13-5EDCBC98AAF5}">
      <dsp:nvSpPr>
        <dsp:cNvPr id="0" name=""/>
        <dsp:cNvSpPr/>
      </dsp:nvSpPr>
      <dsp:spPr>
        <a:xfrm>
          <a:off x="0" y="0"/>
          <a:ext cx="1600486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Interfaces</a:t>
          </a:r>
        </a:p>
      </dsp:txBody>
      <dsp:txXfrm>
        <a:off x="0" y="0"/>
        <a:ext cx="1600486" cy="1289100"/>
      </dsp:txXfrm>
    </dsp:sp>
    <dsp:sp modelId="{BE0C4331-F831-44B5-BFB6-B07BDAE99892}">
      <dsp:nvSpPr>
        <dsp:cNvPr id="0" name=""/>
        <dsp:cNvSpPr/>
      </dsp:nvSpPr>
      <dsp:spPr>
        <a:xfrm>
          <a:off x="391" y="1355508"/>
          <a:ext cx="1599703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Abstract Classes</a:t>
          </a:r>
        </a:p>
      </dsp:txBody>
      <dsp:txXfrm>
        <a:off x="391" y="1355508"/>
        <a:ext cx="1599703" cy="1289100"/>
      </dsp:txXfrm>
    </dsp:sp>
    <dsp:sp modelId="{FD8D0F5E-FCC2-47F1-B085-35B506E2902E}">
      <dsp:nvSpPr>
        <dsp:cNvPr id="0" name=""/>
        <dsp:cNvSpPr/>
      </dsp:nvSpPr>
      <dsp:spPr>
        <a:xfrm>
          <a:off x="0" y="2709063"/>
          <a:ext cx="1600486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Classes</a:t>
          </a:r>
        </a:p>
      </dsp:txBody>
      <dsp:txXfrm>
        <a:off x="0" y="2709063"/>
        <a:ext cx="1600486" cy="128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0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Abstract Classes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.spotify.com/playlist/2DPqntOkFwn1o2QZqpP99W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Abstract Classes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 Or something else?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05ADD-6B34-4AF9-B3AB-D7153D864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021" y="5592711"/>
            <a:ext cx="1227023" cy="1227023"/>
          </a:xfrm>
          <a:prstGeom prst="rect">
            <a:avLst/>
          </a:prstGeom>
        </p:spPr>
      </p:pic>
      <p:sp>
        <p:nvSpPr>
          <p:cNvPr id="7" name="Google Shape;95;p1">
            <a:extLst>
              <a:ext uri="{FF2B5EF4-FFF2-40B4-BE49-F238E27FC236}">
                <a16:creationId xmlns:a16="http://schemas.microsoft.com/office/drawing/2014/main" id="{D10122A0-07E4-4548-877F-380D0451E7B7}"/>
              </a:ext>
            </a:extLst>
          </p:cNvPr>
          <p:cNvSpPr txBox="1"/>
          <p:nvPr/>
        </p:nvSpPr>
        <p:spPr>
          <a:xfrm>
            <a:off x="7676477" y="4028858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123 24su Lecture Tunes ☀️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FE18AADA-E63F-441A-BA58-B8BD173C1EE0}"/>
              </a:ext>
            </a:extLst>
          </p:cNvPr>
          <p:cNvSpPr txBox="1"/>
          <p:nvPr/>
        </p:nvSpPr>
        <p:spPr>
          <a:xfrm>
            <a:off x="7281076" y="4738273"/>
            <a:ext cx="145460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34C831AB-FA13-4731-836F-D9BDD8044240}"/>
              </a:ext>
            </a:extLst>
          </p:cNvPr>
          <p:cNvSpPr txBox="1"/>
          <p:nvPr/>
        </p:nvSpPr>
        <p:spPr>
          <a:xfrm>
            <a:off x="7566582" y="5059978"/>
            <a:ext cx="1152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34D7B832-A011-4AD9-9983-6D4681EA63CF}"/>
              </a:ext>
            </a:extLst>
          </p:cNvPr>
          <p:cNvSpPr txBox="1"/>
          <p:nvPr/>
        </p:nvSpPr>
        <p:spPr>
          <a:xfrm>
            <a:off x="8719482" y="4738273"/>
            <a:ext cx="3053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Spaniac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" name="Google Shape;99;p1">
            <a:extLst>
              <a:ext uri="{FF2B5EF4-FFF2-40B4-BE49-F238E27FC236}">
                <a16:creationId xmlns:a16="http://schemas.microsoft.com/office/drawing/2014/main" id="{027861C8-1AF2-4357-B380-93C9B7DD06E5}"/>
              </a:ext>
            </a:extLst>
          </p:cNvPr>
          <p:cNvSpPr txBox="1"/>
          <p:nvPr/>
        </p:nvSpPr>
        <p:spPr>
          <a:xfrm>
            <a:off x="8735682" y="5059978"/>
            <a:ext cx="987506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Andras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9;p1">
            <a:extLst>
              <a:ext uri="{FF2B5EF4-FFF2-40B4-BE49-F238E27FC236}">
                <a16:creationId xmlns:a16="http://schemas.microsoft.com/office/drawing/2014/main" id="{5D01E0F5-2359-4B94-96F1-E67ECB8B784D}"/>
              </a:ext>
            </a:extLst>
          </p:cNvPr>
          <p:cNvSpPr txBox="1"/>
          <p:nvPr/>
        </p:nvSpPr>
        <p:spPr>
          <a:xfrm>
            <a:off x="9454800" y="5036564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Eric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</p:txBody>
      </p:sp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A4CFFD05-00A2-4350-81C9-5612EA42C980}"/>
              </a:ext>
            </a:extLst>
          </p:cNvPr>
          <p:cNvSpPr txBox="1"/>
          <p:nvPr/>
        </p:nvSpPr>
        <p:spPr>
          <a:xfrm>
            <a:off x="10068971" y="5066760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Sahej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Trien</a:t>
            </a:r>
          </a:p>
        </p:txBody>
      </p:sp>
      <p:sp>
        <p:nvSpPr>
          <p:cNvPr id="14" name="Google Shape;99;p1">
            <a:extLst>
              <a:ext uri="{FF2B5EF4-FFF2-40B4-BE49-F238E27FC236}">
                <a16:creationId xmlns:a16="http://schemas.microsoft.com/office/drawing/2014/main" id="{313BC8E7-8CF5-4555-BD73-1BF9507BC9A9}"/>
              </a:ext>
            </a:extLst>
          </p:cNvPr>
          <p:cNvSpPr txBox="1"/>
          <p:nvPr/>
        </p:nvSpPr>
        <p:spPr>
          <a:xfrm>
            <a:off x="10785676" y="5060061"/>
            <a:ext cx="987506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8793C-19AF-4E2C-8937-C11BD9110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70" y="1778276"/>
            <a:ext cx="5202106" cy="476124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2AA0EC6-985B-45AB-80E1-5F7CF59C7803}"/>
              </a:ext>
            </a:extLst>
          </p:cNvPr>
          <p:cNvSpPr/>
          <p:nvPr/>
        </p:nvSpPr>
        <p:spPr>
          <a:xfrm>
            <a:off x="10559796" y="5477256"/>
            <a:ext cx="1021080" cy="6964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7A420-9702-4190-AF19-13D187A7A4C4}"/>
              </a:ext>
            </a:extLst>
          </p:cNvPr>
          <p:cNvSpPr txBox="1"/>
          <p:nvPr/>
        </p:nvSpPr>
        <p:spPr>
          <a:xfrm>
            <a:off x="7895643" y="2628264"/>
            <a:ext cx="203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encrypt/decryptFile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9ECC30-5356-4A0D-B53C-3EFD166B693A}"/>
              </a:ext>
            </a:extLst>
          </p:cNvPr>
          <p:cNvSpPr txBox="1"/>
          <p:nvPr/>
        </p:nvSpPr>
        <p:spPr>
          <a:xfrm>
            <a:off x="8075116" y="4299363"/>
            <a:ext cx="16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encrypt/decrypt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58DE4B-DD52-4623-9958-23B308266930}"/>
              </a:ext>
            </a:extLst>
          </p:cNvPr>
          <p:cNvSpPr txBox="1"/>
          <p:nvPr/>
        </p:nvSpPr>
        <p:spPr>
          <a:xfrm>
            <a:off x="7630732" y="5970462"/>
            <a:ext cx="25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Inherited encrypt/decrypt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4B9AD4-8094-40E1-AFE6-DD1CFD74B1FB}"/>
              </a:ext>
            </a:extLst>
          </p:cNvPr>
          <p:cNvSpPr txBox="1"/>
          <p:nvPr/>
        </p:nvSpPr>
        <p:spPr>
          <a:xfrm>
            <a:off x="838200" y="1904394"/>
            <a:ext cx="639790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latin typeface="Consolas" panose="020B0609020204030204" pitchFamily="49" charset="0"/>
              </a:rPr>
              <a:t>DeclaredType</a:t>
            </a:r>
            <a:r>
              <a:rPr lang="en-US" sz="2600" b="1" dirty="0">
                <a:latin typeface="Consolas" panose="020B0609020204030204" pitchFamily="49" charset="0"/>
              </a:rPr>
              <a:t> x = new </a:t>
            </a:r>
            <a:r>
              <a:rPr lang="en-US" sz="2600" b="1" dirty="0" err="1">
                <a:latin typeface="Consolas" panose="020B0609020204030204" pitchFamily="49" charset="0"/>
              </a:rPr>
              <a:t>ActualType</a:t>
            </a:r>
            <a:r>
              <a:rPr lang="en-US" sz="2600" b="1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Cipher c = new </a:t>
            </a:r>
            <a:r>
              <a:rPr lang="en-US" sz="2400" dirty="0" err="1">
                <a:latin typeface="Consolas" panose="020B0609020204030204" pitchFamily="49" charset="0"/>
              </a:rPr>
              <a:t>SwapCipher</a:t>
            </a:r>
            <a:r>
              <a:rPr lang="en-US" sz="2400" dirty="0">
                <a:latin typeface="Consolas" panose="020B0609020204030204" pitchFamily="49" charset="0"/>
              </a:rPr>
              <a:t>(‘A’, ‘B’);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c.encryptFile</a:t>
            </a:r>
            <a:r>
              <a:rPr lang="en-US" sz="2400" dirty="0">
                <a:latin typeface="Consolas" panose="020B0609020204030204" pitchFamily="49" charset="0"/>
              </a:rPr>
              <a:t>(“test.txt”);</a:t>
            </a:r>
          </a:p>
        </p:txBody>
      </p:sp>
    </p:spTree>
    <p:extLst>
      <p:ext uri="{BB962C8B-B14F-4D97-AF65-F5344CB8AC3E}">
        <p14:creationId xmlns:p14="http://schemas.microsoft.com/office/powerpoint/2010/main" val="26883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0.0224 -0.06528 C 0.02748 -0.07917 0.03021 -0.09977 0.03021 -0.12153 C 0.03021 -0.14607 0.02748 -0.16575 0.0224 -0.1794 L -0.00013 -0.24561 " pathEditMode="relative" rAng="16200000" ptsTypes="AA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24561 L 0.02214 -0.30926 C 0.02722 -0.32223 0.02995 -0.34237 0.02995 -0.3632 C 0.02995 -0.38704 0.02722 -0.40602 0.02214 -0.41922 L -0.00039 -0.48311 " pathEditMode="relative" rAng="16200000" ptsTypes="AAA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48287 L 0.02201 -0.35232 C 0.02709 -0.32593 0.02982 -0.28519 0.02982 -0.2426 C 0.02982 -0.19398 0.02709 -0.15486 0.02201 -0.12824 L -0.00052 0.00139 " pathEditMode="relative" rAng="16200000" ptsTypes="AAA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0.02175 -0.06135 C 0.02683 -0.07454 0.02956 -0.09422 0.02956 -0.11482 C 0.02956 -0.13843 0.02683 -0.15718 0.02175 -0.17037 L -0.00078 -0.23334 " pathEditMode="relative" rAng="16200000" ptsTypes="AAA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OOP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850745" cy="5232400"/>
          </a:xfrm>
        </p:spPr>
        <p:txBody>
          <a:bodyPr>
            <a:normAutofit/>
          </a:bodyPr>
          <a:lstStyle/>
          <a:p>
            <a:r>
              <a:rPr lang="en-US" dirty="0"/>
              <a:t>Allow us to define differing levels of abstraction</a:t>
            </a:r>
          </a:p>
          <a:p>
            <a:pPr lvl="1"/>
            <a:r>
              <a:rPr lang="en-US" dirty="0"/>
              <a:t>Interfaces = high-level specification</a:t>
            </a:r>
          </a:p>
          <a:p>
            <a:pPr lvl="2"/>
            <a:r>
              <a:rPr lang="en-US" dirty="0"/>
              <a:t>What behavior should this type of class have</a:t>
            </a:r>
          </a:p>
          <a:p>
            <a:pPr lvl="1"/>
            <a:r>
              <a:rPr lang="en-US" dirty="0"/>
              <a:t>Abstract classes = shared behavior + high-level specification</a:t>
            </a:r>
          </a:p>
          <a:p>
            <a:pPr lvl="1"/>
            <a:r>
              <a:rPr lang="en-US" dirty="0"/>
              <a:t>Classes = individual behavior implementation</a:t>
            </a:r>
          </a:p>
          <a:p>
            <a:r>
              <a:rPr lang="en-US" dirty="0"/>
              <a:t>Inheritance allows us to share code via “is-a” relationships</a:t>
            </a:r>
          </a:p>
          <a:p>
            <a:pPr lvl="1"/>
            <a:r>
              <a:rPr lang="en-US" dirty="0"/>
              <a:t>Reduce redundancy / repeated code &amp; enable polymorphism</a:t>
            </a:r>
          </a:p>
          <a:p>
            <a:pPr lvl="2"/>
            <a:r>
              <a:rPr lang="en-US" dirty="0"/>
              <a:t>Still might not be the “best” decision!</a:t>
            </a:r>
          </a:p>
          <a:p>
            <a:pPr lvl="1"/>
            <a:r>
              <a:rPr lang="en-US" dirty="0"/>
              <a:t>Interfaces extend other interfaces</a:t>
            </a:r>
          </a:p>
          <a:p>
            <a:pPr lvl="1"/>
            <a:r>
              <a:rPr lang="en-US" dirty="0"/>
              <a:t>(abstract) classes extend other (abstract) classes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EDD675-30BB-4EA8-A13A-1A8F09A8E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650024"/>
              </p:ext>
            </p:extLst>
          </p:nvPr>
        </p:nvGraphicFramePr>
        <p:xfrm>
          <a:off x="10286714" y="1371600"/>
          <a:ext cx="1600486" cy="400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A996D4-CCAE-48AE-9312-9E534D1D0363}"/>
              </a:ext>
            </a:extLst>
          </p:cNvPr>
          <p:cNvSpPr txBox="1"/>
          <p:nvPr/>
        </p:nvSpPr>
        <p:spPr>
          <a:xfrm>
            <a:off x="10430846" y="819189"/>
            <a:ext cx="13122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Abstract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1B738-9F67-4EF0-A305-510FC34FD6B6}"/>
              </a:ext>
            </a:extLst>
          </p:cNvPr>
          <p:cNvSpPr txBox="1"/>
          <p:nvPr/>
        </p:nvSpPr>
        <p:spPr>
          <a:xfrm>
            <a:off x="10384777" y="5428689"/>
            <a:ext cx="14043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Concrete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3A0CF-619E-47F5-A6BE-0E1052C748D7}"/>
              </a:ext>
            </a:extLst>
          </p:cNvPr>
          <p:cNvSpPr txBox="1"/>
          <p:nvPr/>
        </p:nvSpPr>
        <p:spPr>
          <a:xfrm>
            <a:off x="838200" y="6126946"/>
            <a:ext cx="9653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You’re now capable of designing some pretty complex systems!</a:t>
            </a:r>
          </a:p>
          <a:p>
            <a:endParaRPr lang="en-US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E4BCC2-E512-407D-AC72-F3E9102E1E10}"/>
              </a:ext>
            </a:extLst>
          </p:cNvPr>
          <p:cNvCxnSpPr/>
          <p:nvPr/>
        </p:nvCxnSpPr>
        <p:spPr>
          <a:xfrm>
            <a:off x="9995985" y="1368973"/>
            <a:ext cx="0" cy="40027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in the “real 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In this course, we’ll always give you expected behavior of the classes you write</a:t>
            </a:r>
          </a:p>
          <a:p>
            <a:pPr lvl="1"/>
            <a:r>
              <a:rPr lang="en-US" dirty="0"/>
              <a:t>Often not the case when programming for real</a:t>
            </a:r>
          </a:p>
          <a:p>
            <a:pPr lvl="1"/>
            <a:r>
              <a:rPr lang="en-US" dirty="0"/>
              <a:t>Clients don’t really know what they want (but programmers don’t either)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My advice:</a:t>
            </a:r>
          </a:p>
          <a:p>
            <a:pPr lvl="1"/>
            <a:r>
              <a:rPr lang="en-US" dirty="0"/>
              <a:t>Clarify assumptions before making them (do I really want this functionality?)</a:t>
            </a:r>
          </a:p>
          <a:p>
            <a:pPr lvl="1"/>
            <a:r>
              <a:rPr lang="en-US" dirty="0"/>
              <a:t>Don’t let preemptive optimization make you freeze!</a:t>
            </a:r>
          </a:p>
          <a:p>
            <a:pPr lvl="1"/>
            <a:r>
              <a:rPr lang="en-US" b="1" dirty="0"/>
              <a:t>There’s no one right answer</a:t>
            </a:r>
          </a:p>
          <a:p>
            <a:pPr lvl="2"/>
            <a:r>
              <a:rPr lang="en-US" dirty="0"/>
              <a:t>Weigh the options, make a decision, and provide explanation</a:t>
            </a:r>
          </a:p>
          <a:p>
            <a:pPr lvl="2"/>
            <a:r>
              <a:rPr lang="en-US" dirty="0"/>
              <a:t>Iterative development: make mistakes and learn from them</a:t>
            </a:r>
          </a:p>
          <a:p>
            <a:pPr lvl="2"/>
            <a:r>
              <a:rPr lang="en-US" dirty="0"/>
              <a:t>Be receptive to feedback and be willing to change your mind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Finishing up Lines &amp; Graphs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 Classes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Revisiting Graphs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Ciphers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Revisiting Reflections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Creative Project 1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586643" y="455133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6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Throughout this course, we’ll ask you to form opinions on topics</a:t>
            </a:r>
          </a:p>
          <a:p>
            <a:pPr lvl="1"/>
            <a:r>
              <a:rPr lang="en-US" dirty="0"/>
              <a:t>Provide exposure to issues so you can decide for yourself</a:t>
            </a:r>
          </a:p>
          <a:p>
            <a:r>
              <a:rPr lang="en-US" dirty="0"/>
              <a:t>Opinions aren’t formed in a vacuum</a:t>
            </a:r>
          </a:p>
          <a:p>
            <a:pPr lvl="1"/>
            <a:r>
              <a:rPr lang="en-US" dirty="0"/>
              <a:t>Exposure to various viewpoints reinforces/challenges perspectives</a:t>
            </a:r>
          </a:p>
          <a:p>
            <a:pPr lvl="1"/>
            <a:r>
              <a:rPr lang="en-US" dirty="0"/>
              <a:t>Shouldn’t be making arbitrary decisions</a:t>
            </a:r>
          </a:p>
          <a:p>
            <a:pPr lvl="2"/>
            <a:r>
              <a:rPr lang="en-US" dirty="0"/>
              <a:t>Rationalization is often important! (Not always necessary, but helps in communication)</a:t>
            </a:r>
          </a:p>
          <a:p>
            <a:endParaRPr lang="en-US" dirty="0"/>
          </a:p>
          <a:p>
            <a:r>
              <a:rPr lang="en-US" dirty="0"/>
              <a:t>Integrating reflections to in-class components</a:t>
            </a:r>
          </a:p>
          <a:p>
            <a:pPr lvl="1"/>
            <a:r>
              <a:rPr lang="en-US" dirty="0"/>
              <a:t>Discuss opinions, challenge assumptions, potentially change minds</a:t>
            </a:r>
          </a:p>
          <a:p>
            <a:pPr lvl="1"/>
            <a:r>
              <a:rPr lang="en-US" dirty="0"/>
              <a:t>Please be respectful of other people’s opinions</a:t>
            </a:r>
          </a:p>
          <a:p>
            <a:pPr lvl="2"/>
            <a:r>
              <a:rPr lang="en-US" dirty="0"/>
              <a:t>There are no “right” or “wrong” answers to these questions</a:t>
            </a:r>
          </a:p>
          <a:p>
            <a:pPr lvl="2"/>
            <a:r>
              <a:rPr lang="en-US" dirty="0"/>
              <a:t>Everyone has different experiences with the world that informs their decisions</a:t>
            </a:r>
          </a:p>
        </p:txBody>
      </p:sp>
    </p:spTree>
    <p:extLst>
      <p:ext uri="{BB962C8B-B14F-4D97-AF65-F5344CB8AC3E}">
        <p14:creationId xmlns:p14="http://schemas.microsoft.com/office/powerpoint/2010/main" val="211084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Video: </a:t>
            </a:r>
            <a:r>
              <a:rPr lang="en-US" i="1" dirty="0"/>
              <a:t>The Moral Bias Behind your Search Results</a:t>
            </a:r>
          </a:p>
          <a:p>
            <a:endParaRPr lang="en-US" dirty="0"/>
          </a:p>
          <a:p>
            <a:r>
              <a:rPr lang="en-US" dirty="0"/>
              <a:t>Q3: Do you think whoever comes up with moral rules and judgements surrounding search engine ranking results at Google should have that power / responsibility? </a:t>
            </a:r>
          </a:p>
          <a:p>
            <a:endParaRPr lang="en-US" dirty="0"/>
          </a:p>
          <a:p>
            <a:r>
              <a:rPr lang="en-US" dirty="0"/>
              <a:t>Q5: Do you think that software reflects the biases of the programmer? Have you ever encountered bias programs / applications?</a:t>
            </a:r>
          </a:p>
        </p:txBody>
      </p:sp>
    </p:spTree>
    <p:extLst>
      <p:ext uri="{BB962C8B-B14F-4D97-AF65-F5344CB8AC3E}">
        <p14:creationId xmlns:p14="http://schemas.microsoft.com/office/powerpoint/2010/main" val="25008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Finishing up Lines &amp; Graphs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 Classes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Revisiting Graphs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Ciphers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Creative Project 1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50540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Programming Assignment 1 due Wednesday, July 3</a:t>
            </a:r>
            <a:r>
              <a:rPr lang="en-US" sz="3200" baseline="30000" dirty="0"/>
              <a:t>rd</a:t>
            </a:r>
            <a:r>
              <a:rPr lang="en-US" sz="3200" dirty="0"/>
              <a:t> at 11:59 PM</a:t>
            </a:r>
          </a:p>
          <a:p>
            <a:pPr lvl="1"/>
            <a:r>
              <a:rPr lang="en-US" sz="2800" dirty="0"/>
              <a:t>Recommend getting started early (trickier assignment)</a:t>
            </a:r>
          </a:p>
          <a:p>
            <a:r>
              <a:rPr lang="en-US" sz="3200" dirty="0"/>
              <a:t>C1 grades and feedback will also be released Wednesday</a:t>
            </a:r>
          </a:p>
          <a:p>
            <a:pPr lvl="1"/>
            <a:r>
              <a:rPr lang="en-US" sz="2800" dirty="0"/>
              <a:t>General grading turnaround is ~1 week</a:t>
            </a:r>
          </a:p>
          <a:p>
            <a:r>
              <a:rPr lang="en-US" sz="3200" dirty="0"/>
              <a:t>Resubmission Cycle 1 will be released later today</a:t>
            </a:r>
          </a:p>
          <a:p>
            <a:pPr lvl="1"/>
            <a:r>
              <a:rPr lang="en-US" sz="2800" dirty="0"/>
              <a:t>Due next Friday, July 5</a:t>
            </a:r>
            <a:r>
              <a:rPr lang="en-US" sz="2800" baseline="30000" dirty="0"/>
              <a:t>th</a:t>
            </a:r>
            <a:r>
              <a:rPr lang="en-US" sz="2800" dirty="0"/>
              <a:t> at 11:59pm</a:t>
            </a:r>
          </a:p>
          <a:p>
            <a:pPr lvl="1"/>
            <a:r>
              <a:rPr lang="en-US" sz="2800" dirty="0"/>
              <a:t>Eligible assignment(s): C1</a:t>
            </a:r>
          </a:p>
          <a:p>
            <a:r>
              <a:rPr lang="en-US" sz="3200" dirty="0"/>
              <a:t>Quiz 1 is Tuesday, July 2</a:t>
            </a:r>
            <a:r>
              <a:rPr lang="en-US" sz="3200" baseline="30000" dirty="0"/>
              <a:t>nd</a:t>
            </a:r>
            <a:r>
              <a:rPr lang="en-US" sz="3200" dirty="0"/>
              <a:t>!</a:t>
            </a:r>
          </a:p>
          <a:p>
            <a:pPr lvl="1"/>
            <a:r>
              <a:rPr lang="en-US" sz="2800" dirty="0"/>
              <a:t>Topics: Object-Oriented Programming, Testing, Inheritance, Polymorphism</a:t>
            </a:r>
          </a:p>
          <a:p>
            <a:pPr lvl="1"/>
            <a:r>
              <a:rPr lang="en-US" sz="2800" dirty="0"/>
              <a:t>Check Ed later today for a post containing logistics and a practice quiz</a:t>
            </a:r>
          </a:p>
          <a:p>
            <a:pPr lvl="1"/>
            <a:r>
              <a:rPr lang="en-US" sz="2800" dirty="0"/>
              <a:t>Also see Check-in 1 (resources tab) for an example quiz problem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Finishing up Lines &amp; Graphs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 Classes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Revisiting Graphs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Ciphers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Creative Project 1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85141" y="211028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6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Finishing up Lines &amp; Graphs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Abstract Classes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Revisiting Graphs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Ciphers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Creative Project 1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90295" y="275434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0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Graphs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464391-5E13-4439-97DC-E773C9DB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6" y="1638827"/>
            <a:ext cx="10039927" cy="4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23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Graphs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CF9D45-146A-4551-942A-294D35F9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59" y="1311564"/>
            <a:ext cx="7678882" cy="52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6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sz="2800" dirty="0"/>
              <a:t>Mi</a:t>
            </a:r>
            <a:r>
              <a:rPr lang="en-US" dirty="0"/>
              <a:t>xture of </a:t>
            </a:r>
            <a:r>
              <a:rPr lang="en-US" dirty="0">
                <a:latin typeface="Consolas" panose="020B0609020204030204" pitchFamily="49" charset="0"/>
              </a:rPr>
              <a:t>Interfaces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Classes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Interface </a:t>
            </a:r>
            <a:r>
              <a:rPr lang="en-US" dirty="0"/>
              <a:t>similarities:</a:t>
            </a:r>
          </a:p>
          <a:p>
            <a:pPr marL="914400" lvl="2" indent="0">
              <a:buNone/>
            </a:pPr>
            <a:r>
              <a:rPr lang="en-US" dirty="0"/>
              <a:t>- Can contain (</a:t>
            </a:r>
            <a:r>
              <a:rPr lang="en-US" dirty="0">
                <a:latin typeface="Consolas" panose="020B0609020204030204" pitchFamily="49" charset="0"/>
              </a:rPr>
              <a:t>abstract</a:t>
            </a:r>
            <a:r>
              <a:rPr lang="en-US" dirty="0"/>
              <a:t>) method declarations</a:t>
            </a:r>
          </a:p>
          <a:p>
            <a:pPr marL="914400" lvl="2" indent="0">
              <a:buNone/>
            </a:pPr>
            <a:r>
              <a:rPr lang="en-US" dirty="0"/>
              <a:t>- Can’t be instantiated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/>
              <a:t>similarities:</a:t>
            </a:r>
          </a:p>
          <a:p>
            <a:pPr marL="914400" lvl="2" indent="0">
              <a:buNone/>
            </a:pPr>
            <a:r>
              <a:rPr lang="en-US" dirty="0"/>
              <a:t>- Can contain method implementations</a:t>
            </a:r>
          </a:p>
          <a:p>
            <a:pPr marL="914400" lvl="2" indent="0">
              <a:buNone/>
            </a:pPr>
            <a:r>
              <a:rPr lang="en-US" dirty="0"/>
              <a:t>- Can have fields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there identical / nearly similar behavior between classes that shouldn’t inherit from one another?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EEDBDE-4CFC-4A94-922C-C857515A9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620737"/>
              </p:ext>
            </p:extLst>
          </p:nvPr>
        </p:nvGraphicFramePr>
        <p:xfrm>
          <a:off x="7623694" y="1219200"/>
          <a:ext cx="4355870" cy="330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0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Graphs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80D705-AFEA-499C-890A-0EECA89C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45" y="1477927"/>
            <a:ext cx="9882909" cy="475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1496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15112</TotalTime>
  <Words>675</Words>
  <Application>Microsoft Office PowerPoint</Application>
  <PresentationFormat>Widescreen</PresentationFormat>
  <Paragraphs>137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Abstract Classes</vt:lpstr>
      <vt:lpstr>Lecture Outline</vt:lpstr>
      <vt:lpstr>Announcements</vt:lpstr>
      <vt:lpstr>Lecture Outline</vt:lpstr>
      <vt:lpstr>Lecture Outline</vt:lpstr>
      <vt:lpstr>Revisiting Graphs</vt:lpstr>
      <vt:lpstr>Revisiting Graphs</vt:lpstr>
      <vt:lpstr>Abstract Classes</vt:lpstr>
      <vt:lpstr>Revisiting Graphs</vt:lpstr>
      <vt:lpstr>Ciphers</vt:lpstr>
      <vt:lpstr>Advanced OOP Summary</vt:lpstr>
      <vt:lpstr>Design in the “real world”</vt:lpstr>
      <vt:lpstr>Lecture Outline</vt:lpstr>
      <vt:lpstr>Revisiting Reflections</vt:lpstr>
      <vt:lpstr>C1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269</cp:revision>
  <cp:lastPrinted>2022-09-27T21:33:44Z</cp:lastPrinted>
  <dcterms:created xsi:type="dcterms:W3CDTF">2020-06-13T06:27:42Z</dcterms:created>
  <dcterms:modified xsi:type="dcterms:W3CDTF">2024-06-28T06:29:56Z</dcterms:modified>
</cp:coreProperties>
</file>