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329" r:id="rId3"/>
    <p:sldId id="325" r:id="rId4"/>
    <p:sldId id="361" r:id="rId5"/>
    <p:sldId id="362" r:id="rId6"/>
    <p:sldId id="365" r:id="rId7"/>
    <p:sldId id="366" r:id="rId8"/>
    <p:sldId id="363" r:id="rId9"/>
    <p:sldId id="367" r:id="rId10"/>
    <p:sldId id="369" r:id="rId11"/>
    <p:sldId id="370" r:id="rId12"/>
    <p:sldId id="3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231"/>
    <a:srgbClr val="FAFAFA"/>
    <a:srgbClr val="F5F5F5"/>
    <a:srgbClr val="EF5777"/>
    <a:srgbClr val="0FB9B1"/>
    <a:srgbClr val="54A0FF"/>
    <a:srgbClr val="F7B7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37" autoAdjust="0"/>
    <p:restoredTop sz="91429"/>
  </p:normalViewPr>
  <p:slideViewPr>
    <p:cSldViewPr snapToGrid="0" snapToObjects="1">
      <p:cViewPr>
        <p:scale>
          <a:sx n="83" d="100"/>
          <a:sy n="83" d="100"/>
        </p:scale>
        <p:origin x="652" y="300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61" d="100"/>
          <a:sy n="61" d="100"/>
        </p:scale>
        <p:origin x="2058" y="2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86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02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#cse123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2F9617-4B9F-19A5-D41B-387416ABD311}"/>
              </a:ext>
            </a:extLst>
          </p:cNvPr>
          <p:cNvSpPr/>
          <p:nvPr userDrawn="1"/>
        </p:nvSpPr>
        <p:spPr>
          <a:xfrm>
            <a:off x="8063682" y="5075655"/>
            <a:ext cx="1847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en-US" sz="1200" b="1" i="0" dirty="0">
              <a:solidFill>
                <a:schemeClr val="bg1">
                  <a:lumMod val="6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123 Summer 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02: Inheritance &amp; Polymorphism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2DPqntOkFwn1o2QZqpP99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193941" cy="1954786"/>
          </a:xfrm>
        </p:spPr>
        <p:txBody>
          <a:bodyPr/>
          <a:lstStyle/>
          <a:p>
            <a:r>
              <a:rPr lang="en-US" sz="3600" dirty="0"/>
              <a:t>Inheritance &amp; Polymorphism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2292086"/>
            <a:ext cx="44768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BFB015-FF4C-2845-BA63-4C35130F15D3}"/>
              </a:ext>
            </a:extLst>
          </p:cNvPr>
          <p:cNvSpPr txBox="1"/>
          <p:nvPr/>
        </p:nvSpPr>
        <p:spPr>
          <a:xfrm>
            <a:off x="7813253" y="2884720"/>
            <a:ext cx="3928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What’d you get up to this weekend? Anything fun?</a:t>
            </a:r>
          </a:p>
        </p:txBody>
      </p:sp>
      <p:sp>
        <p:nvSpPr>
          <p:cNvPr id="7" name="Google Shape;95;p1">
            <a:extLst>
              <a:ext uri="{FF2B5EF4-FFF2-40B4-BE49-F238E27FC236}">
                <a16:creationId xmlns:a16="http://schemas.microsoft.com/office/drawing/2014/main" id="{DE7EF15E-A9EF-4F86-9173-359C587474A6}"/>
              </a:ext>
            </a:extLst>
          </p:cNvPr>
          <p:cNvSpPr txBox="1"/>
          <p:nvPr/>
        </p:nvSpPr>
        <p:spPr>
          <a:xfrm>
            <a:off x="7676477" y="4028858"/>
            <a:ext cx="41199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123 24su Lecture Tunes ☀️</a:t>
            </a:r>
            <a:endParaRPr dirty="0">
              <a:solidFill>
                <a:srgbClr val="0563C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8B6F2CB-6E76-4B41-8EA1-8F892B5436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0731" y="5588924"/>
            <a:ext cx="1240813" cy="1240813"/>
          </a:xfrm>
          <a:prstGeom prst="rect">
            <a:avLst/>
          </a:prstGeom>
        </p:spPr>
      </p:pic>
      <p:sp>
        <p:nvSpPr>
          <p:cNvPr id="17" name="Google Shape;96;p1">
            <a:extLst>
              <a:ext uri="{FF2B5EF4-FFF2-40B4-BE49-F238E27FC236}">
                <a16:creationId xmlns:a16="http://schemas.microsoft.com/office/drawing/2014/main" id="{8A9DA5C1-D921-4127-BDE7-08F2E660B958}"/>
              </a:ext>
            </a:extLst>
          </p:cNvPr>
          <p:cNvSpPr txBox="1"/>
          <p:nvPr/>
        </p:nvSpPr>
        <p:spPr>
          <a:xfrm>
            <a:off x="7281076" y="4738273"/>
            <a:ext cx="1454606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600" dirty="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8" name="Google Shape;97;p1">
            <a:extLst>
              <a:ext uri="{FF2B5EF4-FFF2-40B4-BE49-F238E27FC236}">
                <a16:creationId xmlns:a16="http://schemas.microsoft.com/office/drawing/2014/main" id="{2412F28C-F545-476D-A740-BF76D90B9A9E}"/>
              </a:ext>
            </a:extLst>
          </p:cNvPr>
          <p:cNvSpPr txBox="1"/>
          <p:nvPr/>
        </p:nvSpPr>
        <p:spPr>
          <a:xfrm>
            <a:off x="7566582" y="5059978"/>
            <a:ext cx="11529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600" dirty="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9" name="Google Shape;98;p1">
            <a:extLst>
              <a:ext uri="{FF2B5EF4-FFF2-40B4-BE49-F238E27FC236}">
                <a16:creationId xmlns:a16="http://schemas.microsoft.com/office/drawing/2014/main" id="{F88C7F2E-22BC-4680-BC99-D794FC152183}"/>
              </a:ext>
            </a:extLst>
          </p:cNvPr>
          <p:cNvSpPr txBox="1"/>
          <p:nvPr/>
        </p:nvSpPr>
        <p:spPr>
          <a:xfrm>
            <a:off x="8719482" y="4738273"/>
            <a:ext cx="30537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Joe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Spaniac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0" name="Google Shape;99;p1">
            <a:extLst>
              <a:ext uri="{FF2B5EF4-FFF2-40B4-BE49-F238E27FC236}">
                <a16:creationId xmlns:a16="http://schemas.microsoft.com/office/drawing/2014/main" id="{A2231ED8-77EA-4B00-AF49-E40695A53A04}"/>
              </a:ext>
            </a:extLst>
          </p:cNvPr>
          <p:cNvSpPr txBox="1"/>
          <p:nvPr/>
        </p:nvSpPr>
        <p:spPr>
          <a:xfrm>
            <a:off x="8735682" y="5059978"/>
            <a:ext cx="987506" cy="768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Andras</a:t>
            </a:r>
            <a:endParaRPr sz="11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Daniel</a:t>
            </a:r>
            <a:endParaRPr sz="11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1" name="Google Shape;99;p1">
            <a:extLst>
              <a:ext uri="{FF2B5EF4-FFF2-40B4-BE49-F238E27FC236}">
                <a16:creationId xmlns:a16="http://schemas.microsoft.com/office/drawing/2014/main" id="{E92CCAA1-B16D-4789-9368-E0643552687F}"/>
              </a:ext>
            </a:extLst>
          </p:cNvPr>
          <p:cNvSpPr txBox="1"/>
          <p:nvPr/>
        </p:nvSpPr>
        <p:spPr>
          <a:xfrm>
            <a:off x="9454800" y="5036564"/>
            <a:ext cx="987506" cy="57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Eric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</a:t>
            </a:r>
          </a:p>
        </p:txBody>
      </p:sp>
      <p:sp>
        <p:nvSpPr>
          <p:cNvPr id="22" name="Google Shape;99;p1">
            <a:extLst>
              <a:ext uri="{FF2B5EF4-FFF2-40B4-BE49-F238E27FC236}">
                <a16:creationId xmlns:a16="http://schemas.microsoft.com/office/drawing/2014/main" id="{35C7CEC5-7232-4C6E-918D-CC6877FB8629}"/>
              </a:ext>
            </a:extLst>
          </p:cNvPr>
          <p:cNvSpPr txBox="1"/>
          <p:nvPr/>
        </p:nvSpPr>
        <p:spPr>
          <a:xfrm>
            <a:off x="10068971" y="5066760"/>
            <a:ext cx="987506" cy="57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Sahej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Trien</a:t>
            </a:r>
          </a:p>
        </p:txBody>
      </p:sp>
      <p:sp>
        <p:nvSpPr>
          <p:cNvPr id="23" name="Google Shape;99;p1">
            <a:extLst>
              <a:ext uri="{FF2B5EF4-FFF2-40B4-BE49-F238E27FC236}">
                <a16:creationId xmlns:a16="http://schemas.microsoft.com/office/drawing/2014/main" id="{D69224B5-28AA-47CB-BBA8-67460391BD33}"/>
              </a:ext>
            </a:extLst>
          </p:cNvPr>
          <p:cNvSpPr txBox="1"/>
          <p:nvPr/>
        </p:nvSpPr>
        <p:spPr>
          <a:xfrm>
            <a:off x="10785676" y="5060061"/>
            <a:ext cx="987506" cy="37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Zach</a:t>
            </a:r>
          </a:p>
        </p:txBody>
      </p: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Compiler vs. Runtime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8DF6D-D585-4D00-AEEE-A7BCCB0F5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29833"/>
            <a:ext cx="10652393" cy="5486400"/>
          </a:xfrm>
        </p:spPr>
        <p:txBody>
          <a:bodyPr>
            <a:normAutofit/>
          </a:bodyPr>
          <a:lstStyle/>
          <a:p>
            <a:pPr indent="-406400">
              <a:lnSpc>
                <a:spcPct val="100000"/>
              </a:lnSpc>
              <a:buSzPts val="2800"/>
            </a:pPr>
            <a:r>
              <a:rPr lang="en-US" dirty="0" err="1">
                <a:latin typeface="Consolas" panose="020B0609020204030204" pitchFamily="49" charset="0"/>
              </a:rPr>
              <a:t>DeclaredType</a:t>
            </a:r>
            <a:r>
              <a:rPr lang="en-US" dirty="0">
                <a:latin typeface="Consolas" panose="020B0609020204030204" pitchFamily="49" charset="0"/>
              </a:rPr>
              <a:t> x = new </a:t>
            </a:r>
            <a:r>
              <a:rPr lang="en-US" dirty="0" err="1">
                <a:latin typeface="Consolas" panose="020B0609020204030204" pitchFamily="49" charset="0"/>
              </a:rPr>
              <a:t>ActualType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At compile time, Java only knows </a:t>
            </a:r>
            <a:r>
              <a:rPr lang="en-US" dirty="0" err="1">
                <a:latin typeface="Consolas" panose="020B0609020204030204" pitchFamily="49" charset="0"/>
              </a:rPr>
              <a:t>DeclaredType</a:t>
            </a:r>
            <a:endParaRPr lang="en-US" dirty="0">
              <a:latin typeface="Consolas" panose="020B0609020204030204" pitchFamily="49" charset="0"/>
            </a:endParaRP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Compiler error: trying to call a method that isn’t present</a:t>
            </a:r>
            <a:endParaRPr lang="en-US" dirty="0">
              <a:latin typeface="Consolas" panose="020B0609020204030204" pitchFamily="49" charset="0"/>
            </a:endParaRPr>
          </a:p>
          <a:p>
            <a:pPr marL="279400" lvl="1" indent="0">
              <a:lnSpc>
                <a:spcPct val="100000"/>
              </a:lnSpc>
              <a:buSzPts val="2800"/>
              <a:buNone/>
            </a:pPr>
            <a:r>
              <a:rPr lang="en-US" dirty="0">
                <a:latin typeface="Consolas" panose="020B0609020204030204" pitchFamily="49" charset="0"/>
              </a:rPr>
              <a:t>        Animal a = new Dog();</a:t>
            </a:r>
          </a:p>
          <a:p>
            <a:pPr marL="279400" lvl="1" indent="0">
              <a:lnSpc>
                <a:spcPct val="100000"/>
              </a:lnSpc>
              <a:buSzPts val="2800"/>
              <a:buNone/>
            </a:pPr>
            <a:r>
              <a:rPr lang="en-US" dirty="0">
                <a:latin typeface="Consolas" panose="020B0609020204030204" pitchFamily="49" charset="0"/>
              </a:rPr>
              <a:t>	    </a:t>
            </a:r>
            <a:r>
              <a:rPr lang="en-US" dirty="0" err="1">
                <a:latin typeface="Consolas" panose="020B0609020204030204" pitchFamily="49" charset="0"/>
              </a:rPr>
              <a:t>a.pet</a:t>
            </a:r>
            <a:r>
              <a:rPr lang="en-US" dirty="0">
                <a:latin typeface="Consolas" panose="020B0609020204030204" pitchFamily="49" charset="0"/>
              </a:rPr>
              <a:t>();               // No pet() -&gt; CE</a:t>
            </a:r>
          </a:p>
          <a:p>
            <a:pPr marL="622300" lvl="1" indent="-342900">
              <a:lnSpc>
                <a:spcPct val="100000"/>
              </a:lnSpc>
              <a:buSzPts val="2800"/>
            </a:pPr>
            <a:r>
              <a:rPr lang="en-US" dirty="0"/>
              <a:t>Can cast to change the </a:t>
            </a:r>
            <a:r>
              <a:rPr lang="en-US" dirty="0" err="1">
                <a:latin typeface="Consolas" panose="020B0609020204030204" pitchFamily="49" charset="0"/>
              </a:rPr>
              <a:t>DeclaredType</a:t>
            </a:r>
            <a:r>
              <a:rPr lang="en-US" dirty="0"/>
              <a:t> of an object</a:t>
            </a:r>
          </a:p>
          <a:p>
            <a:pPr marL="279400" lvl="1" indent="0">
              <a:lnSpc>
                <a:spcPct val="100000"/>
              </a:lnSpc>
              <a:buSzPts val="2800"/>
              <a:buNone/>
            </a:pPr>
            <a:r>
              <a:rPr lang="en-US" dirty="0"/>
              <a:t>	         </a:t>
            </a:r>
            <a:r>
              <a:rPr lang="en-US" dirty="0">
                <a:latin typeface="Consolas" panose="020B0609020204030204" pitchFamily="49" charset="0"/>
              </a:rPr>
              <a:t>((Dog) a).pet();       // No more CE</a:t>
            </a:r>
          </a:p>
          <a:p>
            <a:pPr marL="622300" lvl="1" indent="-342900">
              <a:lnSpc>
                <a:spcPct val="100000"/>
              </a:lnSpc>
              <a:buSzPts val="2800"/>
              <a:buFontTx/>
              <a:buChar char="-"/>
            </a:pPr>
            <a:r>
              <a:rPr lang="en-US" dirty="0"/>
              <a:t>Runtime error: attempting to cast to an invalid </a:t>
            </a:r>
            <a:r>
              <a:rPr lang="en-US" dirty="0" err="1">
                <a:latin typeface="Consolas" panose="020B0609020204030204" pitchFamily="49" charset="0"/>
              </a:rPr>
              <a:t>DeclaredType</a:t>
            </a:r>
            <a:r>
              <a:rPr lang="en-US" dirty="0">
                <a:latin typeface="Consolas" panose="020B0609020204030204" pitchFamily="49" charset="0"/>
              </a:rPr>
              <a:t>*</a:t>
            </a:r>
          </a:p>
          <a:p>
            <a:pPr marL="279400" lvl="1" indent="0">
              <a:lnSpc>
                <a:spcPct val="100000"/>
              </a:lnSpc>
              <a:buSzPts val="2800"/>
              <a:buNone/>
            </a:pPr>
            <a:r>
              <a:rPr lang="en-US" dirty="0">
                <a:latin typeface="Consolas" panose="020B0609020204030204" pitchFamily="49" charset="0"/>
              </a:rPr>
              <a:t>	    Animal a = new Fish();</a:t>
            </a:r>
          </a:p>
          <a:p>
            <a:pPr marL="279400" lvl="1" indent="0">
              <a:lnSpc>
                <a:spcPct val="100000"/>
              </a:lnSpc>
              <a:buSzPts val="2800"/>
              <a:buNone/>
            </a:pPr>
            <a:r>
              <a:rPr lang="en-US" dirty="0">
                <a:latin typeface="Consolas" panose="020B0609020204030204" pitchFamily="49" charset="0"/>
              </a:rPr>
              <a:t>        ((Dog) a).pet();      // Can’t cast -&gt; RE</a:t>
            </a:r>
          </a:p>
          <a:p>
            <a:pPr marL="279400" lvl="1" indent="0">
              <a:lnSpc>
                <a:spcPct val="100000"/>
              </a:lnSpc>
              <a:buSzPts val="2800"/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279400" lvl="1" indent="0">
              <a:lnSpc>
                <a:spcPct val="100000"/>
              </a:lnSpc>
              <a:buSzPts val="2800"/>
              <a:buNone/>
            </a:pPr>
            <a:r>
              <a:rPr lang="en-US" dirty="0">
                <a:latin typeface="Consolas" panose="020B0609020204030204" pitchFamily="49" charset="0"/>
              </a:rPr>
              <a:t>- </a:t>
            </a:r>
            <a:r>
              <a:rPr lang="en-US" dirty="0"/>
              <a:t>Order matters! Compilation before runtime</a:t>
            </a:r>
          </a:p>
          <a:p>
            <a:pPr marL="279400" lvl="1" indent="0">
              <a:lnSpc>
                <a:spcPct val="100000"/>
              </a:lnSpc>
              <a:buSzPts val="2800"/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279400" lvl="1" indent="0">
              <a:lnSpc>
                <a:spcPct val="100000"/>
              </a:lnSpc>
              <a:buSzPts val="2800"/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622300" lvl="1" indent="-342900">
              <a:lnSpc>
                <a:spcPct val="100000"/>
              </a:lnSpc>
              <a:buSzPts val="2800"/>
            </a:pPr>
            <a:endParaRPr 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01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Compiler vs. Runtime Errors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3871C8D-D617-4E43-9A97-D1752AEC9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517" y="1015138"/>
            <a:ext cx="9174965" cy="573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213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Announcements/Reminders</a:t>
            </a:r>
          </a:p>
          <a:p>
            <a:pPr>
              <a:spcAft>
                <a:spcPts val="1200"/>
              </a:spcAft>
            </a:pPr>
            <a:r>
              <a:rPr lang="en-US" dirty="0"/>
              <a:t>Finishing up Points &amp; Lines</a:t>
            </a:r>
          </a:p>
          <a:p>
            <a:pPr>
              <a:spcAft>
                <a:spcPts val="1200"/>
              </a:spcAft>
            </a:pPr>
            <a:r>
              <a:rPr lang="en-US" dirty="0"/>
              <a:t>Inheritance</a:t>
            </a:r>
          </a:p>
          <a:p>
            <a:pPr>
              <a:spcAft>
                <a:spcPts val="1200"/>
              </a:spcAft>
            </a:pPr>
            <a:r>
              <a:rPr lang="en-US" dirty="0"/>
              <a:t>Polymorphism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Declared vs. Actual Type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Compiler vs. Runtime Errors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FA8231"/>
                </a:solidFill>
              </a:rPr>
              <a:t>Points, Lines, and Graphs!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5337599" y="5177481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15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Announcements/Reminders</a:t>
            </a:r>
          </a:p>
          <a:p>
            <a:pPr>
              <a:spcAft>
                <a:spcPts val="1200"/>
              </a:spcAft>
            </a:pPr>
            <a:r>
              <a:rPr lang="en-US" dirty="0"/>
              <a:t>Finishing up Points &amp; Lines</a:t>
            </a:r>
          </a:p>
          <a:p>
            <a:pPr>
              <a:spcAft>
                <a:spcPts val="1200"/>
              </a:spcAft>
            </a:pPr>
            <a:r>
              <a:rPr lang="en-US" dirty="0"/>
              <a:t>Inheritance</a:t>
            </a:r>
          </a:p>
          <a:p>
            <a:pPr>
              <a:spcAft>
                <a:spcPts val="1200"/>
              </a:spcAft>
            </a:pPr>
            <a:r>
              <a:rPr lang="en-US" dirty="0"/>
              <a:t>Polymorphism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Declared vs. Actual Type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Compiler vs. Runtime Errors</a:t>
            </a:r>
          </a:p>
          <a:p>
            <a:pPr>
              <a:spcAft>
                <a:spcPts val="1200"/>
              </a:spcAft>
            </a:pPr>
            <a:r>
              <a:rPr lang="en-US" dirty="0"/>
              <a:t>Points, Lines, and Graphs!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5468490" y="1427262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3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8DF6D-D585-4D00-AEEE-A7BCCB0F5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9833"/>
            <a:ext cx="10515600" cy="5486400"/>
          </a:xfrm>
        </p:spPr>
        <p:txBody>
          <a:bodyPr>
            <a:normAutofit fontScale="92500" lnSpcReduction="10000"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IPL </a:t>
            </a:r>
            <a:r>
              <a:rPr lang="en-US" dirty="0"/>
              <a:t>is now open!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12:30-5:30pm M-F, some availability on weekends</a:t>
            </a:r>
          </a:p>
          <a:p>
            <a:pPr lvl="0" indent="-406400">
              <a:lnSpc>
                <a:spcPct val="100000"/>
              </a:lnSpc>
              <a:buSzPts val="2800"/>
            </a:pPr>
            <a:r>
              <a:rPr lang="en-US" dirty="0"/>
              <a:t>Check-in 1 is tomorrow, June 27</a:t>
            </a:r>
            <a:r>
              <a:rPr lang="en-US" baseline="30000" dirty="0"/>
              <a:t>th</a:t>
            </a:r>
            <a:r>
              <a:rPr lang="en-US" dirty="0"/>
              <a:t>!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Just show up to your </a:t>
            </a:r>
            <a:r>
              <a:rPr lang="en-US" i="1" dirty="0"/>
              <a:t>registered</a:t>
            </a:r>
            <a:r>
              <a:rPr lang="en-US" dirty="0"/>
              <a:t> quiz section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OK if you can’t make it, 2/4 -&gt; E, just email me for the activity</a:t>
            </a:r>
            <a:endParaRPr lang="en-US" dirty="0">
              <a:solidFill>
                <a:schemeClr val="tx1"/>
              </a:solidFill>
            </a:endParaRPr>
          </a:p>
          <a:p>
            <a:pPr lvl="0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Quiz </a:t>
            </a:r>
            <a:r>
              <a:rPr lang="en-US" dirty="0"/>
              <a:t>1</a:t>
            </a:r>
            <a:r>
              <a:rPr lang="en-US" dirty="0">
                <a:solidFill>
                  <a:schemeClr val="tx1"/>
                </a:solidFill>
              </a:rPr>
              <a:t> is this upcoming Tuesday, July 2</a:t>
            </a:r>
            <a:r>
              <a:rPr lang="en-US" baseline="30000" dirty="0"/>
              <a:t>nd</a:t>
            </a:r>
            <a:r>
              <a:rPr lang="en-US" dirty="0">
                <a:solidFill>
                  <a:schemeClr val="tx1"/>
                </a:solidFill>
              </a:rPr>
              <a:t>!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Topics: </a:t>
            </a:r>
            <a:r>
              <a:rPr lang="en-US" dirty="0"/>
              <a:t>Object-Oriented Programming, JUnit, Inheritance, Polymorphism </a:t>
            </a:r>
            <a:endParaRPr lang="en-US" dirty="0">
              <a:solidFill>
                <a:schemeClr val="tx1"/>
              </a:solidFill>
            </a:endParaRP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Taken in your </a:t>
            </a:r>
            <a:r>
              <a:rPr lang="en-US" i="1" dirty="0">
                <a:solidFill>
                  <a:schemeClr val="tx1"/>
                </a:solidFill>
              </a:rPr>
              <a:t>registered</a:t>
            </a:r>
            <a:r>
              <a:rPr lang="en-US" dirty="0">
                <a:solidFill>
                  <a:schemeClr val="tx1"/>
                </a:solidFill>
              </a:rPr>
              <a:t> quiz section on paper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Allowed 1 sheet of 8.5”x11” paper (double-sided, can be printed)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More details on quiz logistics in Ed announcement posted soon!</a:t>
            </a:r>
          </a:p>
          <a:p>
            <a:pPr lvl="0" indent="-406400">
              <a:lnSpc>
                <a:spcPct val="100000"/>
              </a:lnSpc>
              <a:buSzPts val="2800"/>
            </a:pPr>
            <a:r>
              <a:rPr lang="en-US" dirty="0"/>
              <a:t>Creative Project 1 (C1) is due tonight.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Submit what you have so you can get feedback (even if unfinished)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Joined class late? Use Resubmission Cycle 1 to submit it!</a:t>
            </a:r>
          </a:p>
        </p:txBody>
      </p:sp>
    </p:spTree>
    <p:extLst>
      <p:ext uri="{BB962C8B-B14F-4D97-AF65-F5344CB8AC3E}">
        <p14:creationId xmlns:p14="http://schemas.microsoft.com/office/powerpoint/2010/main" val="3511818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Announcements/Reminders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FA8231"/>
                </a:solidFill>
              </a:rPr>
              <a:t>Finishing up Points &amp; Lines</a:t>
            </a:r>
          </a:p>
          <a:p>
            <a:pPr>
              <a:spcAft>
                <a:spcPts val="1200"/>
              </a:spcAft>
            </a:pPr>
            <a:r>
              <a:rPr lang="en-US" dirty="0"/>
              <a:t>Inheritance</a:t>
            </a:r>
          </a:p>
          <a:p>
            <a:pPr>
              <a:spcAft>
                <a:spcPts val="1200"/>
              </a:spcAft>
            </a:pPr>
            <a:r>
              <a:rPr lang="en-US" dirty="0"/>
              <a:t>Polymorphism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Declared vs. Actual Type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Compiler vs. Runtime Errors</a:t>
            </a:r>
          </a:p>
          <a:p>
            <a:pPr>
              <a:spcAft>
                <a:spcPts val="1200"/>
              </a:spcAft>
            </a:pPr>
            <a:r>
              <a:rPr lang="en-US" dirty="0"/>
              <a:t>Points, Lines, and Graphs!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5468490" y="2106135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99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Announcements/Reminders</a:t>
            </a:r>
          </a:p>
          <a:p>
            <a:pPr>
              <a:spcAft>
                <a:spcPts val="1200"/>
              </a:spcAft>
            </a:pPr>
            <a:r>
              <a:rPr lang="en-US" dirty="0"/>
              <a:t>Finishing up Points &amp; Lines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FA8231"/>
                </a:solidFill>
              </a:rPr>
              <a:t>Inheritance</a:t>
            </a:r>
          </a:p>
          <a:p>
            <a:pPr>
              <a:spcAft>
                <a:spcPts val="1200"/>
              </a:spcAft>
            </a:pPr>
            <a:r>
              <a:rPr lang="en-US" dirty="0"/>
              <a:t>Polymorphism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Declared vs. Actual Type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Compiler vs. Runtime Errors</a:t>
            </a:r>
          </a:p>
          <a:p>
            <a:pPr>
              <a:spcAft>
                <a:spcPts val="1200"/>
              </a:spcAft>
            </a:pPr>
            <a:r>
              <a:rPr lang="en-US" dirty="0"/>
              <a:t>Points, Lines, and Graphs!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124916" y="2776695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54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Inheritance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8DF6D-D585-4D00-AEEE-A7BCCB0F5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9833"/>
            <a:ext cx="10515600" cy="5486400"/>
          </a:xfrm>
        </p:spPr>
        <p:txBody>
          <a:bodyPr>
            <a:norm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Connect together a “subclass” and “superclass”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Borrow / “inherit” code to reduce redundancy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latin typeface="Consolas" panose="020B0609020204030204" pitchFamily="49" charset="0"/>
              </a:rPr>
              <a:t>super() </a:t>
            </a:r>
            <a:r>
              <a:rPr lang="en-US" dirty="0"/>
              <a:t>keyword can be used just like  </a:t>
            </a:r>
            <a:r>
              <a:rPr lang="en-US" dirty="0">
                <a:latin typeface="Consolas" panose="020B0609020204030204" pitchFamily="49" charset="0"/>
              </a:rPr>
              <a:t>this()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/>
              <a:t>Syntax:</a:t>
            </a:r>
            <a:r>
              <a:rPr lang="en-US" dirty="0">
                <a:latin typeface="Consolas" panose="020B0609020204030204" pitchFamily="49" charset="0"/>
              </a:rPr>
              <a:t> public class Subclass extends Superclass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/>
              <a:t>Should Represent “is-a” relationships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latin typeface="Consolas" panose="020B0609020204030204" pitchFamily="49" charset="0"/>
              </a:rPr>
              <a:t>public class Chef extends Employee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latin typeface="Consolas" panose="020B0609020204030204" pitchFamily="49" charset="0"/>
              </a:rPr>
              <a:t>public class Server extends Employee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/>
              <a:t>In Java, all objects implicitly inherit from the Object class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 err="1"/>
              <a:t>toString</a:t>
            </a:r>
            <a:r>
              <a:rPr lang="en-US" dirty="0"/>
              <a:t>(), equals(Object), etc.</a:t>
            </a:r>
          </a:p>
        </p:txBody>
      </p:sp>
    </p:spTree>
    <p:extLst>
      <p:ext uri="{BB962C8B-B14F-4D97-AF65-F5344CB8AC3E}">
        <p14:creationId xmlns:p14="http://schemas.microsoft.com/office/powerpoint/2010/main" val="3256434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Is-a Relationships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C8763D1-CE18-43FC-9278-4ACCB6ABF772}"/>
              </a:ext>
            </a:extLst>
          </p:cNvPr>
          <p:cNvSpPr/>
          <p:nvPr/>
        </p:nvSpPr>
        <p:spPr>
          <a:xfrm>
            <a:off x="5249334" y="1279775"/>
            <a:ext cx="2052320" cy="934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Animal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3814558-FD6D-4C73-958B-F796757445F1}"/>
              </a:ext>
            </a:extLst>
          </p:cNvPr>
          <p:cNvSpPr/>
          <p:nvPr/>
        </p:nvSpPr>
        <p:spPr>
          <a:xfrm>
            <a:off x="5244599" y="2778250"/>
            <a:ext cx="2052320" cy="934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Mammal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3F3B8FB-1B56-4520-94AD-6CB85B3F1EAE}"/>
              </a:ext>
            </a:extLst>
          </p:cNvPr>
          <p:cNvSpPr/>
          <p:nvPr/>
        </p:nvSpPr>
        <p:spPr>
          <a:xfrm>
            <a:off x="2764608" y="4276725"/>
            <a:ext cx="2052320" cy="934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Dog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0C38D7-EC04-43EC-A026-D59BEC0DC32B}"/>
              </a:ext>
            </a:extLst>
          </p:cNvPr>
          <p:cNvSpPr/>
          <p:nvPr/>
        </p:nvSpPr>
        <p:spPr>
          <a:xfrm>
            <a:off x="7713546" y="4195445"/>
            <a:ext cx="2052320" cy="934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Cat</a:t>
            </a:r>
          </a:p>
        </p:txBody>
      </p:sp>
      <p:pic>
        <p:nvPicPr>
          <p:cNvPr id="1026" name="Picture 2" descr="The 30 Cutest Dog Breeds - Most Adorable Dogs and Puppies">
            <a:extLst>
              <a:ext uri="{FF2B5EF4-FFF2-40B4-BE49-F238E27FC236}">
                <a16:creationId xmlns:a16="http://schemas.microsoft.com/office/drawing/2014/main" id="{BB976436-1702-4B28-9EF9-282BD55CFF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8" r="19648"/>
          <a:stretch/>
        </p:blipFill>
        <p:spPr bwMode="auto">
          <a:xfrm>
            <a:off x="1191828" y="5440740"/>
            <a:ext cx="1198596" cy="122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se 25 Cute Dog Breeds Are Guaranteed to Make You Smile | BeChewy">
            <a:extLst>
              <a:ext uri="{FF2B5EF4-FFF2-40B4-BE49-F238E27FC236}">
                <a16:creationId xmlns:a16="http://schemas.microsoft.com/office/drawing/2014/main" id="{1FAE697C-8635-4DB7-9074-621DC4DA5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826" y="5445971"/>
            <a:ext cx="1221540" cy="122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500+] Cute Dog Wallpapers | Wallpapers.com">
            <a:extLst>
              <a:ext uri="{FF2B5EF4-FFF2-40B4-BE49-F238E27FC236}">
                <a16:creationId xmlns:a16="http://schemas.microsoft.com/office/drawing/2014/main" id="{B1A5CE61-8002-4899-8B5B-A817DC5E41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2" r="12737"/>
          <a:stretch/>
        </p:blipFill>
        <p:spPr bwMode="auto">
          <a:xfrm>
            <a:off x="3790768" y="5445971"/>
            <a:ext cx="1453831" cy="122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ute dogs">
            <a:extLst>
              <a:ext uri="{FF2B5EF4-FFF2-40B4-BE49-F238E27FC236}">
                <a16:creationId xmlns:a16="http://schemas.microsoft.com/office/drawing/2014/main" id="{852B8E05-3F55-4CA3-B615-C99D662297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4" r="20658"/>
          <a:stretch/>
        </p:blipFill>
        <p:spPr bwMode="auto">
          <a:xfrm>
            <a:off x="5334001" y="5447770"/>
            <a:ext cx="941493" cy="122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Why are kittens so cute? You asked Google – here's the answer | Dean  Burnett | The Guardian">
            <a:extLst>
              <a:ext uri="{FF2B5EF4-FFF2-40B4-BE49-F238E27FC236}">
                <a16:creationId xmlns:a16="http://schemas.microsoft.com/office/drawing/2014/main" id="{1323CB96-FEB8-4520-B53F-99F2A6FBE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367" y="5437220"/>
            <a:ext cx="1221540" cy="122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uper Cute Cats Compilation - YouTube">
            <a:extLst>
              <a:ext uri="{FF2B5EF4-FFF2-40B4-BE49-F238E27FC236}">
                <a16:creationId xmlns:a16="http://schemas.microsoft.com/office/drawing/2014/main" id="{3D8AECC3-1EF6-416F-BDED-5987B84259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5" t="13322" r="26012" b="15121"/>
          <a:stretch/>
        </p:blipFill>
        <p:spPr bwMode="auto">
          <a:xfrm>
            <a:off x="9345506" y="5445239"/>
            <a:ext cx="998602" cy="123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10 Cute Cat Pictures That Help Us Get Through Monday | Pawlicy Advisor">
            <a:extLst>
              <a:ext uri="{FF2B5EF4-FFF2-40B4-BE49-F238E27FC236}">
                <a16:creationId xmlns:a16="http://schemas.microsoft.com/office/drawing/2014/main" id="{D1BBD900-88B1-4608-B032-A31F79BE3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309" y="5431990"/>
            <a:ext cx="1032795" cy="122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E308CFA4-0E9E-492C-BFC2-6018013D63D0}"/>
              </a:ext>
            </a:extLst>
          </p:cNvPr>
          <p:cNvCxnSpPr>
            <a:stCxn id="7" idx="0"/>
            <a:endCxn id="5" idx="2"/>
          </p:cNvCxnSpPr>
          <p:nvPr/>
        </p:nvCxnSpPr>
        <p:spPr>
          <a:xfrm rot="5400000" flipH="1" flipV="1">
            <a:off x="4748886" y="2754853"/>
            <a:ext cx="563755" cy="2479991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DADAB9AC-062D-4573-9557-74035E3D04EC}"/>
              </a:ext>
            </a:extLst>
          </p:cNvPr>
          <p:cNvCxnSpPr>
            <a:cxnSpLocks/>
            <a:stCxn id="8" idx="0"/>
            <a:endCxn id="5" idx="2"/>
          </p:cNvCxnSpPr>
          <p:nvPr/>
        </p:nvCxnSpPr>
        <p:spPr>
          <a:xfrm rot="16200000" flipV="1">
            <a:off x="7263996" y="2719734"/>
            <a:ext cx="482475" cy="2468947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C4DE0742-F807-46FD-9DD2-D89FF76CDDF4}"/>
              </a:ext>
            </a:extLst>
          </p:cNvPr>
          <p:cNvCxnSpPr>
            <a:cxnSpLocks/>
            <a:stCxn id="1038" idx="0"/>
            <a:endCxn id="8" idx="2"/>
          </p:cNvCxnSpPr>
          <p:nvPr/>
        </p:nvCxnSpPr>
        <p:spPr>
          <a:xfrm rot="16200000" flipV="1">
            <a:off x="9134720" y="4735151"/>
            <a:ext cx="315074" cy="1105101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D252A1F5-70F7-47FC-BEA7-AD7CAAD7F832}"/>
              </a:ext>
            </a:extLst>
          </p:cNvPr>
          <p:cNvCxnSpPr>
            <a:cxnSpLocks/>
            <a:stCxn id="1042" idx="0"/>
            <a:endCxn id="8" idx="2"/>
          </p:cNvCxnSpPr>
          <p:nvPr/>
        </p:nvCxnSpPr>
        <p:spPr>
          <a:xfrm rot="16200000" flipV="1">
            <a:off x="8588795" y="5281077"/>
            <a:ext cx="301825" cy="1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7555C560-ECC1-405F-840E-B0F1140819F3}"/>
              </a:ext>
            </a:extLst>
          </p:cNvPr>
          <p:cNvCxnSpPr>
            <a:cxnSpLocks/>
            <a:stCxn id="1036" idx="0"/>
            <a:endCxn id="8" idx="2"/>
          </p:cNvCxnSpPr>
          <p:nvPr/>
        </p:nvCxnSpPr>
        <p:spPr>
          <a:xfrm rot="5400000" flipH="1" flipV="1">
            <a:off x="7977894" y="4675409"/>
            <a:ext cx="307055" cy="1216569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2CD95ED2-04BF-4641-9579-73B97CCFA5AA}"/>
              </a:ext>
            </a:extLst>
          </p:cNvPr>
          <p:cNvCxnSpPr>
            <a:cxnSpLocks/>
            <a:stCxn id="1034" idx="0"/>
            <a:endCxn id="7" idx="2"/>
          </p:cNvCxnSpPr>
          <p:nvPr/>
        </p:nvCxnSpPr>
        <p:spPr>
          <a:xfrm rot="16200000" flipV="1">
            <a:off x="4679596" y="4322618"/>
            <a:ext cx="236325" cy="2013980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Curved 35">
            <a:extLst>
              <a:ext uri="{FF2B5EF4-FFF2-40B4-BE49-F238E27FC236}">
                <a16:creationId xmlns:a16="http://schemas.microsoft.com/office/drawing/2014/main" id="{C16004A1-4110-40CF-9D52-B9424FA43444}"/>
              </a:ext>
            </a:extLst>
          </p:cNvPr>
          <p:cNvCxnSpPr>
            <a:cxnSpLocks/>
            <a:stCxn id="1032" idx="0"/>
            <a:endCxn id="7" idx="2"/>
          </p:cNvCxnSpPr>
          <p:nvPr/>
        </p:nvCxnSpPr>
        <p:spPr>
          <a:xfrm rot="16200000" flipV="1">
            <a:off x="4036963" y="4965250"/>
            <a:ext cx="234526" cy="726916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Curved 39">
            <a:extLst>
              <a:ext uri="{FF2B5EF4-FFF2-40B4-BE49-F238E27FC236}">
                <a16:creationId xmlns:a16="http://schemas.microsoft.com/office/drawing/2014/main" id="{95D8A83E-A3A8-4B35-B7BC-BC921F042D06}"/>
              </a:ext>
            </a:extLst>
          </p:cNvPr>
          <p:cNvCxnSpPr>
            <a:cxnSpLocks/>
            <a:stCxn id="1030" idx="0"/>
            <a:endCxn id="7" idx="2"/>
          </p:cNvCxnSpPr>
          <p:nvPr/>
        </p:nvCxnSpPr>
        <p:spPr>
          <a:xfrm rot="5400000" flipH="1" flipV="1">
            <a:off x="3323419" y="4978622"/>
            <a:ext cx="234526" cy="700172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Curved 43">
            <a:extLst>
              <a:ext uri="{FF2B5EF4-FFF2-40B4-BE49-F238E27FC236}">
                <a16:creationId xmlns:a16="http://schemas.microsoft.com/office/drawing/2014/main" id="{420CCAE2-62A2-4241-84FC-4A5BC24F907A}"/>
              </a:ext>
            </a:extLst>
          </p:cNvPr>
          <p:cNvCxnSpPr>
            <a:cxnSpLocks/>
            <a:stCxn id="1026" idx="0"/>
            <a:endCxn id="7" idx="2"/>
          </p:cNvCxnSpPr>
          <p:nvPr/>
        </p:nvCxnSpPr>
        <p:spPr>
          <a:xfrm rot="5400000" flipH="1" flipV="1">
            <a:off x="2676300" y="4326272"/>
            <a:ext cx="229295" cy="1999642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Curved 46">
            <a:extLst>
              <a:ext uri="{FF2B5EF4-FFF2-40B4-BE49-F238E27FC236}">
                <a16:creationId xmlns:a16="http://schemas.microsoft.com/office/drawing/2014/main" id="{123E8082-81F9-499A-B885-FF64C8961D5A}"/>
              </a:ext>
            </a:extLst>
          </p:cNvPr>
          <p:cNvCxnSpPr>
            <a:cxnSpLocks/>
            <a:stCxn id="5" idx="0"/>
            <a:endCxn id="4" idx="2"/>
          </p:cNvCxnSpPr>
          <p:nvPr/>
        </p:nvCxnSpPr>
        <p:spPr>
          <a:xfrm rot="5400000" flipH="1" flipV="1">
            <a:off x="5991249" y="2494006"/>
            <a:ext cx="563755" cy="4735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or: Curved 52">
            <a:extLst>
              <a:ext uri="{FF2B5EF4-FFF2-40B4-BE49-F238E27FC236}">
                <a16:creationId xmlns:a16="http://schemas.microsoft.com/office/drawing/2014/main" id="{59C09427-2544-4A84-83C0-5EA533913D81}"/>
              </a:ext>
            </a:extLst>
          </p:cNvPr>
          <p:cNvCxnSpPr>
            <a:cxnSpLocks/>
            <a:stCxn id="76" idx="0"/>
            <a:endCxn id="4" idx="2"/>
          </p:cNvCxnSpPr>
          <p:nvPr/>
        </p:nvCxnSpPr>
        <p:spPr>
          <a:xfrm rot="16200000" flipV="1">
            <a:off x="7166414" y="1323575"/>
            <a:ext cx="563754" cy="2345594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9B6392F8-4452-4E38-BF30-4DC2C54ECE11}"/>
              </a:ext>
            </a:extLst>
          </p:cNvPr>
          <p:cNvSpPr/>
          <p:nvPr/>
        </p:nvSpPr>
        <p:spPr>
          <a:xfrm>
            <a:off x="568423" y="2790282"/>
            <a:ext cx="2052320" cy="934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Fish</a:t>
            </a:r>
          </a:p>
        </p:txBody>
      </p:sp>
      <p:cxnSp>
        <p:nvCxnSpPr>
          <p:cNvPr id="59" name="Connector: Curved 58">
            <a:extLst>
              <a:ext uri="{FF2B5EF4-FFF2-40B4-BE49-F238E27FC236}">
                <a16:creationId xmlns:a16="http://schemas.microsoft.com/office/drawing/2014/main" id="{5B7EC4CB-4670-4EA2-8C9B-160220C34E18}"/>
              </a:ext>
            </a:extLst>
          </p:cNvPr>
          <p:cNvCxnSpPr>
            <a:cxnSpLocks/>
            <a:stCxn id="58" idx="0"/>
            <a:endCxn id="4" idx="2"/>
          </p:cNvCxnSpPr>
          <p:nvPr/>
        </p:nvCxnSpPr>
        <p:spPr>
          <a:xfrm rot="5400000" flipH="1" flipV="1">
            <a:off x="3647145" y="161934"/>
            <a:ext cx="575787" cy="4680911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or: Curved 62">
            <a:extLst>
              <a:ext uri="{FF2B5EF4-FFF2-40B4-BE49-F238E27FC236}">
                <a16:creationId xmlns:a16="http://schemas.microsoft.com/office/drawing/2014/main" id="{BF5F0F5A-4F27-4A23-9C51-DA04793D337B}"/>
              </a:ext>
            </a:extLst>
          </p:cNvPr>
          <p:cNvCxnSpPr>
            <a:cxnSpLocks/>
          </p:cNvCxnSpPr>
          <p:nvPr/>
        </p:nvCxnSpPr>
        <p:spPr>
          <a:xfrm flipV="1">
            <a:off x="-462175" y="3725002"/>
            <a:ext cx="2061196" cy="415401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70C7E53-E043-4A36-B0D4-53B9FC49F3E2}"/>
              </a:ext>
            </a:extLst>
          </p:cNvPr>
          <p:cNvSpPr/>
          <p:nvPr/>
        </p:nvSpPr>
        <p:spPr>
          <a:xfrm>
            <a:off x="2918750" y="2775636"/>
            <a:ext cx="2052320" cy="934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Birds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F4A4CA4F-D08D-4C11-B436-E1011620518A}"/>
              </a:ext>
            </a:extLst>
          </p:cNvPr>
          <p:cNvSpPr/>
          <p:nvPr/>
        </p:nvSpPr>
        <p:spPr>
          <a:xfrm>
            <a:off x="7594928" y="2778249"/>
            <a:ext cx="2052320" cy="934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Reptile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0C1A15EA-9FAF-4383-89D8-3EC71F61E48B}"/>
              </a:ext>
            </a:extLst>
          </p:cNvPr>
          <p:cNvSpPr/>
          <p:nvPr/>
        </p:nvSpPr>
        <p:spPr>
          <a:xfrm>
            <a:off x="9945257" y="2778248"/>
            <a:ext cx="2052320" cy="934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Amphibian</a:t>
            </a:r>
          </a:p>
        </p:txBody>
      </p:sp>
      <p:cxnSp>
        <p:nvCxnSpPr>
          <p:cNvPr id="81" name="Connector: Curved 80">
            <a:extLst>
              <a:ext uri="{FF2B5EF4-FFF2-40B4-BE49-F238E27FC236}">
                <a16:creationId xmlns:a16="http://schemas.microsoft.com/office/drawing/2014/main" id="{178A6F28-58E8-4D8B-A6A6-C0C8B790B38E}"/>
              </a:ext>
            </a:extLst>
          </p:cNvPr>
          <p:cNvCxnSpPr>
            <a:cxnSpLocks/>
            <a:stCxn id="74" idx="0"/>
            <a:endCxn id="4" idx="2"/>
          </p:cNvCxnSpPr>
          <p:nvPr/>
        </p:nvCxnSpPr>
        <p:spPr>
          <a:xfrm rot="5400000" flipH="1" flipV="1">
            <a:off x="4829632" y="1329774"/>
            <a:ext cx="561141" cy="2330584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or: Curved 83">
            <a:extLst>
              <a:ext uri="{FF2B5EF4-FFF2-40B4-BE49-F238E27FC236}">
                <a16:creationId xmlns:a16="http://schemas.microsoft.com/office/drawing/2014/main" id="{0D17B18B-6E19-401E-A162-7559CCC950B6}"/>
              </a:ext>
            </a:extLst>
          </p:cNvPr>
          <p:cNvCxnSpPr>
            <a:cxnSpLocks/>
            <a:stCxn id="77" idx="0"/>
            <a:endCxn id="4" idx="2"/>
          </p:cNvCxnSpPr>
          <p:nvPr/>
        </p:nvCxnSpPr>
        <p:spPr>
          <a:xfrm rot="16200000" flipV="1">
            <a:off x="8341580" y="148410"/>
            <a:ext cx="563753" cy="4695923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or: Curved 87">
            <a:extLst>
              <a:ext uri="{FF2B5EF4-FFF2-40B4-BE49-F238E27FC236}">
                <a16:creationId xmlns:a16="http://schemas.microsoft.com/office/drawing/2014/main" id="{DB73894B-7930-4418-9BA9-A9B4321FB1CC}"/>
              </a:ext>
            </a:extLst>
          </p:cNvPr>
          <p:cNvCxnSpPr>
            <a:cxnSpLocks/>
            <a:endCxn id="74" idx="2"/>
          </p:cNvCxnSpPr>
          <p:nvPr/>
        </p:nvCxnSpPr>
        <p:spPr>
          <a:xfrm flipV="1">
            <a:off x="-495507" y="3710356"/>
            <a:ext cx="4440417" cy="651009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or: Curved 90">
            <a:extLst>
              <a:ext uri="{FF2B5EF4-FFF2-40B4-BE49-F238E27FC236}">
                <a16:creationId xmlns:a16="http://schemas.microsoft.com/office/drawing/2014/main" id="{91E78706-20E6-46A1-ADB5-F8550C1A5A7F}"/>
              </a:ext>
            </a:extLst>
          </p:cNvPr>
          <p:cNvCxnSpPr>
            <a:cxnSpLocks/>
            <a:endCxn id="76" idx="2"/>
          </p:cNvCxnSpPr>
          <p:nvPr/>
        </p:nvCxnSpPr>
        <p:spPr>
          <a:xfrm rot="10800000">
            <a:off x="8621088" y="3712970"/>
            <a:ext cx="4041396" cy="467001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or: Curved 93">
            <a:extLst>
              <a:ext uri="{FF2B5EF4-FFF2-40B4-BE49-F238E27FC236}">
                <a16:creationId xmlns:a16="http://schemas.microsoft.com/office/drawing/2014/main" id="{D0CA01A0-590C-4CB2-A2FA-4E843638F708}"/>
              </a:ext>
            </a:extLst>
          </p:cNvPr>
          <p:cNvCxnSpPr>
            <a:cxnSpLocks/>
            <a:endCxn id="77" idx="2"/>
          </p:cNvCxnSpPr>
          <p:nvPr/>
        </p:nvCxnSpPr>
        <p:spPr>
          <a:xfrm rot="10800000">
            <a:off x="10971418" y="3712968"/>
            <a:ext cx="1691067" cy="299212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71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58" grpId="0" animBg="1"/>
      <p:bldP spid="74" grpId="0" animBg="1"/>
      <p:bldP spid="76" grpId="0" animBg="1"/>
      <p:bldP spid="7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Announcements/Reminders</a:t>
            </a:r>
          </a:p>
          <a:p>
            <a:pPr>
              <a:spcAft>
                <a:spcPts val="1200"/>
              </a:spcAft>
            </a:pPr>
            <a:r>
              <a:rPr lang="en-US" dirty="0"/>
              <a:t>Finishing up Points &amp; Lines</a:t>
            </a:r>
          </a:p>
          <a:p>
            <a:pPr>
              <a:spcAft>
                <a:spcPts val="1200"/>
              </a:spcAft>
            </a:pPr>
            <a:r>
              <a:rPr lang="en-US" dirty="0"/>
              <a:t>Inheritance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FA8231"/>
                </a:solidFill>
              </a:rPr>
              <a:t>Polymorphism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Declared vs. Actual Type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Compiler vs. Runtime Errors</a:t>
            </a:r>
          </a:p>
          <a:p>
            <a:pPr>
              <a:spcAft>
                <a:spcPts val="1200"/>
              </a:spcAft>
            </a:pPr>
            <a:r>
              <a:rPr lang="en-US" dirty="0"/>
              <a:t>Points, Lines, and Graphs!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569759" y="342900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61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Polymorphism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8DF6D-D585-4D00-AEEE-A7BCCB0F5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29833"/>
            <a:ext cx="10652393" cy="5486400"/>
          </a:xfrm>
        </p:spPr>
        <p:txBody>
          <a:bodyPr>
            <a:normAutofit/>
          </a:bodyPr>
          <a:lstStyle/>
          <a:p>
            <a:pPr indent="-406400">
              <a:lnSpc>
                <a:spcPct val="100000"/>
              </a:lnSpc>
              <a:buSzPts val="2800"/>
            </a:pPr>
            <a:r>
              <a:rPr lang="en-US" dirty="0" err="1">
                <a:latin typeface="Consolas" panose="020B0609020204030204" pitchFamily="49" charset="0"/>
              </a:rPr>
              <a:t>DeclaredType</a:t>
            </a:r>
            <a:r>
              <a:rPr lang="en-US" dirty="0">
                <a:latin typeface="Consolas" panose="020B0609020204030204" pitchFamily="49" charset="0"/>
              </a:rPr>
              <a:t> x = new </a:t>
            </a:r>
            <a:r>
              <a:rPr lang="en-US" dirty="0" err="1">
                <a:latin typeface="Consolas" panose="020B0609020204030204" pitchFamily="49" charset="0"/>
              </a:rPr>
              <a:t>ActualType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All methods in </a:t>
            </a:r>
            <a:r>
              <a:rPr lang="en-US" dirty="0" err="1">
                <a:latin typeface="Consolas" panose="020B0609020204030204" pitchFamily="49" charset="0"/>
              </a:rPr>
              <a:t>DeclaredType</a:t>
            </a:r>
            <a:r>
              <a:rPr lang="en-US" dirty="0"/>
              <a:t> can be called on </a:t>
            </a:r>
            <a:r>
              <a:rPr lang="en-US" dirty="0">
                <a:latin typeface="Consolas" panose="020B0609020204030204" pitchFamily="49" charset="0"/>
              </a:rPr>
              <a:t>x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We’ve seen this with interfaces (</a:t>
            </a:r>
            <a:r>
              <a:rPr lang="en-US" dirty="0">
                <a:latin typeface="Consolas" panose="020B0609020204030204" pitchFamily="49" charset="0"/>
              </a:rPr>
              <a:t>List&lt;String&gt; </a:t>
            </a:r>
            <a:r>
              <a:rPr lang="en-US" dirty="0"/>
              <a:t>vs.  </a:t>
            </a:r>
            <a:r>
              <a:rPr lang="en-US" dirty="0" err="1">
                <a:latin typeface="Consolas" panose="020B0609020204030204" pitchFamily="49" charset="0"/>
              </a:rPr>
              <a:t>ArrayList</a:t>
            </a:r>
            <a:r>
              <a:rPr lang="en-US" dirty="0">
                <a:latin typeface="Consolas" panose="020B0609020204030204" pitchFamily="49" charset="0"/>
              </a:rPr>
              <a:t>&lt;String&gt;</a:t>
            </a:r>
            <a:r>
              <a:rPr lang="en-US" dirty="0"/>
              <a:t>)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Can also be to inheritance relationships</a:t>
            </a:r>
          </a:p>
          <a:p>
            <a:pPr marL="0" indent="0">
              <a:lnSpc>
                <a:spcPct val="100000"/>
              </a:lnSpc>
              <a:buSzPts val="2800"/>
              <a:buNone/>
            </a:pPr>
            <a:endParaRPr lang="en-US" sz="10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SzPts val="2800"/>
              <a:buNone/>
            </a:pPr>
            <a:endParaRPr lang="en-US" sz="10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SzPts val="2800"/>
              <a:buNone/>
            </a:pPr>
            <a:endParaRPr lang="en-US" sz="10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SzPts val="2800"/>
              <a:buNone/>
            </a:pPr>
            <a:r>
              <a:rPr lang="en-US" dirty="0">
                <a:latin typeface="Consolas" panose="020B0609020204030204" pitchFamily="49" charset="0"/>
              </a:rPr>
              <a:t>Animal[] </a:t>
            </a:r>
            <a:r>
              <a:rPr lang="en-US" dirty="0" err="1">
                <a:latin typeface="Consolas" panose="020B0609020204030204" pitchFamily="49" charset="0"/>
              </a:rPr>
              <a:t>arr</a:t>
            </a:r>
            <a:r>
              <a:rPr lang="en-US" dirty="0">
                <a:latin typeface="Consolas" panose="020B0609020204030204" pitchFamily="49" charset="0"/>
              </a:rPr>
              <a:t> = {new Dog(), new Cat(), new Bear()};</a:t>
            </a:r>
          </a:p>
          <a:p>
            <a:pPr marL="0" indent="0">
              <a:lnSpc>
                <a:spcPct val="100000"/>
              </a:lnSpc>
              <a:buSzPts val="2800"/>
              <a:buNone/>
            </a:pPr>
            <a:r>
              <a:rPr lang="en-US" dirty="0">
                <a:latin typeface="Consolas" panose="020B0609020204030204" pitchFamily="49" charset="0"/>
              </a:rPr>
              <a:t>for (Animal a : </a:t>
            </a:r>
            <a:r>
              <a:rPr lang="en-US" dirty="0" err="1">
                <a:latin typeface="Consolas" panose="020B0609020204030204" pitchFamily="49" charset="0"/>
              </a:rPr>
              <a:t>arr</a:t>
            </a:r>
            <a:r>
              <a:rPr lang="en-US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buSzPts val="2800"/>
              <a:buNone/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a.feed</a:t>
            </a:r>
            <a:r>
              <a:rPr lang="en-US" dirty="0">
                <a:latin typeface="Consolas" panose="020B0609020204030204" pitchFamily="49" charset="0"/>
              </a:rPr>
              <a:t>();</a:t>
            </a:r>
          </a:p>
          <a:p>
            <a:pPr marL="0" indent="0">
              <a:lnSpc>
                <a:spcPct val="100000"/>
              </a:lnSpc>
              <a:buSzPts val="2800"/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2107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l">
          <a:defRPr sz="24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22574</TotalTime>
  <Words>588</Words>
  <Application>Microsoft Office PowerPoint</Application>
  <PresentationFormat>Widescreen</PresentationFormat>
  <Paragraphs>116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Inheritance &amp; Polymorphism</vt:lpstr>
      <vt:lpstr>Lecture Outline</vt:lpstr>
      <vt:lpstr>Announcements</vt:lpstr>
      <vt:lpstr>Lecture Outline</vt:lpstr>
      <vt:lpstr>Lecture Outline</vt:lpstr>
      <vt:lpstr>Inheritance</vt:lpstr>
      <vt:lpstr>Is-a Relationships</vt:lpstr>
      <vt:lpstr>Lecture Outline</vt:lpstr>
      <vt:lpstr>Polymorphism</vt:lpstr>
      <vt:lpstr>Compiler vs. Runtime Errors</vt:lpstr>
      <vt:lpstr>Compiler vs. Runtime Errors</vt:lpstr>
      <vt:lpstr>Lecture Outline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cse-loaner</cp:lastModifiedBy>
  <cp:revision>292</cp:revision>
  <cp:lastPrinted>2022-09-27T21:33:44Z</cp:lastPrinted>
  <dcterms:created xsi:type="dcterms:W3CDTF">2020-06-13T06:27:42Z</dcterms:created>
  <dcterms:modified xsi:type="dcterms:W3CDTF">2024-06-26T06:48:20Z</dcterms:modified>
</cp:coreProperties>
</file>