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0" r:id="rId5"/>
    <p:sldId id="262" r:id="rId6"/>
    <p:sldId id="264" r:id="rId7"/>
    <p:sldId id="266" r:id="rId8"/>
    <p:sldId id="268" r:id="rId9"/>
    <p:sldId id="273" r:id="rId10"/>
    <p:sldId id="274" r:id="rId11"/>
    <p:sldId id="276" r:id="rId12"/>
    <p:sldId id="279" r:id="rId13"/>
    <p:sldId id="285" r:id="rId14"/>
    <p:sldId id="283" r:id="rId15"/>
    <p:sldId id="286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Helvetica Neue" panose="020B0604020202020204" charset="0"/>
      <p:regular r:id="rId22"/>
      <p:bold r:id="rId23"/>
      <p:italic r:id="rId24"/>
      <p:boldItalic r:id="rId25"/>
    </p:embeddedFont>
    <p:embeddedFont>
      <p:font typeface="Montserrat" panose="00000500000000000000" pitchFamily="2" charset="0"/>
      <p:regular r:id="rId26"/>
      <p:bold r:id="rId27"/>
      <p:italic r:id="rId28"/>
      <p:boldItalic r:id="rId29"/>
    </p:embeddedFont>
    <p:embeddedFont>
      <p:font typeface="Montserrat ExtraBold" panose="00000900000000000000" pitchFamily="2" charset="0"/>
      <p:bold r:id="rId30"/>
      <p:boldItalic r:id="rId31"/>
    </p:embeddedFont>
    <p:embeddedFont>
      <p:font typeface="Montserrat SemiBold" panose="00000700000000000000" pitchFamily="2" charset="0"/>
      <p:regular r:id="rId32"/>
      <p:bold r:id="rId33"/>
      <p:italic r:id="rId34"/>
      <p:boldItalic r:id="rId35"/>
    </p:embeddedFont>
    <p:embeddedFont>
      <p:font typeface="Noto Sans Symbols" panose="020B0604020202020204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i8dWrwCSJhu53tQRppDdHoobhiM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se-loaner" initials="cl" lastIdx="1" clrIdx="0">
    <p:extLst>
      <p:ext uri="{19B8F6BF-5375-455C-9EA6-DF929625EA0E}">
        <p15:presenceInfo xmlns:p15="http://schemas.microsoft.com/office/powerpoint/2012/main" userId="cse-loan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600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50" Type="http://customschemas.google.com/relationships/presentationmetadata" Target="meta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5860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6139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48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9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29" descr="Picture 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9"/>
          <p:cNvSpPr txBox="1"/>
          <p:nvPr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123 Summer 2024</a:t>
            </a:r>
            <a:endParaRPr dirty="0"/>
          </a:p>
        </p:txBody>
      </p:sp>
      <p:sp>
        <p:nvSpPr>
          <p:cNvPr id="18" name="Google Shape;18;p29"/>
          <p:cNvSpPr txBox="1"/>
          <p:nvPr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01: Review; Comparable</a:t>
            </a:r>
            <a:endParaRPr dirty="0"/>
          </a:p>
        </p:txBody>
      </p:sp>
      <p:sp>
        <p:nvSpPr>
          <p:cNvPr id="19" name="Google Shape;19;p29"/>
          <p:cNvSpPr txBox="1">
            <a:spLocks noGrp="1"/>
          </p:cNvSpPr>
          <p:nvPr>
            <p:ph type="title"/>
          </p:nvPr>
        </p:nvSpPr>
        <p:spPr>
          <a:xfrm>
            <a:off x="292977" y="4013370"/>
            <a:ext cx="6212926" cy="1954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6000"/>
              <a:buFont typeface="Montserrat SemiBold"/>
              <a:buNone/>
              <a:defRPr sz="6000" b="0">
                <a:solidFill>
                  <a:srgbClr val="F0F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/>
          <p:nvPr/>
        </p:nvSpPr>
        <p:spPr>
          <a:xfrm>
            <a:off x="338697" y="3182199"/>
            <a:ext cx="306297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3600"/>
              <a:buFont typeface="Montserrat ExtraBold"/>
              <a:buNone/>
            </a:pPr>
            <a:r>
              <a:rPr lang="en-US" sz="3600" b="1" i="0" u="none" strike="noStrike" cap="none" dirty="0">
                <a:solidFill>
                  <a:srgbClr val="F0F0F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CSE 123</a:t>
            </a:r>
            <a:endParaRPr dirty="0"/>
          </a:p>
        </p:txBody>
      </p:sp>
      <p:grpSp>
        <p:nvGrpSpPr>
          <p:cNvPr id="21" name="Google Shape;21;p29"/>
          <p:cNvGrpSpPr/>
          <p:nvPr/>
        </p:nvGrpSpPr>
        <p:grpSpPr>
          <a:xfrm>
            <a:off x="420127" y="2753847"/>
            <a:ext cx="1269525" cy="420132"/>
            <a:chOff x="0" y="0"/>
            <a:chExt cx="1269523" cy="420130"/>
          </a:xfrm>
        </p:grpSpPr>
        <p:sp>
          <p:nvSpPr>
            <p:cNvPr id="22" name="Google Shape;22;p29"/>
            <p:cNvSpPr/>
            <p:nvPr/>
          </p:nvSpPr>
          <p:spPr>
            <a:xfrm>
              <a:off x="0" y="0"/>
              <a:ext cx="1269523" cy="420130"/>
            </a:xfrm>
            <a:prstGeom prst="roundRect">
              <a:avLst>
                <a:gd name="adj" fmla="val 16667"/>
              </a:avLst>
            </a:prstGeom>
            <a:solidFill>
              <a:srgbClr val="FA823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9"/>
            <p:cNvSpPr txBox="1"/>
            <p:nvPr/>
          </p:nvSpPr>
          <p:spPr>
            <a:xfrm>
              <a:off x="66228" y="40809"/>
              <a:ext cx="1137067" cy="3385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Montserrat"/>
                <a:buNone/>
              </a:pPr>
              <a:r>
                <a:rPr lang="en-US" sz="1600" b="0" i="0" u="none" strike="noStrike" cap="none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LEC 01</a:t>
              </a:r>
              <a:endParaRPr dirty="0"/>
            </a:p>
          </p:txBody>
        </p:sp>
      </p:grpSp>
      <p:sp>
        <p:nvSpPr>
          <p:cNvPr id="24" name="Google Shape;24;p29"/>
          <p:cNvSpPr/>
          <p:nvPr/>
        </p:nvSpPr>
        <p:spPr>
          <a:xfrm>
            <a:off x="6714463" y="1251642"/>
            <a:ext cx="5250244" cy="5153776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" name="Google Shape;25;p29"/>
          <p:cNvCxnSpPr/>
          <p:nvPr/>
        </p:nvCxnSpPr>
        <p:spPr>
          <a:xfrm>
            <a:off x="7452793" y="4551419"/>
            <a:ext cx="4468306" cy="1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6" name="Google Shape;26;p29"/>
          <p:cNvSpPr/>
          <p:nvPr/>
        </p:nvSpPr>
        <p:spPr>
          <a:xfrm>
            <a:off x="6931" y="5505568"/>
            <a:ext cx="4514270" cy="1340914"/>
          </a:xfrm>
          <a:prstGeom prst="roundRect">
            <a:avLst>
              <a:gd name="adj" fmla="val 9433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9"/>
          <p:cNvSpPr txBox="1"/>
          <p:nvPr/>
        </p:nvSpPr>
        <p:spPr>
          <a:xfrm>
            <a:off x="238457" y="5823174"/>
            <a:ext cx="2159236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200"/>
              <a:buFont typeface="Montserrat"/>
              <a:buNone/>
            </a:pPr>
            <a:r>
              <a:rPr lang="en-US" sz="1200" b="1" i="0" u="none" strike="noStrike" cap="none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Questions during Class?</a:t>
            </a:r>
            <a:endParaRPr/>
          </a:p>
        </p:txBody>
      </p:sp>
      <p:sp>
        <p:nvSpPr>
          <p:cNvPr id="28" name="Google Shape;28;p29"/>
          <p:cNvSpPr txBox="1"/>
          <p:nvPr/>
        </p:nvSpPr>
        <p:spPr>
          <a:xfrm>
            <a:off x="242828" y="6094422"/>
            <a:ext cx="215486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r>
              <a:rPr lang="en-US" sz="1200" b="1" i="0" u="none" strike="noStrike" cap="none" dirty="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Raise hand or send here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endParaRPr sz="1200" b="1" i="0" u="none" strike="noStrike" cap="none" dirty="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 SemiBold"/>
              <a:buNone/>
            </a:pPr>
            <a:r>
              <a:rPr lang="en-US" sz="2000" b="0" i="0" u="none" strike="noStrike" cap="none" dirty="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sli.do    #cse123 </a:t>
            </a:r>
            <a:endParaRPr dirty="0"/>
          </a:p>
        </p:txBody>
      </p:sp>
      <p:sp>
        <p:nvSpPr>
          <p:cNvPr id="29" name="Google Shape;29;p29"/>
          <p:cNvSpPr/>
          <p:nvPr/>
        </p:nvSpPr>
        <p:spPr>
          <a:xfrm>
            <a:off x="3243845" y="5574550"/>
            <a:ext cx="1218439" cy="1223090"/>
          </a:xfrm>
          <a:prstGeom prst="roundRect">
            <a:avLst>
              <a:gd name="adj" fmla="val 16667"/>
            </a:avLst>
          </a:prstGeom>
          <a:solidFill>
            <a:srgbClr val="A6A6A6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9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33FD7A-0E9C-46E0-A2C7-20BCEB08E5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43844" y="5574550"/>
            <a:ext cx="1223090" cy="12230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0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" name="Google Shape;34;p30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30"/>
          <p:cNvSpPr txBox="1"/>
          <p:nvPr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123 Summer 2024</a:t>
            </a:r>
            <a:endParaRPr dirty="0"/>
          </a:p>
        </p:txBody>
      </p:sp>
      <p:sp>
        <p:nvSpPr>
          <p:cNvPr id="36" name="Google Shape;36;p30"/>
          <p:cNvSpPr txBox="1"/>
          <p:nvPr userDrawn="1"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01: Review; Comparable</a:t>
            </a:r>
            <a:endParaRPr dirty="0"/>
          </a:p>
        </p:txBody>
      </p:sp>
      <p:sp>
        <p:nvSpPr>
          <p:cNvPr id="37" name="Google Shape;37;p30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actice: Think">
  <p:cSld name="Practice: Thi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2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Google Shape;44;p32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32"/>
          <p:cNvSpPr txBox="1"/>
          <p:nvPr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123 Summer 2024</a:t>
            </a:r>
            <a:endParaRPr dirty="0"/>
          </a:p>
        </p:txBody>
      </p:sp>
      <p:sp>
        <p:nvSpPr>
          <p:cNvPr id="46" name="Google Shape;46;p32"/>
          <p:cNvSpPr txBox="1"/>
          <p:nvPr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01: Review; Comparable</a:t>
            </a:r>
            <a:endParaRPr dirty="0"/>
          </a:p>
        </p:txBody>
      </p:sp>
      <p:sp>
        <p:nvSpPr>
          <p:cNvPr id="47" name="Google Shape;47;p32"/>
          <p:cNvSpPr txBox="1">
            <a:spLocks noGrp="1"/>
          </p:cNvSpPr>
          <p:nvPr>
            <p:ph type="title"/>
          </p:nvPr>
        </p:nvSpPr>
        <p:spPr>
          <a:xfrm>
            <a:off x="838199" y="1388065"/>
            <a:ext cx="10515601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/>
          <p:nvPr/>
        </p:nvSpPr>
        <p:spPr>
          <a:xfrm>
            <a:off x="-29764" y="231049"/>
            <a:ext cx="12221765" cy="98440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" name="Google Shape;49;p32"/>
          <p:cNvGrpSpPr/>
          <p:nvPr/>
        </p:nvGrpSpPr>
        <p:grpSpPr>
          <a:xfrm>
            <a:off x="8414950" y="403661"/>
            <a:ext cx="3380433" cy="556056"/>
            <a:chOff x="0" y="0"/>
            <a:chExt cx="3380431" cy="556054"/>
          </a:xfrm>
        </p:grpSpPr>
        <p:sp>
          <p:nvSpPr>
            <p:cNvPr id="50" name="Google Shape;50;p32"/>
            <p:cNvSpPr/>
            <p:nvPr/>
          </p:nvSpPr>
          <p:spPr>
            <a:xfrm>
              <a:off x="0" y="0"/>
              <a:ext cx="3380431" cy="556054"/>
            </a:xfrm>
            <a:prstGeom prst="roundRect">
              <a:avLst>
                <a:gd name="adj" fmla="val 16667"/>
              </a:avLst>
            </a:prstGeom>
            <a:solidFill>
              <a:srgbClr val="4E408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32"/>
            <p:cNvSpPr txBox="1"/>
            <p:nvPr/>
          </p:nvSpPr>
          <p:spPr>
            <a:xfrm>
              <a:off x="72864" y="60856"/>
              <a:ext cx="3234702" cy="434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2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sli.do      #cse123</a:t>
              </a:r>
              <a:endParaRPr dirty="0"/>
            </a:p>
          </p:txBody>
        </p:sp>
      </p:grpSp>
      <p:sp>
        <p:nvSpPr>
          <p:cNvPr id="52" name="Google Shape;52;p32"/>
          <p:cNvSpPr txBox="1"/>
          <p:nvPr/>
        </p:nvSpPr>
        <p:spPr>
          <a:xfrm>
            <a:off x="1152635" y="300370"/>
            <a:ext cx="3506055" cy="777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Practice: Think</a:t>
            </a:r>
            <a:endParaRPr/>
          </a:p>
        </p:txBody>
      </p:sp>
      <p:pic>
        <p:nvPicPr>
          <p:cNvPr id="53" name="Google Shape;53;p32" descr="Graphic 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54038" y="300371"/>
            <a:ext cx="684161" cy="781897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32"/>
          <p:cNvSpPr/>
          <p:nvPr/>
        </p:nvSpPr>
        <p:spPr>
          <a:xfrm>
            <a:off x="7058213" y="109691"/>
            <a:ext cx="960121" cy="960121"/>
          </a:xfrm>
          <a:prstGeom prst="roundRect">
            <a:avLst>
              <a:gd name="adj" fmla="val 16667"/>
            </a:avLst>
          </a:prstGeom>
          <a:solidFill>
            <a:srgbClr val="4E408B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endParaRPr sz="2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32"/>
          <p:cNvSpPr/>
          <p:nvPr/>
        </p:nvSpPr>
        <p:spPr>
          <a:xfrm>
            <a:off x="7163368" y="214847"/>
            <a:ext cx="749809" cy="7498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acitce: Pair">
  <p:cSld name="Pracitce: Pai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" name="Google Shape;60;p33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33"/>
          <p:cNvSpPr txBox="1"/>
          <p:nvPr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123 Summer 2024</a:t>
            </a:r>
            <a:endParaRPr dirty="0"/>
          </a:p>
        </p:txBody>
      </p:sp>
      <p:sp>
        <p:nvSpPr>
          <p:cNvPr id="62" name="Google Shape;62;p33"/>
          <p:cNvSpPr txBox="1"/>
          <p:nvPr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01: Review; Comparable</a:t>
            </a:r>
            <a:endParaRPr dirty="0"/>
          </a:p>
        </p:txBody>
      </p:sp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838199" y="1388065"/>
            <a:ext cx="10515601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/>
          <p:nvPr/>
        </p:nvSpPr>
        <p:spPr>
          <a:xfrm>
            <a:off x="-29764" y="231049"/>
            <a:ext cx="12221765" cy="98440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" name="Google Shape;65;p33"/>
          <p:cNvGrpSpPr/>
          <p:nvPr/>
        </p:nvGrpSpPr>
        <p:grpSpPr>
          <a:xfrm>
            <a:off x="8414950" y="403661"/>
            <a:ext cx="3380433" cy="556056"/>
            <a:chOff x="0" y="0"/>
            <a:chExt cx="3380431" cy="556054"/>
          </a:xfrm>
        </p:grpSpPr>
        <p:sp>
          <p:nvSpPr>
            <p:cNvPr id="66" name="Google Shape;66;p33"/>
            <p:cNvSpPr/>
            <p:nvPr/>
          </p:nvSpPr>
          <p:spPr>
            <a:xfrm>
              <a:off x="0" y="0"/>
              <a:ext cx="3380431" cy="556054"/>
            </a:xfrm>
            <a:prstGeom prst="roundRect">
              <a:avLst>
                <a:gd name="adj" fmla="val 16667"/>
              </a:avLst>
            </a:prstGeom>
            <a:solidFill>
              <a:srgbClr val="4E408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3"/>
            <p:cNvSpPr txBox="1"/>
            <p:nvPr/>
          </p:nvSpPr>
          <p:spPr>
            <a:xfrm>
              <a:off x="72864" y="60856"/>
              <a:ext cx="3234702" cy="434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2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sli.do      #cse123</a:t>
              </a:r>
              <a:endParaRPr dirty="0"/>
            </a:p>
          </p:txBody>
        </p:sp>
      </p:grpSp>
      <p:sp>
        <p:nvSpPr>
          <p:cNvPr id="68" name="Google Shape;68;p33"/>
          <p:cNvSpPr txBox="1"/>
          <p:nvPr/>
        </p:nvSpPr>
        <p:spPr>
          <a:xfrm>
            <a:off x="1152635" y="300370"/>
            <a:ext cx="3661820" cy="777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Practice: Pair</a:t>
            </a:r>
            <a:endParaRPr dirty="0"/>
          </a:p>
        </p:txBody>
      </p:sp>
      <p:pic>
        <p:nvPicPr>
          <p:cNvPr id="69" name="Google Shape;69;p33" descr="Graphic 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038" y="300371"/>
            <a:ext cx="961803" cy="76944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3"/>
          <p:cNvSpPr/>
          <p:nvPr/>
        </p:nvSpPr>
        <p:spPr>
          <a:xfrm>
            <a:off x="7058213" y="123442"/>
            <a:ext cx="960121" cy="960121"/>
          </a:xfrm>
          <a:prstGeom prst="roundRect">
            <a:avLst>
              <a:gd name="adj" fmla="val 16667"/>
            </a:avLst>
          </a:prstGeom>
          <a:solidFill>
            <a:srgbClr val="4E408B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endParaRPr sz="2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3"/>
          <p:cNvSpPr/>
          <p:nvPr/>
        </p:nvSpPr>
        <p:spPr>
          <a:xfrm>
            <a:off x="7163368" y="214847"/>
            <a:ext cx="749809" cy="7498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" name="Google Shape;76;p34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34"/>
          <p:cNvSpPr txBox="1"/>
          <p:nvPr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123 Summer 2024</a:t>
            </a:r>
            <a:endParaRPr dirty="0"/>
          </a:p>
        </p:txBody>
      </p:sp>
      <p:sp>
        <p:nvSpPr>
          <p:cNvPr id="78" name="Google Shape;78;p34"/>
          <p:cNvSpPr txBox="1"/>
          <p:nvPr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01: Review; Comparable</a:t>
            </a:r>
            <a:endParaRPr dirty="0"/>
          </a:p>
        </p:txBody>
      </p:sp>
      <p:sp>
        <p:nvSpPr>
          <p:cNvPr id="79" name="Google Shape;79;p34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5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" name="Google Shape;83;p35" descr="Picture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35"/>
          <p:cNvSpPr txBox="1"/>
          <p:nvPr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123 Summer 2024</a:t>
            </a:r>
            <a:endParaRPr dirty="0"/>
          </a:p>
        </p:txBody>
      </p:sp>
      <p:sp>
        <p:nvSpPr>
          <p:cNvPr id="85" name="Google Shape;85;p35"/>
          <p:cNvSpPr txBox="1"/>
          <p:nvPr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01: Review; Comparable</a:t>
            </a:r>
            <a:endParaRPr dirty="0"/>
          </a:p>
        </p:txBody>
      </p:sp>
      <p:sp>
        <p:nvSpPr>
          <p:cNvPr id="86" name="Google Shape;86;p35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7;p28" descr="Picture 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28"/>
          <p:cNvSpPr txBox="1"/>
          <p:nvPr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123 Summer 2024</a:t>
            </a:r>
            <a:endParaRPr dirty="0"/>
          </a:p>
        </p:txBody>
      </p:sp>
      <p:sp>
        <p:nvSpPr>
          <p:cNvPr id="9" name="Google Shape;9;p28"/>
          <p:cNvSpPr txBox="1"/>
          <p:nvPr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01: Review; Comparable</a:t>
            </a:r>
            <a:endParaRPr dirty="0"/>
          </a:p>
        </p:txBody>
      </p:sp>
      <p:sp>
        <p:nvSpPr>
          <p:cNvPr id="10" name="Google Shape;10;p28"/>
          <p:cNvSpPr txBox="1"/>
          <p:nvPr/>
        </p:nvSpPr>
        <p:spPr>
          <a:xfrm>
            <a:off x="614129" y="469556"/>
            <a:ext cx="1922714" cy="777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title"/>
          </p:nvPr>
        </p:nvSpPr>
        <p:spPr>
          <a:xfrm>
            <a:off x="609600" y="394855"/>
            <a:ext cx="10972800" cy="120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2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s://open.spotify.com/playlist/2DPqntOkFwn1o2QZqpP99W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hyperlink" Target="http://cs.uw.edu/123/staff" TargetMode="External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s://cs.uw.edu/12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>
            <a:spLocks noGrp="1"/>
          </p:cNvSpPr>
          <p:nvPr>
            <p:ph type="title"/>
          </p:nvPr>
        </p:nvSpPr>
        <p:spPr>
          <a:xfrm>
            <a:off x="356810" y="3784377"/>
            <a:ext cx="6212927" cy="195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6000"/>
              <a:buFont typeface="Montserrat SemiBold"/>
              <a:buNone/>
            </a:pPr>
            <a:r>
              <a:rPr lang="en-US" sz="6000" b="0" dirty="0">
                <a:solidFill>
                  <a:srgbClr val="F0F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Review; Comparable!</a:t>
            </a:r>
            <a:endParaRPr dirty="0"/>
          </a:p>
        </p:txBody>
      </p:sp>
      <p:sp>
        <p:nvSpPr>
          <p:cNvPr id="92" name="Google Shape;92;p1"/>
          <p:cNvSpPr txBox="1"/>
          <p:nvPr/>
        </p:nvSpPr>
        <p:spPr>
          <a:xfrm>
            <a:off x="7148324" y="1757979"/>
            <a:ext cx="4385400" cy="17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r>
              <a:rPr lang="en-US" sz="2200" b="1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Talk to your neighbors: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Introduce yourself to your neighbor!</a:t>
            </a:r>
            <a:b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What is your name? Major? What have you been up to the past week?</a:t>
            </a:r>
            <a:endParaRPr dirty="0"/>
          </a:p>
        </p:txBody>
      </p:sp>
      <p:pic>
        <p:nvPicPr>
          <p:cNvPr id="93" name="Google Shape;93;p1" descr="Picture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8507" y="3165673"/>
            <a:ext cx="1305170" cy="130517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 txBox="1"/>
          <p:nvPr/>
        </p:nvSpPr>
        <p:spPr>
          <a:xfrm>
            <a:off x="7071026" y="1419273"/>
            <a:ext cx="453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Montserrat SemiBold"/>
              <a:buNone/>
            </a:pPr>
            <a:r>
              <a:rPr lang="en-US" sz="1600" b="1" i="0" u="none" strike="noStrike" cap="none">
                <a:solidFill>
                  <a:srgbClr val="A6A6A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BEFORE WE START</a:t>
            </a:r>
            <a:endParaRPr/>
          </a:p>
        </p:txBody>
      </p:sp>
      <p:sp>
        <p:nvSpPr>
          <p:cNvPr id="95" name="Google Shape;95;p1"/>
          <p:cNvSpPr txBox="1"/>
          <p:nvPr/>
        </p:nvSpPr>
        <p:spPr>
          <a:xfrm>
            <a:off x="7281076" y="4040043"/>
            <a:ext cx="41199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r>
              <a:rPr lang="en-US" sz="2200" b="0" i="0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Music:</a:t>
            </a:r>
            <a:r>
              <a:rPr lang="en-US" sz="2200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u="sng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123 24su Lecture Tunes ☀️</a:t>
            </a:r>
            <a:endParaRPr dirty="0">
              <a:solidFill>
                <a:srgbClr val="0563C1"/>
              </a:solidFill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6995570" y="4761770"/>
            <a:ext cx="1454606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Instructor:</a:t>
            </a:r>
            <a:endParaRPr sz="1600" dirty="0">
              <a:solidFill>
                <a:schemeClr val="l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7281076" y="5083475"/>
            <a:ext cx="11529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TAs:</a:t>
            </a:r>
            <a:endParaRPr sz="1600" dirty="0">
              <a:solidFill>
                <a:schemeClr val="l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8433976" y="4761770"/>
            <a:ext cx="30537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Joe </a:t>
            </a:r>
            <a:r>
              <a:rPr lang="en-US" sz="1600" dirty="0" err="1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Spaniac</a:t>
            </a:r>
            <a:endParaRPr sz="1600" dirty="0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9" name="Google Shape;99;p1"/>
          <p:cNvSpPr txBox="1"/>
          <p:nvPr/>
        </p:nvSpPr>
        <p:spPr>
          <a:xfrm>
            <a:off x="8450176" y="5083475"/>
            <a:ext cx="987506" cy="768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Andras</a:t>
            </a:r>
            <a:endParaRPr sz="1100" dirty="0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Daniel</a:t>
            </a:r>
            <a:endParaRPr sz="1100" dirty="0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" name="Google Shape;99;p1">
            <a:extLst>
              <a:ext uri="{FF2B5EF4-FFF2-40B4-BE49-F238E27FC236}">
                <a16:creationId xmlns:a16="http://schemas.microsoft.com/office/drawing/2014/main" id="{7B0BA17D-419F-4FD6-BDC3-5E6FBEFFC6F2}"/>
              </a:ext>
            </a:extLst>
          </p:cNvPr>
          <p:cNvSpPr txBox="1"/>
          <p:nvPr/>
        </p:nvSpPr>
        <p:spPr>
          <a:xfrm>
            <a:off x="9169294" y="5060061"/>
            <a:ext cx="987506" cy="573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Eric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Nicole</a:t>
            </a:r>
          </a:p>
        </p:txBody>
      </p:sp>
      <p:sp>
        <p:nvSpPr>
          <p:cNvPr id="17" name="Google Shape;99;p1">
            <a:extLst>
              <a:ext uri="{FF2B5EF4-FFF2-40B4-BE49-F238E27FC236}">
                <a16:creationId xmlns:a16="http://schemas.microsoft.com/office/drawing/2014/main" id="{40812F02-1B0C-4FD2-8F6B-D0DB4E8F6927}"/>
              </a:ext>
            </a:extLst>
          </p:cNvPr>
          <p:cNvSpPr txBox="1"/>
          <p:nvPr/>
        </p:nvSpPr>
        <p:spPr>
          <a:xfrm>
            <a:off x="9783465" y="5090257"/>
            <a:ext cx="987506" cy="573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Sahej</a:t>
            </a:r>
            <a:endParaRPr lang="en-US" sz="1100" dirty="0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Trien</a:t>
            </a:r>
          </a:p>
        </p:txBody>
      </p:sp>
      <p:sp>
        <p:nvSpPr>
          <p:cNvPr id="18" name="Google Shape;99;p1">
            <a:extLst>
              <a:ext uri="{FF2B5EF4-FFF2-40B4-BE49-F238E27FC236}">
                <a16:creationId xmlns:a16="http://schemas.microsoft.com/office/drawing/2014/main" id="{4118DB2F-B33F-4E3D-A97A-580378868B79}"/>
              </a:ext>
            </a:extLst>
          </p:cNvPr>
          <p:cNvSpPr txBox="1"/>
          <p:nvPr/>
        </p:nvSpPr>
        <p:spPr>
          <a:xfrm>
            <a:off x="10500170" y="5083558"/>
            <a:ext cx="987506" cy="37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Zach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AC6101-EF0A-4C4A-A4FB-8E7D0034E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844" y="5574550"/>
            <a:ext cx="1223090" cy="12230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9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How Learning Works</a:t>
            </a:r>
            <a:endParaRPr/>
          </a:p>
        </p:txBody>
      </p:sp>
      <p:sp>
        <p:nvSpPr>
          <p:cNvPr id="291" name="Google Shape;291;p19"/>
          <p:cNvSpPr txBox="1">
            <a:spLocks noGrp="1"/>
          </p:cNvSpPr>
          <p:nvPr>
            <p:ph type="body" idx="1"/>
          </p:nvPr>
        </p:nvSpPr>
        <p:spPr>
          <a:xfrm>
            <a:off x="838200" y="1371599"/>
            <a:ext cx="10515600" cy="5356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US" sz="2500"/>
              <a:t>Learning requires </a:t>
            </a:r>
            <a:r>
              <a:rPr lang="en-US" sz="2500" b="1"/>
              <a:t>active participation</a:t>
            </a:r>
            <a:r>
              <a:rPr lang="en-US" b="1"/>
              <a:t> </a:t>
            </a:r>
            <a:r>
              <a:rPr lang="en-US" sz="2500"/>
              <a:t>in the process. It’s not as simple as sitting and listening to someone talk at you.</a:t>
            </a:r>
            <a:endParaRPr/>
          </a:p>
          <a:p>
            <a:pPr marL="685800" lvl="1" indent="-228600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-"/>
            </a:pPr>
            <a:r>
              <a:rPr lang="en-US" sz="2200"/>
              <a:t>Requires </a:t>
            </a:r>
            <a:r>
              <a:rPr lang="en-US" sz="2500" b="1"/>
              <a:t>deliberate practice</a:t>
            </a:r>
            <a:r>
              <a:rPr lang="en-US" b="1"/>
              <a:t> </a:t>
            </a:r>
            <a:r>
              <a:rPr lang="en-US" sz="2200"/>
              <a:t>in </a:t>
            </a:r>
            <a:r>
              <a:rPr lang="en-US" sz="2500" b="1"/>
              <a:t>learning by doing</a:t>
            </a:r>
            <a:endParaRPr sz="2500"/>
          </a:p>
          <a:p>
            <a:pPr marL="685800" lvl="1" indent="-228600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-"/>
            </a:pPr>
            <a:r>
              <a:rPr lang="en-US" sz="2200"/>
              <a:t>Benefits from </a:t>
            </a:r>
            <a:r>
              <a:rPr lang="en-US" sz="2500" b="1"/>
              <a:t>collaborative learning</a:t>
            </a:r>
            <a:endParaRPr/>
          </a:p>
        </p:txBody>
      </p:sp>
      <p:pic>
        <p:nvPicPr>
          <p:cNvPr id="292" name="Google Shape;292;p19" descr="Picture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938" y="4244247"/>
            <a:ext cx="3725308" cy="2484304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9"/>
          <p:cNvSpPr txBox="1"/>
          <p:nvPr/>
        </p:nvSpPr>
        <p:spPr>
          <a:xfrm>
            <a:off x="838200" y="2936400"/>
            <a:ext cx="9976500" cy="26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 algn="l" rtl="0">
              <a:lnSpc>
                <a:spcPct val="81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Hybrid classroom model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Char char="-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Asks you to do some preparation before class in the form</a:t>
            </a:r>
            <a:b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readings and practice problems.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0" lvl="2" indent="-228600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Should take ~30 minutes a day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Char char="-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 will start with brief recap, then pick up</a:t>
            </a:r>
            <a:b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the reading and practice problems leave off.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Char char="-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Attendance isn’t graded, but showing up and trying</a:t>
            </a:r>
            <a:b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the first step in succeeding in the class!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9"/>
          <p:cNvSpPr txBox="1"/>
          <p:nvPr/>
        </p:nvSpPr>
        <p:spPr>
          <a:xfrm>
            <a:off x="838200" y="5559600"/>
            <a:ext cx="6520500" cy="11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 algn="l" rtl="0">
              <a:lnSpc>
                <a:spcPct val="81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Pre-class materials are ungraded, but…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Char char="-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It’s okay if you find them challenging! That means</a:t>
            </a:r>
            <a:b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are learning!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1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Getting Help</a:t>
            </a:r>
            <a:endParaRPr/>
          </a:p>
        </p:txBody>
      </p:sp>
      <p:sp>
        <p:nvSpPr>
          <p:cNvPr id="306" name="Google Shape;306;p21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</a:pPr>
            <a:r>
              <a:rPr lang="en-US" sz="2300"/>
              <a:t>Discussion Board</a:t>
            </a:r>
            <a:endParaRPr/>
          </a:p>
          <a:p>
            <a:pPr marL="685800" lvl="1" indent="-228600" algn="l" rtl="0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-"/>
            </a:pPr>
            <a:r>
              <a:rPr lang="en-US" sz="2000"/>
              <a:t>Feel free to make a public or private post on Ed</a:t>
            </a:r>
            <a:endParaRPr/>
          </a:p>
          <a:p>
            <a:pPr marL="685800" lvl="1" indent="-228600" algn="l" rtl="0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-"/>
            </a:pPr>
            <a:r>
              <a:rPr lang="en-US" sz="2000"/>
              <a:t>We encourage you to answer other peoples’ questions! A great way to learn</a:t>
            </a:r>
            <a:endParaRPr/>
          </a:p>
        </p:txBody>
      </p:sp>
      <p:sp>
        <p:nvSpPr>
          <p:cNvPr id="307" name="Google Shape;307;p21"/>
          <p:cNvSpPr txBox="1"/>
          <p:nvPr/>
        </p:nvSpPr>
        <p:spPr>
          <a:xfrm>
            <a:off x="838200" y="2360100"/>
            <a:ext cx="10240200" cy="10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228600" lvl="0" indent="-228600" algn="l" rtl="0">
              <a:lnSpc>
                <a:spcPct val="72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Introductory Programming Lab (Office Hours)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-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 can help you face to face in office hours, and look at your code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-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can go to the IPL with </a:t>
            </a: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course questions, not just assignments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1"/>
          <p:cNvSpPr txBox="1"/>
          <p:nvPr/>
        </p:nvSpPr>
        <p:spPr>
          <a:xfrm>
            <a:off x="838200" y="3371100"/>
            <a:ext cx="10515600" cy="11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228600" lvl="0" indent="-228600" algn="l" rtl="0">
              <a:lnSpc>
                <a:spcPct val="72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Section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-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through related problems, get to know your TA who is here to support you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21"/>
          <p:cNvSpPr txBox="1"/>
          <p:nvPr/>
        </p:nvSpPr>
        <p:spPr>
          <a:xfrm>
            <a:off x="838200" y="4142175"/>
            <a:ext cx="10515600" cy="7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 algn="l" rtl="0">
              <a:lnSpc>
                <a:spcPct val="72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Peers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-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encourage you to form study groups! Discord or Ed are great places to do that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21"/>
          <p:cNvSpPr txBox="1"/>
          <p:nvPr/>
        </p:nvSpPr>
        <p:spPr>
          <a:xfrm>
            <a:off x="838200" y="4867575"/>
            <a:ext cx="10240200" cy="223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 algn="l" rtl="0">
              <a:lnSpc>
                <a:spcPct val="72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Email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-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prefer that all content and logistic questions go on the Ed discussion board (even if you make them private). 80 of you &gt;&gt;&gt; 8 of us! 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72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-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serious personal circumstances, you can email Joe directly. It never hurts to email us, but if it’s a common logistic question, we may politely ask you to post on the discussion board instead.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4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Lecture Outline</a:t>
            </a:r>
            <a:endParaRPr/>
          </a:p>
        </p:txBody>
      </p:sp>
      <p:sp>
        <p:nvSpPr>
          <p:cNvPr id="328" name="Google Shape;328;p24"/>
          <p:cNvSpPr txBox="1">
            <a:spLocks noGrp="1"/>
          </p:cNvSpPr>
          <p:nvPr>
            <p:ph type="body" idx="1"/>
          </p:nvPr>
        </p:nvSpPr>
        <p:spPr>
          <a:xfrm>
            <a:off x="838200" y="1385888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Introductions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this Course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Course Components &amp; Tools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Making the Most of this Class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lang="en-US" b="1" dirty="0">
                <a:solidFill>
                  <a:schemeClr val="accent5"/>
                </a:solidFill>
              </a:rPr>
              <a:t>OOP / Junit Review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Comparable</a:t>
            </a:r>
            <a:endParaRPr lang="en-US" dirty="0"/>
          </a:p>
        </p:txBody>
      </p:sp>
      <p:sp>
        <p:nvSpPr>
          <p:cNvPr id="329" name="Google Shape;329;p24"/>
          <p:cNvSpPr/>
          <p:nvPr/>
        </p:nvSpPr>
        <p:spPr>
          <a:xfrm rot="10800000">
            <a:off x="4364038" y="3330715"/>
            <a:ext cx="444852" cy="30893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4100" y="0"/>
                </a:lnTo>
                <a:lnTo>
                  <a:pt x="21600" y="10800"/>
                </a:lnTo>
                <a:lnTo>
                  <a:pt x="141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4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Lecture Outline</a:t>
            </a:r>
            <a:endParaRPr/>
          </a:p>
        </p:txBody>
      </p:sp>
      <p:sp>
        <p:nvSpPr>
          <p:cNvPr id="328" name="Google Shape;328;p24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Introductions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this Course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Course Components &amp; Tools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Making the Most of this Class</a:t>
            </a:r>
            <a:endParaRPr lang="en-US"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OOP / JUnit Review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lang="en-US" b="1" dirty="0">
                <a:solidFill>
                  <a:schemeClr val="accent5"/>
                </a:solidFill>
              </a:rPr>
              <a:t>Comparable</a:t>
            </a:r>
          </a:p>
        </p:txBody>
      </p:sp>
      <p:sp>
        <p:nvSpPr>
          <p:cNvPr id="329" name="Google Shape;329;p24"/>
          <p:cNvSpPr/>
          <p:nvPr/>
        </p:nvSpPr>
        <p:spPr>
          <a:xfrm rot="10800000">
            <a:off x="3285332" y="3830778"/>
            <a:ext cx="444852" cy="30893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4100" y="0"/>
                </a:lnTo>
                <a:lnTo>
                  <a:pt x="21600" y="10800"/>
                </a:lnTo>
                <a:lnTo>
                  <a:pt x="141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1850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1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Comparable</a:t>
            </a:r>
            <a:endParaRPr dirty="0"/>
          </a:p>
        </p:txBody>
      </p:sp>
      <p:sp>
        <p:nvSpPr>
          <p:cNvPr id="306" name="Google Shape;306;p21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Comparable&lt;E&gt;</a:t>
            </a:r>
            <a:r>
              <a:rPr lang="en-US" dirty="0"/>
              <a:t> is an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interface</a:t>
            </a:r>
            <a:r>
              <a:rPr lang="en-US" dirty="0"/>
              <a:t> that allows implementers to define an ordering between two objects</a:t>
            </a:r>
          </a:p>
          <a:p>
            <a:pPr marL="685800" lvl="1" indent="-22860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SzPts val="2300"/>
              <a:buChar char="•"/>
            </a:pPr>
            <a:r>
              <a:rPr lang="en-US" sz="2400" dirty="0"/>
              <a:t>Used by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TreeSet</a:t>
            </a:r>
            <a:r>
              <a:rPr lang="en-US" sz="2400" dirty="0"/>
              <a:t>,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TreeMap</a:t>
            </a:r>
            <a:r>
              <a:rPr lang="en-US" sz="2400" dirty="0"/>
              <a:t>,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Collections.sort</a:t>
            </a:r>
            <a:r>
              <a:rPr lang="en-US" sz="2400" dirty="0"/>
              <a:t>, etc.</a:t>
            </a:r>
          </a:p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endParaRPr lang="en-US" dirty="0"/>
          </a:p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r>
              <a:rPr lang="en-US" dirty="0"/>
              <a:t>One required method:</a:t>
            </a:r>
          </a:p>
          <a:p>
            <a:pPr marL="457200" lvl="1" indent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SzPts val="2300"/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public int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compareTo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(E other);</a:t>
            </a:r>
          </a:p>
          <a:p>
            <a:pPr marL="685800" lvl="1" indent="-22860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SzPts val="2300"/>
              <a:buChar char="•"/>
            </a:pPr>
            <a:endParaRPr lang="en-US" dirty="0"/>
          </a:p>
          <a:p>
            <a:pPr marL="228600" indent="-22860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SzPts val="2300"/>
            </a:pPr>
            <a:r>
              <a:rPr lang="en-US" dirty="0"/>
              <a:t>Returned integer falls into 1 of 3 categories</a:t>
            </a:r>
          </a:p>
          <a:p>
            <a:pPr marL="457200" lvl="1" indent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SzPts val="2300"/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&lt; 0</a:t>
            </a:r>
            <a:r>
              <a:rPr lang="en-US" sz="2400" dirty="0"/>
              <a:t>: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lang="en-US" sz="2400" dirty="0"/>
              <a:t> is “less than”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other</a:t>
            </a:r>
          </a:p>
          <a:p>
            <a:pPr marL="457200" lvl="1" indent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SzPts val="2300"/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= 0</a:t>
            </a:r>
            <a:r>
              <a:rPr lang="en-US" sz="2400" dirty="0"/>
              <a:t>: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lang="en-US" sz="2400" dirty="0"/>
              <a:t> is “equal to”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other</a:t>
            </a:r>
          </a:p>
          <a:p>
            <a:pPr marL="457200" lvl="1" indent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SzPts val="2300"/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&lt; 0</a:t>
            </a:r>
            <a:r>
              <a:rPr lang="en-US" sz="2400" dirty="0"/>
              <a:t>: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lang="en-US" sz="2400" dirty="0"/>
              <a:t> is “greater than”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other</a:t>
            </a:r>
          </a:p>
        </p:txBody>
      </p:sp>
      <p:pic>
        <p:nvPicPr>
          <p:cNvPr id="2050" name="Picture 2" descr="Number Line - Definition, Examples | Inequalities">
            <a:extLst>
              <a:ext uri="{FF2B5EF4-FFF2-40B4-BE49-F238E27FC236}">
                <a16:creationId xmlns:a16="http://schemas.microsoft.com/office/drawing/2014/main" id="{FC3E0E3D-36ED-4651-9C9B-A809B8D0F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27" b="8590"/>
          <a:stretch/>
        </p:blipFill>
        <p:spPr bwMode="auto">
          <a:xfrm>
            <a:off x="1939852" y="5010149"/>
            <a:ext cx="8097983" cy="154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17ED41-70AE-4543-9942-DA60F0A47F73}"/>
              </a:ext>
            </a:extLst>
          </p:cNvPr>
          <p:cNvSpPr txBox="1"/>
          <p:nvPr/>
        </p:nvSpPr>
        <p:spPr>
          <a:xfrm>
            <a:off x="8662987" y="3429000"/>
            <a:ext cx="3529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.compareTo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396A15-2D58-4898-8644-FA4A60051F5D}"/>
              </a:ext>
            </a:extLst>
          </p:cNvPr>
          <p:cNvSpPr txBox="1"/>
          <p:nvPr/>
        </p:nvSpPr>
        <p:spPr>
          <a:xfrm>
            <a:off x="8479630" y="435054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6DE595-B677-4FDD-8FBA-A49AEA19565D}"/>
              </a:ext>
            </a:extLst>
          </p:cNvPr>
          <p:cNvSpPr txBox="1"/>
          <p:nvPr/>
        </p:nvSpPr>
        <p:spPr>
          <a:xfrm>
            <a:off x="10584948" y="4350544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other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0A0BC7E-2BAA-48AA-A729-D4DD6C09A7FF}"/>
              </a:ext>
            </a:extLst>
          </p:cNvPr>
          <p:cNvCxnSpPr>
            <a:stCxn id="3" idx="0"/>
          </p:cNvCxnSpPr>
          <p:nvPr/>
        </p:nvCxnSpPr>
        <p:spPr>
          <a:xfrm flipH="1" flipV="1">
            <a:off x="8847679" y="3890665"/>
            <a:ext cx="1" cy="45987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13A1A5F-D6BD-4FFF-90B7-B943C7F56BDB}"/>
              </a:ext>
            </a:extLst>
          </p:cNvPr>
          <p:cNvCxnSpPr/>
          <p:nvPr/>
        </p:nvCxnSpPr>
        <p:spPr>
          <a:xfrm flipH="1" flipV="1">
            <a:off x="11038219" y="3890664"/>
            <a:ext cx="1" cy="45987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79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1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dirty="0"/>
              <a:t>Subtraction Trick</a:t>
            </a:r>
            <a:endParaRPr dirty="0"/>
          </a:p>
        </p:txBody>
      </p:sp>
      <p:sp>
        <p:nvSpPr>
          <p:cNvPr id="306" name="Google Shape;306;p21"/>
          <p:cNvSpPr txBox="1">
            <a:spLocks noGrp="1"/>
          </p:cNvSpPr>
          <p:nvPr>
            <p:ph type="body" idx="1"/>
          </p:nvPr>
        </p:nvSpPr>
        <p:spPr>
          <a:xfrm>
            <a:off x="838200" y="1371599"/>
            <a:ext cx="10515600" cy="502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compareTo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implementation when comparing two integers (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 ascending: </a:t>
            </a:r>
          </a:p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This is just subtraction!</a:t>
            </a:r>
          </a:p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What if we wanted to sort descending?</a:t>
            </a:r>
          </a:p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Char char="•"/>
            </a:pP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Warning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this only works for integers! Doubles have issues with truncation.</a:t>
            </a:r>
          </a:p>
          <a:p>
            <a:pPr marL="0" lvl="0" indent="0" algn="l" rtl="0">
              <a:lnSpc>
                <a:spcPct val="72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300"/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0A23E1-F707-4FB7-9671-18E02E615EF9}"/>
              </a:ext>
            </a:extLst>
          </p:cNvPr>
          <p:cNvSpPr txBox="1"/>
          <p:nvPr/>
        </p:nvSpPr>
        <p:spPr>
          <a:xfrm>
            <a:off x="2901855" y="1862432"/>
            <a:ext cx="63882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if (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this.a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&lt;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other.a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      -&gt; negative number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else if (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this.a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&gt;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other.a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 -&gt; positive number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else 			    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-&gt; 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B0C9A6-D859-4901-BB9B-3132604E7110}"/>
              </a:ext>
            </a:extLst>
          </p:cNvPr>
          <p:cNvSpPr txBox="1"/>
          <p:nvPr/>
        </p:nvSpPr>
        <p:spPr>
          <a:xfrm>
            <a:off x="4550569" y="3328390"/>
            <a:ext cx="3112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this.a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–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other.a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FB4D83-41F6-4F2A-A623-96FEDD39521C}"/>
              </a:ext>
            </a:extLst>
          </p:cNvPr>
          <p:cNvSpPr txBox="1"/>
          <p:nvPr/>
        </p:nvSpPr>
        <p:spPr>
          <a:xfrm>
            <a:off x="4550569" y="4634079"/>
            <a:ext cx="3112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other.a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–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this.a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64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Lecture Outline</a:t>
            </a:r>
            <a:endParaRPr/>
          </a:p>
        </p:txBody>
      </p:sp>
      <p:sp>
        <p:nvSpPr>
          <p:cNvPr id="110" name="Google Shape;110;p2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lang="en-US" b="1" dirty="0">
                <a:solidFill>
                  <a:schemeClr val="accent5"/>
                </a:solidFill>
              </a:rPr>
              <a:t>Introductions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this Course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Course Components &amp; Tools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Making the Most of this Class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OOP / Junit Review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dirty="0"/>
              <a:t>Comparable</a:t>
            </a:r>
          </a:p>
        </p:txBody>
      </p:sp>
      <p:sp>
        <p:nvSpPr>
          <p:cNvPr id="111" name="Google Shape;111;p2"/>
          <p:cNvSpPr/>
          <p:nvPr/>
        </p:nvSpPr>
        <p:spPr>
          <a:xfrm rot="10800000">
            <a:off x="3519616" y="1458097"/>
            <a:ext cx="444844" cy="3089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4100" y="0"/>
                </a:lnTo>
                <a:lnTo>
                  <a:pt x="21600" y="10800"/>
                </a:lnTo>
                <a:lnTo>
                  <a:pt x="141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Course Staff</a:t>
            </a:r>
            <a:endParaRPr/>
          </a:p>
        </p:txBody>
      </p:sp>
      <p:sp>
        <p:nvSpPr>
          <p:cNvPr id="117" name="Google Shape;117;p3"/>
          <p:cNvSpPr txBox="1">
            <a:spLocks noGrp="1"/>
          </p:cNvSpPr>
          <p:nvPr>
            <p:ph type="body" idx="1"/>
          </p:nvPr>
        </p:nvSpPr>
        <p:spPr>
          <a:xfrm>
            <a:off x="838200" y="1219199"/>
            <a:ext cx="5669756" cy="522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Instructor: </a:t>
            </a:r>
            <a:r>
              <a:rPr lang="en-US" dirty="0"/>
              <a:t>Joe </a:t>
            </a:r>
            <a:r>
              <a:rPr lang="en-US" dirty="0" err="1"/>
              <a:t>Spaniac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Teaching Assistants: </a:t>
            </a:r>
            <a:r>
              <a:rPr lang="en-US" sz="2800" b="0" i="0" u="sng" strike="noStrike" cap="none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en-US" u="sng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Fantastic TAs!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Available in section, office hours, and discussion board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Invaluable source of information &amp; help in this course</a:t>
            </a:r>
            <a:endParaRPr dirty="0"/>
          </a:p>
          <a:p>
            <a:pPr marL="0" lvl="1" indent="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We’re excited to get to know you!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Our goal is to help you succeed </a:t>
            </a:r>
            <a:r>
              <a:rPr lang="en-US" dirty="0">
                <a:latin typeface="Noto Sans Symbols"/>
                <a:ea typeface="Noto Sans Symbols"/>
                <a:cs typeface="Noto Sans Symbols"/>
                <a:sym typeface="Noto Sans Symbols"/>
              </a:rPr>
              <a:t>☺ </a:t>
            </a:r>
            <a:endParaRPr dirty="0"/>
          </a:p>
        </p:txBody>
      </p:sp>
      <p:pic>
        <p:nvPicPr>
          <p:cNvPr id="118" name="Google Shape;118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5856" y="711959"/>
            <a:ext cx="2599012" cy="3374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95321" y="681020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hoto of Andras Marto">
            <a:extLst>
              <a:ext uri="{FF2B5EF4-FFF2-40B4-BE49-F238E27FC236}">
                <a16:creationId xmlns:a16="http://schemas.microsoft.com/office/drawing/2014/main" id="{E7F28CCD-79C8-4781-85D2-1A1CBE9E0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976" y="4337329"/>
            <a:ext cx="921544" cy="95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oto of Daniel Welicki">
            <a:extLst>
              <a:ext uri="{FF2B5EF4-FFF2-40B4-BE49-F238E27FC236}">
                <a16:creationId xmlns:a16="http://schemas.microsoft.com/office/drawing/2014/main" id="{747D81C0-C2B2-469B-AAE2-4FB62DAB6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977" y="4337329"/>
            <a:ext cx="921544" cy="92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oto of Eric Bae">
            <a:extLst>
              <a:ext uri="{FF2B5EF4-FFF2-40B4-BE49-F238E27FC236}">
                <a16:creationId xmlns:a16="http://schemas.microsoft.com/office/drawing/2014/main" id="{F9B45AA8-AA0F-4929-9C87-45A1236F0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978" y="4355354"/>
            <a:ext cx="921545" cy="92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hoto of Nicole Wang">
            <a:extLst>
              <a:ext uri="{FF2B5EF4-FFF2-40B4-BE49-F238E27FC236}">
                <a16:creationId xmlns:a16="http://schemas.microsoft.com/office/drawing/2014/main" id="{0898A9A8-828B-4BB3-90AB-917B3B4A2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978" y="4355353"/>
            <a:ext cx="921543" cy="92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hoto of Sahej Kochhar">
            <a:extLst>
              <a:ext uri="{FF2B5EF4-FFF2-40B4-BE49-F238E27FC236}">
                <a16:creationId xmlns:a16="http://schemas.microsoft.com/office/drawing/2014/main" id="{A9D0030E-8CB3-4CF5-96DC-A0510F084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428" y="5391162"/>
            <a:ext cx="953321" cy="95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hoto of Trien Vuong">
            <a:extLst>
              <a:ext uri="{FF2B5EF4-FFF2-40B4-BE49-F238E27FC236}">
                <a16:creationId xmlns:a16="http://schemas.microsoft.com/office/drawing/2014/main" id="{AFCED260-24C3-49CD-8F7C-1144EABFD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430" y="5391162"/>
            <a:ext cx="952438" cy="95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hoto of Zach Bi">
            <a:extLst>
              <a:ext uri="{FF2B5EF4-FFF2-40B4-BE49-F238E27FC236}">
                <a16:creationId xmlns:a16="http://schemas.microsoft.com/office/drawing/2014/main" id="{7CF02B6F-01AA-4D68-BE4D-92F589310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549" y="5391162"/>
            <a:ext cx="953321" cy="95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What is this Class?</a:t>
            </a:r>
            <a:endParaRPr/>
          </a:p>
        </p:txBody>
      </p:sp>
      <p:sp>
        <p:nvSpPr>
          <p:cNvPr id="132" name="Google Shape;132;p5"/>
          <p:cNvSpPr txBox="1"/>
          <p:nvPr/>
        </p:nvSpPr>
        <p:spPr>
          <a:xfrm>
            <a:off x="620959" y="1531279"/>
            <a:ext cx="5306249" cy="452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</a:pPr>
            <a:r>
              <a:rPr lang="en-US" sz="2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CSE 121 – Computer Programming I</a:t>
            </a:r>
            <a:endParaRPr dirty="0"/>
          </a:p>
        </p:txBody>
      </p:sp>
      <p:sp>
        <p:nvSpPr>
          <p:cNvPr id="133" name="Google Shape;133;p5"/>
          <p:cNvSpPr txBox="1"/>
          <p:nvPr/>
        </p:nvSpPr>
        <p:spPr>
          <a:xfrm>
            <a:off x="620959" y="1983670"/>
            <a:ext cx="5306251" cy="3941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637794" marR="0" lvl="1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45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 types (int, String,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boolean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 dirty="0"/>
          </a:p>
          <a:p>
            <a:pPr marL="637794" marR="0" lvl="1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45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Methods / Functions</a:t>
            </a:r>
            <a:endParaRPr sz="2000" dirty="0"/>
          </a:p>
          <a:p>
            <a:pPr marL="1062989" marR="0" lvl="2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74"/>
              <a:buFont typeface="Helvetica Neue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Parameters</a:t>
            </a:r>
            <a:r>
              <a:rPr lang="en-US" dirty="0">
                <a:ea typeface="Calibri"/>
              </a:rPr>
              <a:t>, 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Returns</a:t>
            </a:r>
            <a:endParaRPr dirty="0"/>
          </a:p>
          <a:p>
            <a:pPr marL="637794" marR="0" lvl="1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45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Control structures</a:t>
            </a:r>
            <a:endParaRPr sz="2000" dirty="0"/>
          </a:p>
          <a:p>
            <a:pPr marL="1062989" marR="0" lvl="2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74"/>
              <a:buFont typeface="Helvetica Neue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Loops</a:t>
            </a:r>
            <a:r>
              <a:rPr lang="en-US" dirty="0">
                <a:ea typeface="Calibri"/>
              </a:rPr>
              <a:t>, 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Conditionals</a:t>
            </a:r>
            <a:endParaRPr dirty="0"/>
          </a:p>
          <a:p>
            <a:pPr marL="637794" marR="0" lvl="1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45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Arrays &amp; 2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arrays</a:t>
            </a:r>
          </a:p>
          <a:p>
            <a:pPr marL="637794" marR="0" lvl="1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45"/>
              <a:buFont typeface="Helvetica Neue"/>
              <a:buChar char="-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Computational Thinking</a:t>
            </a:r>
            <a:b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(language agnostic)</a:t>
            </a:r>
            <a:endParaRPr lang="en-US" dirty="0"/>
          </a:p>
        </p:txBody>
      </p:sp>
      <p:sp>
        <p:nvSpPr>
          <p:cNvPr id="134" name="Google Shape;134;p5"/>
          <p:cNvSpPr txBox="1"/>
          <p:nvPr/>
        </p:nvSpPr>
        <p:spPr>
          <a:xfrm>
            <a:off x="6401549" y="1531279"/>
            <a:ext cx="53061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</a:pPr>
            <a:r>
              <a:rPr lang="en-US" sz="2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CSE 122 – Computer Programming II</a:t>
            </a:r>
            <a:endParaRPr dirty="0"/>
          </a:p>
        </p:txBody>
      </p:sp>
      <p:sp>
        <p:nvSpPr>
          <p:cNvPr id="135" name="Google Shape;135;p5"/>
          <p:cNvSpPr txBox="1"/>
          <p:nvPr/>
        </p:nvSpPr>
        <p:spPr>
          <a:xfrm>
            <a:off x="6401249" y="1983670"/>
            <a:ext cx="5306400" cy="184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6858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Functional Decomposition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File I/O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Using data structures</a:t>
            </a:r>
            <a:endParaRPr sz="2000" dirty="0"/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List</a:t>
            </a:r>
            <a:r>
              <a:rPr lang="en-US" dirty="0">
                <a:ea typeface="Calibri"/>
              </a:rPr>
              <a:t>, 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Stacks / Queues</a:t>
            </a:r>
            <a:r>
              <a:rPr lang="en-US" dirty="0">
                <a:ea typeface="Calibri"/>
              </a:rPr>
              <a:t>, 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Sets</a:t>
            </a:r>
            <a:r>
              <a:rPr lang="en-US" dirty="0">
                <a:ea typeface="Calibri"/>
              </a:rPr>
              <a:t>, 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Maps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Object Oriented Programming</a:t>
            </a:r>
            <a:endParaRPr sz="2000" dirty="0"/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Interfaces </a:t>
            </a:r>
            <a:endParaRPr dirty="0"/>
          </a:p>
        </p:txBody>
      </p:sp>
      <p:sp>
        <p:nvSpPr>
          <p:cNvPr id="7" name="Google Shape;134;p5">
            <a:extLst>
              <a:ext uri="{FF2B5EF4-FFF2-40B4-BE49-F238E27FC236}">
                <a16:creationId xmlns:a16="http://schemas.microsoft.com/office/drawing/2014/main" id="{FE8C47B3-D3D5-4FE4-AD7B-80DDFC5CC965}"/>
              </a:ext>
            </a:extLst>
          </p:cNvPr>
          <p:cNvSpPr txBox="1"/>
          <p:nvPr/>
        </p:nvSpPr>
        <p:spPr>
          <a:xfrm>
            <a:off x="3442950" y="4331427"/>
            <a:ext cx="53061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</a:pPr>
            <a:r>
              <a:rPr lang="en-US" sz="2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CSE 123 – Computer Programming III</a:t>
            </a:r>
            <a:endParaRPr dirty="0"/>
          </a:p>
        </p:txBody>
      </p:sp>
      <p:sp>
        <p:nvSpPr>
          <p:cNvPr id="10" name="Google Shape;135;p5">
            <a:extLst>
              <a:ext uri="{FF2B5EF4-FFF2-40B4-BE49-F238E27FC236}">
                <a16:creationId xmlns:a16="http://schemas.microsoft.com/office/drawing/2014/main" id="{515F7EB4-8AA6-44AC-8618-928D44D2FA6B}"/>
              </a:ext>
            </a:extLst>
          </p:cNvPr>
          <p:cNvSpPr txBox="1"/>
          <p:nvPr/>
        </p:nvSpPr>
        <p:spPr>
          <a:xfrm>
            <a:off x="3160654" y="4783827"/>
            <a:ext cx="5532958" cy="1972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Advanced Object Oriented Programming</a:t>
            </a:r>
            <a:endParaRPr sz="2000" dirty="0"/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-"/>
            </a:pPr>
            <a:r>
              <a:rPr lang="en-US" dirty="0">
                <a:latin typeface="Calibri"/>
                <a:cs typeface="Calibri"/>
                <a:sym typeface="Calibri"/>
              </a:rPr>
              <a:t>Comparable, Inheritance/Polymorphism, Abstract Classes</a:t>
            </a:r>
            <a:endParaRPr dirty="0"/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SzPts val="2400"/>
              <a:buFont typeface="Helvetica Neue"/>
              <a:buChar char="-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Implementing data structures</a:t>
            </a:r>
            <a:endParaRPr lang="en-US" sz="2000" dirty="0"/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SzPts val="2000"/>
              <a:buFont typeface="Helvetica Neue"/>
              <a:buChar char="-"/>
            </a:pP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ArrayLists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LinkedLists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, Trees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SzPts val="2400"/>
              <a:buFont typeface="Helvetica Neue"/>
              <a:buChar char="-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Recursion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SzPts val="2400"/>
              <a:buFont typeface="Helvetica Neue"/>
              <a:buChar char="-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Critical analysis of design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Why 123?</a:t>
            </a:r>
            <a:endParaRPr dirty="0"/>
          </a:p>
        </p:txBody>
      </p:sp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9248775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514350" indent="-514350">
              <a:spcBef>
                <a:spcPts val="0"/>
              </a:spcBef>
              <a:buSzPts val="2800"/>
              <a:buFont typeface="+mj-lt"/>
              <a:buAutoNum type="arabicPeriod"/>
            </a:pPr>
            <a:r>
              <a:rPr lang="en-US" dirty="0"/>
              <a:t>To solve more complex problems by leveraging more complex programming structures / patterns</a:t>
            </a:r>
          </a:p>
          <a:p>
            <a:pPr marL="514350" indent="-514350">
              <a:spcBef>
                <a:spcPts val="0"/>
              </a:spcBef>
              <a:buSzPts val="2800"/>
              <a:buFont typeface="+mj-lt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+mj-lt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r>
              <a:rPr lang="en-US" dirty="0"/>
              <a:t>To better rationalize specific design decisions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How to “best” structure classes to reduce redundancy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Which ADT implementations are “most” appropriate to use</a:t>
            </a: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Arial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Arial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Arial"/>
              <a:buAutoNum type="arabicPeriod"/>
            </a:pPr>
            <a:r>
              <a:rPr lang="en-US" dirty="0"/>
              <a:t>To understand and critically analyze intersections between Computer Science and society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Search engines, algorithmic art, machine learning, etc.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Developing informed opinions on current issues</a:t>
            </a:r>
            <a:endParaRPr lang="en-US"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dirty="0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6A8AD491-4B21-457E-AD7E-D270102A5920}"/>
              </a:ext>
            </a:extLst>
          </p:cNvPr>
          <p:cNvSpPr/>
          <p:nvPr/>
        </p:nvSpPr>
        <p:spPr>
          <a:xfrm>
            <a:off x="10072687" y="1371600"/>
            <a:ext cx="392907" cy="255031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DBFC2A86-1405-4062-A74C-E0F584EAD3FC}"/>
              </a:ext>
            </a:extLst>
          </p:cNvPr>
          <p:cNvSpPr/>
          <p:nvPr/>
        </p:nvSpPr>
        <p:spPr>
          <a:xfrm>
            <a:off x="10072687" y="4575572"/>
            <a:ext cx="392907" cy="151090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A5E5A6-6315-454D-95E1-DD1F2EA1B924}"/>
              </a:ext>
            </a:extLst>
          </p:cNvPr>
          <p:cNvSpPr txBox="1"/>
          <p:nvPr/>
        </p:nvSpPr>
        <p:spPr>
          <a:xfrm>
            <a:off x="10544176" y="2323593"/>
            <a:ext cx="160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Be a better programmer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50D4D5-0916-4BE3-A7AF-A0A11EE18724}"/>
              </a:ext>
            </a:extLst>
          </p:cNvPr>
          <p:cNvSpPr txBox="1"/>
          <p:nvPr/>
        </p:nvSpPr>
        <p:spPr>
          <a:xfrm>
            <a:off x="10622757" y="5092809"/>
            <a:ext cx="1443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Be a better person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4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Lecture Outline</a:t>
            </a:r>
            <a:endParaRPr/>
          </a:p>
        </p:txBody>
      </p:sp>
      <p:sp>
        <p:nvSpPr>
          <p:cNvPr id="170" name="Google Shape;170;p9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Introductions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lang="en-US" b="1" dirty="0">
                <a:solidFill>
                  <a:schemeClr val="accent5"/>
                </a:solidFill>
              </a:rPr>
              <a:t>About this Course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Helvetica Neue"/>
              <a:buChar char="-"/>
            </a:pPr>
            <a:r>
              <a:rPr lang="en-US" sz="2400" b="1" dirty="0">
                <a:solidFill>
                  <a:schemeClr val="accent5"/>
                </a:solidFill>
              </a:rPr>
              <a:t>Course Components &amp; Tools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Making the Most of this Class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OOP / Junit Review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dirty="0"/>
              <a:t>Comparable</a:t>
            </a:r>
          </a:p>
        </p:txBody>
      </p:sp>
      <p:sp>
        <p:nvSpPr>
          <p:cNvPr id="171" name="Google Shape;171;p9"/>
          <p:cNvSpPr/>
          <p:nvPr/>
        </p:nvSpPr>
        <p:spPr>
          <a:xfrm rot="10800000">
            <a:off x="5373121" y="2378988"/>
            <a:ext cx="444852" cy="30893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4100" y="0"/>
                </a:lnTo>
                <a:lnTo>
                  <a:pt x="21600" y="10800"/>
                </a:lnTo>
                <a:lnTo>
                  <a:pt x="141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D95717-DA10-4048-A859-B4B763BE1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71" y="2414874"/>
            <a:ext cx="5210226" cy="3327623"/>
          </a:xfrm>
          <a:prstGeom prst="rect">
            <a:avLst/>
          </a:prstGeom>
        </p:spPr>
      </p:pic>
      <p:sp>
        <p:nvSpPr>
          <p:cNvPr id="214" name="Google Shape;214;p11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Course Website</a:t>
            </a:r>
            <a:endParaRPr dirty="0"/>
          </a:p>
        </p:txBody>
      </p:sp>
      <p:grpSp>
        <p:nvGrpSpPr>
          <p:cNvPr id="215" name="Google Shape;215;p11"/>
          <p:cNvGrpSpPr/>
          <p:nvPr/>
        </p:nvGrpSpPr>
        <p:grpSpPr>
          <a:xfrm>
            <a:off x="3107375" y="1247578"/>
            <a:ext cx="5977249" cy="885659"/>
            <a:chOff x="-1" y="0"/>
            <a:chExt cx="5977248" cy="885657"/>
          </a:xfrm>
        </p:grpSpPr>
        <p:sp>
          <p:nvSpPr>
            <p:cNvPr id="216" name="Google Shape;216;p11"/>
            <p:cNvSpPr/>
            <p:nvPr/>
          </p:nvSpPr>
          <p:spPr>
            <a:xfrm>
              <a:off x="-1" y="0"/>
              <a:ext cx="5977248" cy="885657"/>
            </a:xfrm>
            <a:prstGeom prst="rect">
              <a:avLst/>
            </a:prstGeom>
            <a:solidFill>
              <a:srgbClr val="BACCF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Calibri"/>
                <a:buNone/>
              </a:pPr>
              <a:endParaRPr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11"/>
            <p:cNvSpPr txBox="1"/>
            <p:nvPr/>
          </p:nvSpPr>
          <p:spPr>
            <a:xfrm>
              <a:off x="45719" y="117708"/>
              <a:ext cx="5885700" cy="646500"/>
            </a:xfrm>
            <a:prstGeom prst="rect">
              <a:avLst/>
            </a:prstGeom>
            <a:solidFill>
              <a:srgbClr val="BACCF6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63C1"/>
                </a:buClr>
                <a:buSzPts val="3600"/>
                <a:buFont typeface="Calibri"/>
                <a:buNone/>
              </a:pPr>
              <a:r>
                <a:rPr lang="en-US" sz="3600" b="1" u="sng" dirty="0">
                  <a:solidFill>
                    <a:srgbClr val="0563C1"/>
                  </a:solidFill>
                  <a:latin typeface="Calibri"/>
                  <a:ea typeface="Calibri"/>
                  <a:cs typeface="Calibri"/>
                  <a:sym typeface="Calibri"/>
                  <a:hlinkClick r:id="rId4"/>
                </a:rPr>
                <a:t>cs.uw.edu/123</a:t>
              </a:r>
              <a:endParaRPr dirty="0">
                <a:solidFill>
                  <a:srgbClr val="0563C1"/>
                </a:solidFill>
              </a:endParaRPr>
            </a:p>
          </p:txBody>
        </p:sp>
      </p:grpSp>
      <p:sp>
        <p:nvSpPr>
          <p:cNvPr id="218" name="Google Shape;218;p11"/>
          <p:cNvSpPr/>
          <p:nvPr/>
        </p:nvSpPr>
        <p:spPr>
          <a:xfrm>
            <a:off x="6120615" y="2343493"/>
            <a:ext cx="4909356" cy="26838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54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3540" y="21600"/>
                </a:lnTo>
                <a:lnTo>
                  <a:pt x="3540" y="18000"/>
                </a:lnTo>
                <a:lnTo>
                  <a:pt x="0" y="15220"/>
                </a:lnTo>
                <a:lnTo>
                  <a:pt x="3540" y="12600"/>
                </a:lnTo>
                <a:close/>
              </a:path>
            </a:pathLst>
          </a:custGeom>
          <a:solidFill>
            <a:srgbClr val="D6DCE5"/>
          </a:solidFill>
          <a:ln>
            <a:noFill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1"/>
          <p:cNvSpPr txBox="1"/>
          <p:nvPr/>
        </p:nvSpPr>
        <p:spPr>
          <a:xfrm>
            <a:off x="7974008" y="5052907"/>
            <a:ext cx="2221231" cy="37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Get to know the staff</a:t>
            </a:r>
            <a:endParaRPr/>
          </a:p>
        </p:txBody>
      </p:sp>
      <p:sp>
        <p:nvSpPr>
          <p:cNvPr id="221" name="Google Shape;221;p11"/>
          <p:cNvSpPr txBox="1"/>
          <p:nvPr/>
        </p:nvSpPr>
        <p:spPr>
          <a:xfrm>
            <a:off x="574371" y="5829626"/>
            <a:ext cx="6636907" cy="92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Contains most course info – check frequently!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Announcements, Calendar, Lecture Slides, Office Hours schedule, </a:t>
            </a:r>
            <a:b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Staff Bios, Important Links 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F2511B-3C15-450F-BBCC-7EEFFFFA29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181"/>
          <a:stretch/>
        </p:blipFill>
        <p:spPr>
          <a:xfrm>
            <a:off x="7234201" y="2500779"/>
            <a:ext cx="3495712" cy="2369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6272" y="2243375"/>
            <a:ext cx="1085399" cy="108539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Other Course Tools</a:t>
            </a:r>
            <a:endParaRPr/>
          </a:p>
        </p:txBody>
      </p:sp>
      <p:pic>
        <p:nvPicPr>
          <p:cNvPr id="244" name="Google Shape;244;p13" descr="Picture 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727" y="1442538"/>
            <a:ext cx="1441002" cy="1441003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3"/>
          <p:cNvSpPr txBox="1"/>
          <p:nvPr/>
        </p:nvSpPr>
        <p:spPr>
          <a:xfrm>
            <a:off x="575447" y="3126887"/>
            <a:ext cx="5553212" cy="3444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Community &amp; Information</a:t>
            </a:r>
            <a:endParaRPr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Discussion Board </a:t>
            </a:r>
            <a:b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(please ask &amp; answer!; anonymous option)</a:t>
            </a:r>
            <a:endParaRPr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Chat</a:t>
            </a:r>
            <a:endParaRPr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Announcements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Pre-Class Materials / Section Handouts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Assignments</a:t>
            </a:r>
            <a:endParaRPr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Online IDE</a:t>
            </a:r>
            <a:endParaRPr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Submit assignments</a:t>
            </a:r>
            <a:endParaRPr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View Feedback</a:t>
            </a:r>
            <a:endParaRPr/>
          </a:p>
        </p:txBody>
      </p:sp>
      <p:pic>
        <p:nvPicPr>
          <p:cNvPr id="246" name="Google Shape;246;p13" descr="Picture 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53734" y="3929483"/>
            <a:ext cx="777941" cy="777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3" descr="Picture 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87378" y="1247881"/>
            <a:ext cx="1959367" cy="579973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3"/>
          <p:cNvSpPr txBox="1"/>
          <p:nvPr/>
        </p:nvSpPr>
        <p:spPr>
          <a:xfrm>
            <a:off x="8937041" y="1247880"/>
            <a:ext cx="3433385" cy="701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My Digital Hand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Queueing in office hours</a:t>
            </a:r>
            <a:endParaRPr/>
          </a:p>
        </p:txBody>
      </p:sp>
      <p:sp>
        <p:nvSpPr>
          <p:cNvPr id="249" name="Google Shape;249;p13"/>
          <p:cNvSpPr txBox="1"/>
          <p:nvPr/>
        </p:nvSpPr>
        <p:spPr>
          <a:xfrm>
            <a:off x="8937041" y="2375709"/>
            <a:ext cx="2283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1" dirty="0" err="1">
                <a:latin typeface="Calibri"/>
                <a:ea typeface="Calibri"/>
                <a:cs typeface="Calibri"/>
                <a:sym typeface="Calibri"/>
              </a:rPr>
              <a:t>VSCode</a:t>
            </a:r>
            <a:endParaRPr lang="en-US"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 offline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Visual debugger</a:t>
            </a:r>
            <a:endParaRPr dirty="0"/>
          </a:p>
        </p:txBody>
      </p:sp>
      <p:sp>
        <p:nvSpPr>
          <p:cNvPr id="250" name="Google Shape;250;p13"/>
          <p:cNvSpPr txBox="1"/>
          <p:nvPr/>
        </p:nvSpPr>
        <p:spPr>
          <a:xfrm>
            <a:off x="8937041" y="3810622"/>
            <a:ext cx="2593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Canvas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Lecture recordings</a:t>
            </a:r>
            <a:endParaRPr/>
          </a:p>
        </p:txBody>
      </p:sp>
      <p:sp>
        <p:nvSpPr>
          <p:cNvPr id="251" name="Google Shape;251;p13"/>
          <p:cNvSpPr txBox="1"/>
          <p:nvPr/>
        </p:nvSpPr>
        <p:spPr>
          <a:xfrm>
            <a:off x="8937041" y="5245534"/>
            <a:ext cx="2593651" cy="1310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Sli.do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In-class activities </a:t>
            </a:r>
            <a:b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(ungraded)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 account needed</a:t>
            </a:r>
            <a:endParaRPr/>
          </a:p>
        </p:txBody>
      </p:sp>
      <p:pic>
        <p:nvPicPr>
          <p:cNvPr id="252" name="Google Shape;252;p13" descr="Picture 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38663" y="5510748"/>
            <a:ext cx="793012" cy="793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8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Lecture Outline</a:t>
            </a:r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Introductions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lang="en-US" b="1" dirty="0">
                <a:solidFill>
                  <a:schemeClr val="accent5"/>
                </a:solidFill>
              </a:rPr>
              <a:t>About this Course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/>
              <a:t>Course Components &amp; Tools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A8231"/>
              </a:buClr>
              <a:buSzPts val="2400"/>
              <a:buFont typeface="Helvetica Neue"/>
              <a:buChar char="-"/>
            </a:pPr>
            <a:r>
              <a:rPr lang="en-US" sz="2400" b="1" dirty="0">
                <a:solidFill>
                  <a:schemeClr val="accent5"/>
                </a:solidFill>
              </a:rPr>
              <a:t>Making the Most of this Class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OOP / Junit Review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dirty="0"/>
              <a:t>Comparable</a:t>
            </a:r>
            <a:endParaRPr dirty="0"/>
          </a:p>
        </p:txBody>
      </p:sp>
      <p:sp>
        <p:nvSpPr>
          <p:cNvPr id="285" name="Google Shape;285;p18"/>
          <p:cNvSpPr/>
          <p:nvPr/>
        </p:nvSpPr>
        <p:spPr>
          <a:xfrm rot="10800000">
            <a:off x="5500171" y="2765276"/>
            <a:ext cx="444852" cy="30893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4100" y="0"/>
                </a:lnTo>
                <a:lnTo>
                  <a:pt x="21600" y="10800"/>
                </a:lnTo>
                <a:lnTo>
                  <a:pt x="141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SE 373 Summer 2020">
  <a:themeElements>
    <a:clrScheme name="CSE 373 Summer 2020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SE 373 Summer 2020">
  <a:themeElements>
    <a:clrScheme name="CSE 373 Summer 2020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962</Words>
  <Application>Microsoft Office PowerPoint</Application>
  <PresentationFormat>Widescreen</PresentationFormat>
  <Paragraphs>189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Montserrat SemiBold</vt:lpstr>
      <vt:lpstr>Montserrat</vt:lpstr>
      <vt:lpstr>Noto Sans Symbols</vt:lpstr>
      <vt:lpstr>Helvetica Neue</vt:lpstr>
      <vt:lpstr>Montserrat ExtraBold</vt:lpstr>
      <vt:lpstr>Courier New</vt:lpstr>
      <vt:lpstr>Calibri</vt:lpstr>
      <vt:lpstr>CSE 373 Summer 2020</vt:lpstr>
      <vt:lpstr>Review; Comparable!</vt:lpstr>
      <vt:lpstr>Lecture Outline</vt:lpstr>
      <vt:lpstr>Course Staff</vt:lpstr>
      <vt:lpstr>What is this Class?</vt:lpstr>
      <vt:lpstr>Why 123?</vt:lpstr>
      <vt:lpstr>Lecture Outline</vt:lpstr>
      <vt:lpstr>Course Website</vt:lpstr>
      <vt:lpstr>Other Course Tools</vt:lpstr>
      <vt:lpstr>Lecture Outline</vt:lpstr>
      <vt:lpstr>How Learning Works</vt:lpstr>
      <vt:lpstr>Getting Help</vt:lpstr>
      <vt:lpstr>Lecture Outline</vt:lpstr>
      <vt:lpstr>Lecture Outline</vt:lpstr>
      <vt:lpstr>Comparable</vt:lpstr>
      <vt:lpstr>Subtraction Trick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Review; Comparable!</dc:title>
  <dc:creator>cse-loaner</dc:creator>
  <cp:lastModifiedBy>cse-loaner</cp:lastModifiedBy>
  <cp:revision>20</cp:revision>
  <dcterms:modified xsi:type="dcterms:W3CDTF">2024-06-21T01:32:03Z</dcterms:modified>
</cp:coreProperties>
</file>