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62" r:id="rId7"/>
    <p:sldId id="261" r:id="rId8"/>
    <p:sldId id="263" r:id="rId9"/>
    <p:sldId id="266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4-24T22:00:07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17462 2160 0,'0'0'0,"0"-8"0,0-1 0,0-16 0,0-1 0,0-8 0,0 9 0,0 8 0,0 0 16,0 17-16,-51 25 0,-102 43 15,-1 26 1,69 33 0,-60 69-16,-69-1 15,61-33-15,84 8 16,-8-51 0,9-51-16,8-25 15,26-9 1,17-9-16,0-16 31,0-1-31,17-8 0,-8-8 16,-1-9-1,1-26-15,-10-50 32,10-26-32,8 34 0,0 42 15,0 9 16,0 0-31,0 17 16,0 0 0,0 17-16,0 0 15,-9 8 1,-25 61-16,-34 50 16,0 25-1,25-8-15,17-17 16,9-42-1,17-18-15,9-25 16,153-17 0,68-42-16,69-86 15,85-16 1</inkml:trace>
  <inkml:trace contextRef="#ctx0" brushRef="#br0" timeOffset="4109.03">19383 1480 0,'0'0'0,"-9"25"0,-8 18 16,0 16-16,-8 9 16,-27 34-1,-7 9-15,7-9 16,27-34-16,8-25 15,17-18 1,8 1-16,52-9 16,85 0-1,34-26-15,9-25 16,-9-8 0,-34-9-16,1 0 15,-10 0 1,-33 17-16,-27 16 15,-33 1 1,-17 9-16,-18-1 16</inkml:trace>
  <inkml:trace contextRef="#ctx0" brushRef="#br0" timeOffset="4367.84">19665 1437 0,'0'0'0,"8"26"0,18 59 16,-1 42 0,-8 35-16,-25 8 15,-18 0 1,1-17-1,8-34-15,8-42 16,9-26-16,0-26 16,26-25-1,-9 0-15</inkml:trace>
  <inkml:trace contextRef="#ctx0" brushRef="#br0" timeOffset="4668.64">20714 1352 0,'0'9'0,"9"33"0,25 52 0,34 16 16,18-8-1,16 0-15,-17 1 16,-25-18 0,17-9-1,17-8-15,17-8 16,-9-18-16,-25-25 16,-51-17-1</inkml:trace>
  <inkml:trace contextRef="#ctx0" brushRef="#br0" timeOffset="4939.14">21977 1505 0,'-25'9'0,"-60"33"0,-61 43 16,-24 17-16,8-8 16,16 8-1,1 9-15,26-18 16,25-33 0,51-26-16,18-17 15,8-9 1,17-8-16</inkml:trace>
  <inkml:trace contextRef="#ctx0" brushRef="#br0" timeOffset="5222.53">20817 1777 0,'17'0'0,"68"17"0,26-8 16,17-1-1,34 1-15,9-9 16,-17-9-1,8 1-15,26-9 16,136-26 0</inkml:trace>
  <inkml:trace contextRef="#ctx0" brushRef="#br0" timeOffset="5798.98">22925 1335 0,'0'0'0,"34"9"0,51 8 0,18 8 16,-9 1 0,-26-1-16,-8 1 15,-18-1 1,1 1 0,-17-1-16,-18 1 15,-25 33-15,-9 18 16,-16-9-1,-1-9-15,18-16 32,7-9-32,27 0 0,8-8 15,26-1 1,42 9-16,43-8 31,-8-1-31,-44 1 0,-41-9 16,-10 0-1,-8 25-15,-25 18 32,-44 16-32,-16 1 0,0-18 15,17-25 1,17-25 0,-1-18-1,10-25-15,25 9 16</inkml:trace>
  <inkml:trace contextRef="#ctx0" brushRef="#br0" timeOffset="6080.48">24657 1658 0,'9'17'0,"25"43"16,43 50-16,17 18 15,-9-17-15,1-9 16,7-9 0,-24-25-16,-18-17 15,-8-17 1,-26-17-16</inkml:trace>
  <inkml:trace contextRef="#ctx0" brushRef="#br0" timeOffset="6330.83">25656 1616 0,'-8'8'0,"-18"35"16,-42 42-16,-18 17 15,-50 17-15,-52 26 16,9-18 0,8-25-16,52-34 15,42-25 1,8-9-16,10-34 15,33 0 1</inkml:trace>
  <inkml:trace contextRef="#ctx0" brushRef="#br0" timeOffset="6571.55">24180 1939 0,'8'9'0,"43"33"0,43 35 0,51-1 16,77-8-16,-26-34 16,-16-34-1,16 0-15,-51-8 16,-94-1-1</inkml:trace>
  <inkml:trace contextRef="#ctx0" brushRef="#br0" timeOffset="7154.38">26988 1403 0,'0'0'0,"8"0"0,18 17 0,25 17 16,9 26 0,-26 25-16,-17 25 15,-26 26 1,-59 18-16,-51-1 16,-10-26-1,36-33 1,7-26-16,9-26 15,18-25-15,7-25 16,18-18 15,17-16-31,0 8 0,26 8 16,16 1 0,18 8-1,17 17-15,34 8 16,8 26-1,-8 17 1,0 17-16,-17 0 16,-26-17-1,-8-25-15,-9-1 16,25 1 0,-24-18-16</inkml:trace>
  <inkml:trace contextRef="#ctx0" brushRef="#br0" timeOffset="7469.79">28558 1667 0,'8'17'0,"35"59"0,34 78 0,-9 7 15,-25-33 1,0-18-16,-9-8 16,0-34-1,-9-25-15,1-26 16,17-26-1,34-59-15,-26 17 16</inkml:trace>
  <inkml:trace contextRef="#ctx0" brushRef="#br0" timeOffset="7692.24">29693 1607 0,'-8'9'0,"-78"59"0,-76 68 16,-26 26 0,-25-9-16,-52 17 15,35-17 1,76-34-16,26-34 16,34-34-1,35-34-15,24-9 16,27-8-1</inkml:trace>
  <inkml:trace contextRef="#ctx0" brushRef="#br0" timeOffset="7940.92">27943 2024 0,'0'0'0,"35"34"0,50 43 16,77 25-16,51-17 15,18-34-15,42-26 16,-34-25 0,-51-17-16,0-8 15,-60-1 1,-77 18-16</inkml:trace>
  <inkml:trace contextRef="#ctx0" brushRef="#br0" timeOffset="8702.82">30922 978 0,'0'0'0,"0"0"0,0 9 16,-8 42-16,-9 51 16,-18 59-1,-33 103-15,-34 59 16,-9 0 0,25-8-16,10 34 15,16-69 1,-26 26-16</inkml:trace>
  <inkml:trace contextRef="#ctx0" brushRef="#br0" timeOffset="110600.9">10959 5443 0,'0'0'0,"0"0"0,0 0 16,0 0-16,0 0 16,-17 8-1,-51 9-15,-86 26 16,34-9 0,78-17-16,-27 0 15,-170 25 1,26 1-16,119-18 15,-145 27 1,26-10-16,-86 9 16,35-17-1,161-8-15,-127-1 16,76-16 0,111-1-16,9-8 15,17 0 1,0-8-16,9-1 15,-1-25 1,1 9-16</inkml:trace>
  <inkml:trace contextRef="#ctx0" brushRef="#br0" timeOffset="110868.69">8791 5451 0,'0'0'0,"0"0"15,0 0-15,-17 17 0,-103 34 16,-42 17 0,77-25-16,-26 16 15,-43 10 1,35-35-16,59-17 16,35 0-1,59 17-15,42 25 16,78 1-1,102 33-15,-94-25 16,-136-51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AE94-023C-1B33-0E02-F4CE28454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35637-5B0A-EAFC-732B-094AB8E7A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36FC2-B667-5CE0-4A7B-778BA822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9EB2-3405-4E9E-8AD6-15D77F008B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A991F-678C-6D0D-58AF-E5D63A91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4D791-C898-6A3C-05CC-34CA67F2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A5B7-1DAA-46EF-8DFB-3BCB6711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D9CB-8BD4-0717-FA0B-19E5A281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B1E67-1CFA-EC5A-1B8D-D00BCE08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D7114-305D-E8A1-B127-B2BDF74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9EB2-3405-4E9E-8AD6-15D77F008B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6B971-B2D3-8A0F-C77D-E9091C31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6D602-6242-735F-1622-E8F1AD29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A5B7-1DAA-46EF-8DFB-3BCB6711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0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303A9E-8B64-CA94-1665-514FF6EBD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A470D-1D0B-D97C-E910-DEB3BFE28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84E8D-4573-AF87-1A38-F140EB32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9EB2-3405-4E9E-8AD6-15D77F008B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0F75C-B7B3-091F-6CDF-DA0B397A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359D1-E3ED-72B3-5258-E9416895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A5B7-1DAA-46EF-8DFB-3BCB6711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3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B095-217A-41AD-E211-1B1731BD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59562-0845-001D-6CEE-B63F758E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818C7-B1AA-D36A-E87E-8C605DA2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9EB2-3405-4E9E-8AD6-15D77F008B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23A04-AB06-11C6-6250-2AFCCAD9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0EF0C-812B-7376-AEDD-962F246C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A5B7-1DAA-46EF-8DFB-3BCB6711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5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BB04-FECB-7635-F19C-AB852395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F9C54-828B-822D-2044-16B49B8F8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21490-64B4-845F-236E-9DCD9FF3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9EB2-3405-4E9E-8AD6-15D77F008B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D3B63-790A-0B11-7E74-9734E699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C4F02-2B79-C400-066C-12630805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A5B7-1DAA-46EF-8DFB-3BCB6711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5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FB3F-CD0F-45CF-CCB4-7406B31F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4668-433A-7C7D-5A3D-1D7C8A5A0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98058-B86F-BBB3-1200-C85F9FF62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FF43B-F7D6-3945-C828-CF74BF45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9EB2-3405-4E9E-8AD6-15D77F008B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10311-4B86-6658-8C67-FC551251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422F-0E26-2F6D-F7AF-6301CFDA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A5B7-1DAA-46EF-8DFB-3BCB6711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2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A083-42B9-5133-D75D-183B06C9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49C2F-1A9C-106D-9F2F-49588C624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67B14-1C85-88B8-9585-BEFC06074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E592C-2756-593C-EFAD-E3AD4AEF1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23051-C9BB-4B40-1692-D7D5F7923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17D11-49F3-93DE-253C-AFB9E77F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9EB2-3405-4E9E-8AD6-15D77F008B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43D57-F790-4BDD-9DE6-59287E56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078547-CC34-5EEC-F44C-A6C016C2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A5B7-1DAA-46EF-8DFB-3BCB6711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8AFC-7D84-5535-5F2F-835D55BE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38E1E-5941-41C6-48B7-D07ED3A5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9EB2-3405-4E9E-8AD6-15D77F008B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4B10B-48E2-B641-092B-736887BF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6D90F-F430-4EFE-A345-8417BAE6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A5B7-1DAA-46EF-8DFB-3BCB6711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0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D0FA1-C99B-FFDC-F9D1-E7389C5D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9EB2-3405-4E9E-8AD6-15D77F008B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4439E-BE60-64BE-3290-90A3F1E6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0A888-A78E-5DE1-3825-9B8A1C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A5B7-1DAA-46EF-8DFB-3BCB6711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FBBF-16F7-1F73-701D-194DB8BC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B1F1-F4F5-140D-ADF5-763935CB5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49412-C5CC-D4D3-7E74-261602E0F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D829C-09C3-64E5-2062-8225F338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9EB2-3405-4E9E-8AD6-15D77F008B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399B3-4EDB-7A13-342C-8D506844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45603-7DE1-52FA-6B1E-8692E53C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A5B7-1DAA-46EF-8DFB-3BCB6711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5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A32A-40C2-1E76-8F4A-E7CC22D9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E1C3F-B523-A703-190F-8CE50CB67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BD9AF-E6F5-846D-7D4B-CFE50D948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DF36A-CB39-7741-60F2-37576964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9EB2-3405-4E9E-8AD6-15D77F008B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26E06-FC99-5E9D-9293-7AB69353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C9D3D-D205-B0B1-2BDA-15A66E18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A5B7-1DAA-46EF-8DFB-3BCB6711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5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852AD-CE29-1749-6BD1-813CB108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54A27-B4DA-07B9-1BCB-2B930C62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D79C1-B7AD-906C-432F-BBD8FBBDE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529EB2-3405-4E9E-8AD6-15D77F008BE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D35BA-8F8D-9332-B3B2-BF5DC20DE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B0E90-374A-8347-CF5F-9B39ED7F7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EA5B7-1DAA-46EF-8DFB-3BCB6711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6719-901C-F9D7-5968-0C9087F01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Recursive Tracing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48F8B-4412-3CAA-9BDC-7B01FFBEB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19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7F3D-C99F-476F-0071-EA0A4412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Mystery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1B839-E2C5-9DA0-9A5C-134AE83F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mystery2(0)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endParaRPr lang="en-US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mystery2(1)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[*]</a:t>
            </a:r>
            <a:endParaRPr lang="en-US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mystery2(2)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([*])</a:t>
            </a:r>
            <a:endParaRPr lang="en-US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mystery2(3)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([*])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mystery2(4)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([*])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Alternating balance () and [] with a * in the middle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90F74-B2DB-5C94-BE3C-F3A9B4649354}"/>
              </a:ext>
            </a:extLst>
          </p:cNvPr>
          <p:cNvSpPr txBox="1"/>
          <p:nvPr/>
        </p:nvSpPr>
        <p:spPr>
          <a:xfrm>
            <a:off x="7367450" y="60961"/>
            <a:ext cx="4616970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mystery2(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n){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(n &lt;=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"*"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(n %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"("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mystery2(n -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")"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"["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mystery2(n -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"]"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203378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BECDC4-80D4-0635-FE8A-1D2ACEBCA7A9}"/>
              </a:ext>
            </a:extLst>
          </p:cNvPr>
          <p:cNvSpPr txBox="1"/>
          <p:nvPr/>
        </p:nvSpPr>
        <p:spPr>
          <a:xfrm>
            <a:off x="7367450" y="60961"/>
            <a:ext cx="4616970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mystery2(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n){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(n &lt;=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"*"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(n %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"("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mystery2(n -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")"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"["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mystery2(n -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"]"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284016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7F3D-C99F-476F-0071-EA0A4412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Mystery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1B839-E2C5-9DA0-9A5C-134AE83F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Mystery3(“taco”)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5CA9A-EA1F-611C-C60E-D5EFC597777A}"/>
              </a:ext>
            </a:extLst>
          </p:cNvPr>
          <p:cNvSpPr txBox="1"/>
          <p:nvPr/>
        </p:nvSpPr>
        <p:spPr>
          <a:xfrm>
            <a:off x="6165668" y="174172"/>
            <a:ext cx="575670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mystery3(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str){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(!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str.isEmpty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str.charAt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mystery3(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str.substring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str.charAt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301090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obelleDB cute surprise studio ghibli ghibli GIF">
            <a:extLst>
              <a:ext uri="{FF2B5EF4-FFF2-40B4-BE49-F238E27FC236}">
                <a16:creationId xmlns:a16="http://schemas.microsoft.com/office/drawing/2014/main" id="{E7456D95-FFB5-9D78-A65F-392397C2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73" y="258601"/>
            <a:ext cx="5498263" cy="54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C5B6-996B-7E38-C387-7F097601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D3CA4-F626-7852-B169-12BD7E4128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 factorial= 1*2*3*4*5*….*n</a:t>
                </a:r>
              </a:p>
              <a:p>
                <a:r>
                  <a:rPr lang="en-US" dirty="0"/>
                  <a:t>4! = 4 factorial = 1*2*3*4=24</a:t>
                </a:r>
              </a:p>
              <a:p>
                <a:r>
                  <a:rPr lang="en-US" dirty="0"/>
                  <a:t>5! = 1*2*3*4*5 = 5 * 4!=120</a:t>
                </a:r>
              </a:p>
              <a:p>
                <a:r>
                  <a:rPr lang="en-US" dirty="0"/>
                  <a:t>1! = 1</a:t>
                </a:r>
              </a:p>
              <a:p>
                <a:r>
                  <a:rPr lang="en-US" dirty="0"/>
                  <a:t>0!=1</a:t>
                </a:r>
              </a:p>
              <a:p>
                <a:r>
                  <a:rPr lang="en-US" dirty="0"/>
                  <a:t>-1 factorial doesn’t make sense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D3CA4-F626-7852-B169-12BD7E4128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92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E3A3-33A6-CF04-4DA2-7008D525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Factorial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A4ED0-9862-9906-E33E-1E0E959E8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589" y="3136854"/>
            <a:ext cx="6285411" cy="3721146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iterativeFactorial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(4)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answer=1*2*3*4</a:t>
            </a:r>
            <a:endParaRPr lang="en-US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BF7FE-F942-0A77-9FFC-D4F9FA99FB09}"/>
              </a:ext>
            </a:extLst>
          </p:cNvPr>
          <p:cNvSpPr txBox="1"/>
          <p:nvPr/>
        </p:nvSpPr>
        <p:spPr>
          <a:xfrm>
            <a:off x="0" y="2046515"/>
            <a:ext cx="575670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iterativeFactorial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n){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answer 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&lt;= n;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++){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answer *=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answer;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7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C3C2-A590-2790-D987-4FD632D5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Factorial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0E762-1B9E-931B-088E-097DBD1A82CF}"/>
              </a:ext>
            </a:extLst>
          </p:cNvPr>
          <p:cNvSpPr txBox="1"/>
          <p:nvPr/>
        </p:nvSpPr>
        <p:spPr>
          <a:xfrm>
            <a:off x="0" y="1398905"/>
            <a:ext cx="60960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recursiveFactorial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n){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(n ==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n *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recursiveFactorial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(n-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832DF0-C13D-6CFD-35C2-06426134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03" y="4912267"/>
            <a:ext cx="11756551" cy="2456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recurs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iveFactorial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(4)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return 4*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recurs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iveFactorial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(3)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return 3*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recurs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iveFactorial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return 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recurs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iveFactorial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(1)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           return 1</a:t>
            </a:r>
            <a:endParaRPr lang="en-US" sz="2000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0F87F-880B-33AF-556D-0A6687F29E51}"/>
              </a:ext>
            </a:extLst>
          </p:cNvPr>
          <p:cNvSpPr txBox="1"/>
          <p:nvPr/>
        </p:nvSpPr>
        <p:spPr>
          <a:xfrm>
            <a:off x="5120639" y="1425032"/>
            <a:ext cx="24385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A3369-EBF7-DBB5-A4D9-0B27E7848A2B}"/>
              </a:ext>
            </a:extLst>
          </p:cNvPr>
          <p:cNvSpPr txBox="1"/>
          <p:nvPr/>
        </p:nvSpPr>
        <p:spPr>
          <a:xfrm>
            <a:off x="2381793" y="2804640"/>
            <a:ext cx="24385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A0C85-3D6B-4C4C-390A-37779C25583B}"/>
              </a:ext>
            </a:extLst>
          </p:cNvPr>
          <p:cNvSpPr txBox="1"/>
          <p:nvPr/>
        </p:nvSpPr>
        <p:spPr>
          <a:xfrm>
            <a:off x="5312238" y="2803188"/>
            <a:ext cx="4789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nsolas" panose="020B0609020204030204" pitchFamily="49" charset="0"/>
              </a:rPr>
              <a:t>4-1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CCECD6-75DE-6570-A08E-5616B0C1BCD0}"/>
              </a:ext>
            </a:extLst>
          </p:cNvPr>
          <p:cNvGrpSpPr/>
          <p:nvPr/>
        </p:nvGrpSpPr>
        <p:grpSpPr>
          <a:xfrm>
            <a:off x="265614" y="1789713"/>
            <a:ext cx="6096000" cy="2308324"/>
            <a:chOff x="1066800" y="3999233"/>
            <a:chExt cx="6096000" cy="23083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8BE34E-475B-F453-CA44-DE538C496DDD}"/>
                </a:ext>
              </a:extLst>
            </p:cNvPr>
            <p:cNvSpPr txBox="1"/>
            <p:nvPr/>
          </p:nvSpPr>
          <p:spPr>
            <a:xfrm>
              <a:off x="1066800" y="3999233"/>
              <a:ext cx="6096000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public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static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if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 ==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else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 *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(n-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}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5EDD18-7DBC-B65C-E590-E7E34BC98AE4}"/>
                </a:ext>
              </a:extLst>
            </p:cNvPr>
            <p:cNvSpPr txBox="1"/>
            <p:nvPr/>
          </p:nvSpPr>
          <p:spPr>
            <a:xfrm>
              <a:off x="6187439" y="4025360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875698-1B66-6DAE-9769-9AF3D6B5F996}"/>
                </a:ext>
              </a:extLst>
            </p:cNvPr>
            <p:cNvSpPr txBox="1"/>
            <p:nvPr/>
          </p:nvSpPr>
          <p:spPr>
            <a:xfrm>
              <a:off x="3448593" y="5404968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BADBFB-26F8-D057-E766-30A8CA0A19F9}"/>
                </a:ext>
              </a:extLst>
            </p:cNvPr>
            <p:cNvSpPr txBox="1"/>
            <p:nvPr/>
          </p:nvSpPr>
          <p:spPr>
            <a:xfrm>
              <a:off x="6379038" y="5403516"/>
              <a:ext cx="478963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3-1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028428-E196-46BC-54BE-19F7FB7CB6B5}"/>
              </a:ext>
            </a:extLst>
          </p:cNvPr>
          <p:cNvGrpSpPr/>
          <p:nvPr/>
        </p:nvGrpSpPr>
        <p:grpSpPr>
          <a:xfrm>
            <a:off x="574773" y="2180521"/>
            <a:ext cx="6096000" cy="2308324"/>
            <a:chOff x="1066800" y="3999233"/>
            <a:chExt cx="6096000" cy="23083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32DEA1-CAAF-5035-0068-E57AE2717F13}"/>
                </a:ext>
              </a:extLst>
            </p:cNvPr>
            <p:cNvSpPr txBox="1"/>
            <p:nvPr/>
          </p:nvSpPr>
          <p:spPr>
            <a:xfrm>
              <a:off x="1066800" y="3999233"/>
              <a:ext cx="6096000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public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static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if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 ==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else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 *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(n-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}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417530-6C69-9A53-EE13-C8C87A07C540}"/>
                </a:ext>
              </a:extLst>
            </p:cNvPr>
            <p:cNvSpPr txBox="1"/>
            <p:nvPr/>
          </p:nvSpPr>
          <p:spPr>
            <a:xfrm>
              <a:off x="6187439" y="4025360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1671A8-B7D5-6396-3D4A-5459F131C97D}"/>
                </a:ext>
              </a:extLst>
            </p:cNvPr>
            <p:cNvSpPr txBox="1"/>
            <p:nvPr/>
          </p:nvSpPr>
          <p:spPr>
            <a:xfrm>
              <a:off x="3448593" y="5404968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A535B5-C6F3-AC86-AD6F-3F0ED7E29446}"/>
                </a:ext>
              </a:extLst>
            </p:cNvPr>
            <p:cNvSpPr txBox="1"/>
            <p:nvPr/>
          </p:nvSpPr>
          <p:spPr>
            <a:xfrm>
              <a:off x="6379038" y="5403516"/>
              <a:ext cx="478963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2-1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CCFCEB-9C53-CFAF-40D6-A880CCC5A880}"/>
              </a:ext>
            </a:extLst>
          </p:cNvPr>
          <p:cNvGrpSpPr/>
          <p:nvPr/>
        </p:nvGrpSpPr>
        <p:grpSpPr>
          <a:xfrm>
            <a:off x="883932" y="2504918"/>
            <a:ext cx="6096000" cy="2308324"/>
            <a:chOff x="1066800" y="3999233"/>
            <a:chExt cx="6096000" cy="23083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3417D8-B6FD-067A-0F92-D569020C1F42}"/>
                </a:ext>
              </a:extLst>
            </p:cNvPr>
            <p:cNvSpPr txBox="1"/>
            <p:nvPr/>
          </p:nvSpPr>
          <p:spPr>
            <a:xfrm>
              <a:off x="1066800" y="3999233"/>
              <a:ext cx="6096000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public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static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if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 ==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else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 *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(n-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}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25A368-AA3F-9887-3D14-3E5D30DE4D6D}"/>
                </a:ext>
              </a:extLst>
            </p:cNvPr>
            <p:cNvSpPr txBox="1"/>
            <p:nvPr/>
          </p:nvSpPr>
          <p:spPr>
            <a:xfrm>
              <a:off x="6187439" y="4025360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6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C3C2-A590-2790-D987-4FD632D5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Factorial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0E762-1B9E-931B-088E-097DBD1A82CF}"/>
              </a:ext>
            </a:extLst>
          </p:cNvPr>
          <p:cNvSpPr txBox="1"/>
          <p:nvPr/>
        </p:nvSpPr>
        <p:spPr>
          <a:xfrm>
            <a:off x="0" y="1398905"/>
            <a:ext cx="60960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recursiveFactorial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n){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(n ==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n *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recursiveFactorial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(n-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832DF0-C13D-6CFD-35C2-06426134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03" y="4912267"/>
            <a:ext cx="11756551" cy="2456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recurs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iveFactorial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(4)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return 4*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recurs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iveFactorial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(3)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return 3*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recurs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iveFactorial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return 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recurs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iveFactorial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(1)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           return 1</a:t>
            </a:r>
            <a:endParaRPr lang="en-US" sz="2000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0F87F-880B-33AF-556D-0A6687F29E51}"/>
              </a:ext>
            </a:extLst>
          </p:cNvPr>
          <p:cNvSpPr txBox="1"/>
          <p:nvPr/>
        </p:nvSpPr>
        <p:spPr>
          <a:xfrm>
            <a:off x="5120639" y="1425032"/>
            <a:ext cx="24385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A3369-EBF7-DBB5-A4D9-0B27E7848A2B}"/>
              </a:ext>
            </a:extLst>
          </p:cNvPr>
          <p:cNvSpPr txBox="1"/>
          <p:nvPr/>
        </p:nvSpPr>
        <p:spPr>
          <a:xfrm>
            <a:off x="2381793" y="2804640"/>
            <a:ext cx="24385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A0C85-3D6B-4C4C-390A-37779C25583B}"/>
              </a:ext>
            </a:extLst>
          </p:cNvPr>
          <p:cNvSpPr txBox="1"/>
          <p:nvPr/>
        </p:nvSpPr>
        <p:spPr>
          <a:xfrm>
            <a:off x="5312238" y="2803188"/>
            <a:ext cx="4789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nsolas" panose="020B0609020204030204" pitchFamily="49" charset="0"/>
              </a:rPr>
              <a:t>4-1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CCECD6-75DE-6570-A08E-5616B0C1BCD0}"/>
              </a:ext>
            </a:extLst>
          </p:cNvPr>
          <p:cNvGrpSpPr/>
          <p:nvPr/>
        </p:nvGrpSpPr>
        <p:grpSpPr>
          <a:xfrm>
            <a:off x="265614" y="1789713"/>
            <a:ext cx="6096000" cy="2308324"/>
            <a:chOff x="1066800" y="3999233"/>
            <a:chExt cx="6096000" cy="23083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8BE34E-475B-F453-CA44-DE538C496DDD}"/>
                </a:ext>
              </a:extLst>
            </p:cNvPr>
            <p:cNvSpPr txBox="1"/>
            <p:nvPr/>
          </p:nvSpPr>
          <p:spPr>
            <a:xfrm>
              <a:off x="1066800" y="3999233"/>
              <a:ext cx="6096000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public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static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if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 ==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else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 *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(n-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}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5EDD18-7DBC-B65C-E590-E7E34BC98AE4}"/>
                </a:ext>
              </a:extLst>
            </p:cNvPr>
            <p:cNvSpPr txBox="1"/>
            <p:nvPr/>
          </p:nvSpPr>
          <p:spPr>
            <a:xfrm>
              <a:off x="6187439" y="4025360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875698-1B66-6DAE-9769-9AF3D6B5F996}"/>
                </a:ext>
              </a:extLst>
            </p:cNvPr>
            <p:cNvSpPr txBox="1"/>
            <p:nvPr/>
          </p:nvSpPr>
          <p:spPr>
            <a:xfrm>
              <a:off x="3448593" y="5404968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BADBFB-26F8-D057-E766-30A8CA0A19F9}"/>
                </a:ext>
              </a:extLst>
            </p:cNvPr>
            <p:cNvSpPr txBox="1"/>
            <p:nvPr/>
          </p:nvSpPr>
          <p:spPr>
            <a:xfrm>
              <a:off x="6379038" y="5403516"/>
              <a:ext cx="478963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3-1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028428-E196-46BC-54BE-19F7FB7CB6B5}"/>
              </a:ext>
            </a:extLst>
          </p:cNvPr>
          <p:cNvGrpSpPr/>
          <p:nvPr/>
        </p:nvGrpSpPr>
        <p:grpSpPr>
          <a:xfrm>
            <a:off x="574773" y="2180521"/>
            <a:ext cx="6096000" cy="2308324"/>
            <a:chOff x="1066800" y="3999233"/>
            <a:chExt cx="6096000" cy="23083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32DEA1-CAAF-5035-0068-E57AE2717F13}"/>
                </a:ext>
              </a:extLst>
            </p:cNvPr>
            <p:cNvSpPr txBox="1"/>
            <p:nvPr/>
          </p:nvSpPr>
          <p:spPr>
            <a:xfrm>
              <a:off x="1066800" y="3999233"/>
              <a:ext cx="6096000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public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static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if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 ==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else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 *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(n-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}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417530-6C69-9A53-EE13-C8C87A07C540}"/>
                </a:ext>
              </a:extLst>
            </p:cNvPr>
            <p:cNvSpPr txBox="1"/>
            <p:nvPr/>
          </p:nvSpPr>
          <p:spPr>
            <a:xfrm>
              <a:off x="6187439" y="4025360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1671A8-B7D5-6396-3D4A-5459F131C97D}"/>
                </a:ext>
              </a:extLst>
            </p:cNvPr>
            <p:cNvSpPr txBox="1"/>
            <p:nvPr/>
          </p:nvSpPr>
          <p:spPr>
            <a:xfrm>
              <a:off x="3448593" y="5404968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A535B5-C6F3-AC86-AD6F-3F0ED7E29446}"/>
                </a:ext>
              </a:extLst>
            </p:cNvPr>
            <p:cNvSpPr txBox="1"/>
            <p:nvPr/>
          </p:nvSpPr>
          <p:spPr>
            <a:xfrm>
              <a:off x="6379038" y="5403516"/>
              <a:ext cx="478963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2-1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CCFCEB-9C53-CFAF-40D6-A880CCC5A880}"/>
              </a:ext>
            </a:extLst>
          </p:cNvPr>
          <p:cNvGrpSpPr/>
          <p:nvPr/>
        </p:nvGrpSpPr>
        <p:grpSpPr>
          <a:xfrm>
            <a:off x="883932" y="2504918"/>
            <a:ext cx="6096000" cy="2308324"/>
            <a:chOff x="1066800" y="3999233"/>
            <a:chExt cx="6096000" cy="23083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3417D8-B6FD-067A-0F92-D569020C1F42}"/>
                </a:ext>
              </a:extLst>
            </p:cNvPr>
            <p:cNvSpPr txBox="1"/>
            <p:nvPr/>
          </p:nvSpPr>
          <p:spPr>
            <a:xfrm>
              <a:off x="1066800" y="3999233"/>
              <a:ext cx="6096000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public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static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if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 ==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else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 *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(n-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}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25A368-AA3F-9887-3D14-3E5D30DE4D6D}"/>
                </a:ext>
              </a:extLst>
            </p:cNvPr>
            <p:cNvSpPr txBox="1"/>
            <p:nvPr/>
          </p:nvSpPr>
          <p:spPr>
            <a:xfrm>
              <a:off x="6187439" y="4025360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1</a:t>
              </a:r>
            </a:p>
          </p:txBody>
        </p:sp>
      </p:grpSp>
      <p:pic>
        <p:nvPicPr>
          <p:cNvPr id="3" name="Picture 2" descr="Matryoshka doll - Wikipedia">
            <a:extLst>
              <a:ext uri="{FF2B5EF4-FFF2-40B4-BE49-F238E27FC236}">
                <a16:creationId xmlns:a16="http://schemas.microsoft.com/office/drawing/2014/main" id="{C17411BA-239C-805D-F647-6452223C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06" y="3138044"/>
            <a:ext cx="2865546" cy="18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DA8531-5A91-73F9-9568-38C288837A0D}"/>
              </a:ext>
            </a:extLst>
          </p:cNvPr>
          <p:cNvSpPr txBox="1"/>
          <p:nvPr/>
        </p:nvSpPr>
        <p:spPr>
          <a:xfrm>
            <a:off x="7968343" y="1398905"/>
            <a:ext cx="193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Base Case!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9829D0-1A56-3DF1-8B7A-195999286FBF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37519" y="1922125"/>
            <a:ext cx="729004" cy="1188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BF9656-4E2B-14CB-3E76-9A69CF6D5FE4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622773" y="1922125"/>
            <a:ext cx="5314746" cy="1215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10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C3C2-A590-2790-D987-4FD632D5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Factorial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0E762-1B9E-931B-088E-097DBD1A82CF}"/>
              </a:ext>
            </a:extLst>
          </p:cNvPr>
          <p:cNvSpPr txBox="1"/>
          <p:nvPr/>
        </p:nvSpPr>
        <p:spPr>
          <a:xfrm>
            <a:off x="0" y="1398905"/>
            <a:ext cx="60960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recursiveFactorial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n){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(n ==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n *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recursiveFactorial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(n-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832DF0-C13D-6CFD-35C2-06426134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03" y="4912267"/>
            <a:ext cx="11756551" cy="2456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recurs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iveFactorial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(4)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return 4*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recurs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iveFactorial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(3)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return 3*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recurs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iveFactorial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return 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recurs</a:t>
            </a:r>
            <a:r>
              <a:rPr lang="en-US" sz="20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iveFactorial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(1)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           return 1</a:t>
            </a:r>
            <a:endParaRPr lang="en-US" sz="2000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0F87F-880B-33AF-556D-0A6687F29E51}"/>
              </a:ext>
            </a:extLst>
          </p:cNvPr>
          <p:cNvSpPr txBox="1"/>
          <p:nvPr/>
        </p:nvSpPr>
        <p:spPr>
          <a:xfrm>
            <a:off x="5120639" y="1425032"/>
            <a:ext cx="24385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A3369-EBF7-DBB5-A4D9-0B27E7848A2B}"/>
              </a:ext>
            </a:extLst>
          </p:cNvPr>
          <p:cNvSpPr txBox="1"/>
          <p:nvPr/>
        </p:nvSpPr>
        <p:spPr>
          <a:xfrm>
            <a:off x="2381793" y="2804640"/>
            <a:ext cx="24385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A0C85-3D6B-4C4C-390A-37779C25583B}"/>
              </a:ext>
            </a:extLst>
          </p:cNvPr>
          <p:cNvSpPr txBox="1"/>
          <p:nvPr/>
        </p:nvSpPr>
        <p:spPr>
          <a:xfrm>
            <a:off x="5312238" y="2803188"/>
            <a:ext cx="4789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nsolas" panose="020B0609020204030204" pitchFamily="49" charset="0"/>
              </a:rPr>
              <a:t>4-1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CCECD6-75DE-6570-A08E-5616B0C1BCD0}"/>
              </a:ext>
            </a:extLst>
          </p:cNvPr>
          <p:cNvGrpSpPr/>
          <p:nvPr/>
        </p:nvGrpSpPr>
        <p:grpSpPr>
          <a:xfrm>
            <a:off x="265614" y="1789713"/>
            <a:ext cx="6096000" cy="2308324"/>
            <a:chOff x="1066800" y="3999233"/>
            <a:chExt cx="6096000" cy="23083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8BE34E-475B-F453-CA44-DE538C496DDD}"/>
                </a:ext>
              </a:extLst>
            </p:cNvPr>
            <p:cNvSpPr txBox="1"/>
            <p:nvPr/>
          </p:nvSpPr>
          <p:spPr>
            <a:xfrm>
              <a:off x="1066800" y="3999233"/>
              <a:ext cx="6096000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public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static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if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 ==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else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 *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(n-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}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5EDD18-7DBC-B65C-E590-E7E34BC98AE4}"/>
                </a:ext>
              </a:extLst>
            </p:cNvPr>
            <p:cNvSpPr txBox="1"/>
            <p:nvPr/>
          </p:nvSpPr>
          <p:spPr>
            <a:xfrm>
              <a:off x="6187439" y="4025360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875698-1B66-6DAE-9769-9AF3D6B5F996}"/>
                </a:ext>
              </a:extLst>
            </p:cNvPr>
            <p:cNvSpPr txBox="1"/>
            <p:nvPr/>
          </p:nvSpPr>
          <p:spPr>
            <a:xfrm>
              <a:off x="3448593" y="5404968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BADBFB-26F8-D057-E766-30A8CA0A19F9}"/>
                </a:ext>
              </a:extLst>
            </p:cNvPr>
            <p:cNvSpPr txBox="1"/>
            <p:nvPr/>
          </p:nvSpPr>
          <p:spPr>
            <a:xfrm>
              <a:off x="6379038" y="5403516"/>
              <a:ext cx="478963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3-1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028428-E196-46BC-54BE-19F7FB7CB6B5}"/>
              </a:ext>
            </a:extLst>
          </p:cNvPr>
          <p:cNvGrpSpPr/>
          <p:nvPr/>
        </p:nvGrpSpPr>
        <p:grpSpPr>
          <a:xfrm>
            <a:off x="574773" y="2180521"/>
            <a:ext cx="6096000" cy="2308324"/>
            <a:chOff x="1066800" y="3999233"/>
            <a:chExt cx="6096000" cy="23083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32DEA1-CAAF-5035-0068-E57AE2717F13}"/>
                </a:ext>
              </a:extLst>
            </p:cNvPr>
            <p:cNvSpPr txBox="1"/>
            <p:nvPr/>
          </p:nvSpPr>
          <p:spPr>
            <a:xfrm>
              <a:off x="1066800" y="3999233"/>
              <a:ext cx="6096000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public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static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if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 ==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else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 *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(n-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}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417530-6C69-9A53-EE13-C8C87A07C540}"/>
                </a:ext>
              </a:extLst>
            </p:cNvPr>
            <p:cNvSpPr txBox="1"/>
            <p:nvPr/>
          </p:nvSpPr>
          <p:spPr>
            <a:xfrm>
              <a:off x="6187439" y="4025360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1671A8-B7D5-6396-3D4A-5459F131C97D}"/>
                </a:ext>
              </a:extLst>
            </p:cNvPr>
            <p:cNvSpPr txBox="1"/>
            <p:nvPr/>
          </p:nvSpPr>
          <p:spPr>
            <a:xfrm>
              <a:off x="3448593" y="5404968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A535B5-C6F3-AC86-AD6F-3F0ED7E29446}"/>
                </a:ext>
              </a:extLst>
            </p:cNvPr>
            <p:cNvSpPr txBox="1"/>
            <p:nvPr/>
          </p:nvSpPr>
          <p:spPr>
            <a:xfrm>
              <a:off x="6379038" y="5403516"/>
              <a:ext cx="478963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2-1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CCFCEB-9C53-CFAF-40D6-A880CCC5A880}"/>
              </a:ext>
            </a:extLst>
          </p:cNvPr>
          <p:cNvGrpSpPr/>
          <p:nvPr/>
        </p:nvGrpSpPr>
        <p:grpSpPr>
          <a:xfrm>
            <a:off x="883932" y="2504918"/>
            <a:ext cx="6096000" cy="2308324"/>
            <a:chOff x="1066800" y="3999233"/>
            <a:chExt cx="6096000" cy="23083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3417D8-B6FD-067A-0F92-D569020C1F42}"/>
                </a:ext>
              </a:extLst>
            </p:cNvPr>
            <p:cNvSpPr txBox="1"/>
            <p:nvPr/>
          </p:nvSpPr>
          <p:spPr>
            <a:xfrm>
              <a:off x="1066800" y="3999233"/>
              <a:ext cx="6096000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public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static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if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 ==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else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{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    </a:t>
              </a:r>
              <a:r>
                <a:rPr lang="en-US" b="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return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 n * </a:t>
              </a:r>
              <a:r>
                <a:rPr lang="en-US" b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recursiveFactorial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(n-</a:t>
              </a:r>
              <a:r>
                <a:rPr lang="en-US" b="0" dirty="0">
                  <a:solidFill>
                    <a:srgbClr val="098658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1</a:t>
              </a:r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);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    }</a:t>
              </a:r>
            </a:p>
            <a:p>
              <a:r>
                <a:rPr lang="en-US" b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Consolas" panose="020B0609020204030204" pitchFamily="49" charset="0"/>
                </a:rPr>
                <a:t>    }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25A368-AA3F-9887-3D14-3E5D30DE4D6D}"/>
                </a:ext>
              </a:extLst>
            </p:cNvPr>
            <p:cNvSpPr txBox="1"/>
            <p:nvPr/>
          </p:nvSpPr>
          <p:spPr>
            <a:xfrm>
              <a:off x="6187439" y="4025360"/>
              <a:ext cx="24385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CC7EAA7-C95C-54AD-CC11-C9F93664CDF6}"/>
              </a:ext>
            </a:extLst>
          </p:cNvPr>
          <p:cNvSpPr txBox="1"/>
          <p:nvPr/>
        </p:nvSpPr>
        <p:spPr>
          <a:xfrm>
            <a:off x="5830400" y="6091178"/>
            <a:ext cx="297396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4BCE6-FE17-BFDE-88A7-C0D3235F662C}"/>
              </a:ext>
            </a:extLst>
          </p:cNvPr>
          <p:cNvSpPr txBox="1"/>
          <p:nvPr/>
        </p:nvSpPr>
        <p:spPr>
          <a:xfrm>
            <a:off x="4005966" y="5686871"/>
            <a:ext cx="297396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3553E-1E27-BD7B-E091-1E5508DCB6C4}"/>
              </a:ext>
            </a:extLst>
          </p:cNvPr>
          <p:cNvSpPr txBox="1"/>
          <p:nvPr/>
        </p:nvSpPr>
        <p:spPr>
          <a:xfrm>
            <a:off x="2198928" y="5282564"/>
            <a:ext cx="297396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BDB313-A120-196A-1C2E-38368D59D67C}"/>
              </a:ext>
            </a:extLst>
          </p:cNvPr>
          <p:cNvSpPr txBox="1"/>
          <p:nvPr/>
        </p:nvSpPr>
        <p:spPr>
          <a:xfrm>
            <a:off x="339648" y="4868983"/>
            <a:ext cx="297396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24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9AF581-AACB-5CE6-6C13-7872D329C66B}"/>
                  </a:ext>
                </a:extLst>
              </p14:cNvPr>
              <p14:cNvContentPartPr/>
              <p14:nvPr/>
            </p14:nvContentPartPr>
            <p14:xfrm>
              <a:off x="2857680" y="352080"/>
              <a:ext cx="8274600" cy="1864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9AF581-AACB-5CE6-6C13-7872D329C6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8320" y="342720"/>
                <a:ext cx="8293320" cy="18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2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7F3D-C99F-476F-0071-EA0A4412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Mystery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1B839-E2C5-9DA0-9A5C-134AE83F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mystery1(0)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Base case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mystery1(1)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Base case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mystery1(2)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1, 2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mystery1(3) 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3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mystery1(4)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1, 2, 4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17637-0668-2BA6-66EB-FCECE049EA88}"/>
              </a:ext>
            </a:extLst>
          </p:cNvPr>
          <p:cNvSpPr txBox="1"/>
          <p:nvPr/>
        </p:nvSpPr>
        <p:spPr>
          <a:xfrm>
            <a:off x="6165668" y="174172"/>
            <a:ext cx="512351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mystery1(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n){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(n &lt;=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(n);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mystery1(n /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", "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+ n);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  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234978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CF2AB-80D4-C48C-ACF9-1EDF0EE7CD98}"/>
              </a:ext>
            </a:extLst>
          </p:cNvPr>
          <p:cNvSpPr txBox="1"/>
          <p:nvPr/>
        </p:nvSpPr>
        <p:spPr>
          <a:xfrm>
            <a:off x="6165668" y="174172"/>
            <a:ext cx="512351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mystery1(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n){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(n &lt;=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(n);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mystery1(n /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System.out.print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", "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+ n);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    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45287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1051</Words>
  <Application>Microsoft Office PowerPoint</Application>
  <PresentationFormat>Widescreen</PresentationFormat>
  <Paragraphs>247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Consolas</vt:lpstr>
      <vt:lpstr>Office Theme</vt:lpstr>
      <vt:lpstr>Recursive Tracing</vt:lpstr>
      <vt:lpstr>PowerPoint Presentation</vt:lpstr>
      <vt:lpstr>Factorial</vt:lpstr>
      <vt:lpstr>Iterative Factorial</vt:lpstr>
      <vt:lpstr>Recursive Factorial</vt:lpstr>
      <vt:lpstr>Recursive Factorial</vt:lpstr>
      <vt:lpstr>Recursive Factorial</vt:lpstr>
      <vt:lpstr>Recursive Mystery 1</vt:lpstr>
      <vt:lpstr>PowerPoint Presentation</vt:lpstr>
      <vt:lpstr>Recursive Mystery 2</vt:lpstr>
      <vt:lpstr>PowerPoint Presentation</vt:lpstr>
      <vt:lpstr>Recursive Mystery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Recursive Tracing</dc:title>
  <dc:creator>Brunelle, Nathan J (njb2b)</dc:creator>
  <cp:lastModifiedBy>Brunelle, Nathan J (njb2b)</cp:lastModifiedBy>
  <cp:revision>11</cp:revision>
  <dcterms:created xsi:type="dcterms:W3CDTF">2024-04-24T15:11:33Z</dcterms:created>
  <dcterms:modified xsi:type="dcterms:W3CDTF">2024-04-26T13:30:28Z</dcterms:modified>
</cp:coreProperties>
</file>