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F2D0"/>
    <a:srgbClr val="FF0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59" autoAdjust="0"/>
    <p:restoredTop sz="94660"/>
  </p:normalViewPr>
  <p:slideViewPr>
    <p:cSldViewPr snapToGrid="0">
      <p:cViewPr>
        <p:scale>
          <a:sx n="70" d="100"/>
          <a:sy n="70" d="100"/>
        </p:scale>
        <p:origin x="792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25410-EB33-50B4-28D0-ACE1526361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4C3F59-BCB7-B984-B812-0956554A71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F9256-1717-EED7-0F99-EBDD14E3B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021F-286A-4DB0-8681-15456E8D1946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D24428-8928-98E5-BBDD-E34FA3906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16106-ADB9-EB91-3BF2-C54D3C120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016A-F239-4783-919A-C4B550171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46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AD525-721B-FF1A-D121-E895F25A8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818402-730E-F165-89BD-ED86E3078F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AA67C-40D8-28C3-817B-519692FEB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021F-286A-4DB0-8681-15456E8D1946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E93B4-CCBA-E95C-50EE-058A375F2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A6207F-D8DF-5343-21BD-8513609C6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016A-F239-4783-919A-C4B550171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002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1447D8-DF9B-F6F6-D9D0-F858218FFB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D75679-134F-C1AC-35FC-5CA7BE6BA6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BFA6F-C2DB-B9F8-741F-137BA8218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021F-286A-4DB0-8681-15456E8D1946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47040-25F6-65C2-8E58-AD57636C5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A066-D854-6799-B2E7-267354F6C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016A-F239-4783-919A-C4B550171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26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DDA9E-1681-58D5-30AB-F6A3251A0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41266-E21A-EE96-56EA-8B288A6D4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DF5CCF-7479-1F6B-F882-96381CF31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021F-286A-4DB0-8681-15456E8D1946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8E5BE3-495C-7C7F-136D-469F52DA1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EF8F3-07A1-CBFA-7888-EC6B47CDD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016A-F239-4783-919A-C4B550171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06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D0B2D-778F-2DAD-A22F-E89A9AA3F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C82E0B-ECD3-C059-540A-520E7054BB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3A77A8-1EE5-A61B-1165-782AE5BDE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021F-286A-4DB0-8681-15456E8D1946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FD9C3-C003-46D2-9BFC-748BA18DA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05020E-B905-C3AD-5192-236B06BBE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016A-F239-4783-919A-C4B550171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960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3E3FC-5A46-FE8E-1782-4160F0DF1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28A88-5FF0-3DF3-715A-55C4EBF0C4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DF5EB4-811F-20F0-3BEF-C8C5449EAE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C67111-5C81-0363-CA72-781B5029C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021F-286A-4DB0-8681-15456E8D1946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55466D-77F5-89B7-495D-38ADA5D7B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34C412-58E0-09A7-EE18-87F26D887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016A-F239-4783-919A-C4B550171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132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6338D-A313-F976-309D-81F5DAA61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F252E7-D312-F73D-9C87-6249793C35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EA2F88-105B-6B52-B476-F6795D7697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C9F4E0-E41E-1554-EDD8-15EB0404E9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4D550F-76D1-4E10-AF5C-1F23E33117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051813-62D5-D717-8EA3-67BF2F752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021F-286A-4DB0-8681-15456E8D1946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C3A2DF-793C-4231-AD2F-F17814FAA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D6F974-CD34-EE01-9C02-FE28B4A6B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016A-F239-4783-919A-C4B550171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224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9ACBE-717E-1ACF-181A-F51CE0FD3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769931-8604-BA4C-1866-CBE067DF6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021F-286A-4DB0-8681-15456E8D1946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F0551F-3ED6-53B4-96BA-F256D5567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9E89FC-1331-65C9-67C5-139DA1950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016A-F239-4783-919A-C4B550171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175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B68F13-88DC-A25F-DA53-619464319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021F-286A-4DB0-8681-15456E8D1946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6EE9BD-3C78-0D11-2A9B-33174C9C9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D4FC88-2C5A-FB06-17BE-0E8C9D8C5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016A-F239-4783-919A-C4B550171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315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7D7B0-80C5-4F67-26E3-C922F3C60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CBC81B-1FC1-6048-3EF9-A546F31A0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563F5D-00BF-E5DA-EF7D-A0FF6F1601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42BEE-9FD2-EC1E-7317-9024E024A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021F-286A-4DB0-8681-15456E8D1946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86F6FC-5A4A-37B8-91C6-0A993E919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865921-D2C8-164C-C749-702EE492F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016A-F239-4783-919A-C4B550171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834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82A92-FE10-8317-9345-084EC3FCC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EB7D8F-DA72-AE6B-14AE-27624BBCCB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A1C7F6-6540-CD64-14A1-40344E0E71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FEFC0A-4634-3F73-18B3-816149E1A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021F-286A-4DB0-8681-15456E8D1946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8FA2A9-AC13-F528-F4C4-23F83F204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65DC6D-1C9C-D0BA-00F6-68394E371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016A-F239-4783-919A-C4B550171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504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8FB8A5-9F92-48C5-6095-8189036D6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09F834-D5B3-AF17-E304-D6F4AD25B3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134A0-1427-5A04-5D98-40F4223BF2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E6021F-286A-4DB0-8681-15456E8D1946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9EB7C-6441-CAC3-F52E-2B133D922B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ACF2D-750B-87F2-F9F4-F934123FDB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A62016A-F239-4783-919A-C4B550171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247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A09097C-61FC-DE8A-C74B-79BA20B644A8}"/>
              </a:ext>
            </a:extLst>
          </p:cNvPr>
          <p:cNvSpPr/>
          <p:nvPr/>
        </p:nvSpPr>
        <p:spPr>
          <a:xfrm>
            <a:off x="4131127" y="76202"/>
            <a:ext cx="4087587" cy="10341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public class Employee</a:t>
            </a:r>
          </a:p>
          <a:p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    public int </a:t>
            </a:r>
            <a:r>
              <a:rPr lang="en-US" sz="1600" b="0" dirty="0" err="1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getHours</a:t>
            </a:r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()</a:t>
            </a:r>
          </a:p>
          <a:p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    public int </a:t>
            </a:r>
            <a:r>
              <a:rPr lang="en-US" sz="1600" b="0" dirty="0" err="1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getVacationDays</a:t>
            </a:r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()</a:t>
            </a:r>
            <a:b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</a:br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    public String </a:t>
            </a:r>
            <a:r>
              <a:rPr lang="en-US" sz="1600" b="0" dirty="0" err="1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toString</a:t>
            </a:r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AF73B1-247A-ABA0-BA55-8DB6E6AEFDCD}"/>
              </a:ext>
            </a:extLst>
          </p:cNvPr>
          <p:cNvSpPr/>
          <p:nvPr/>
        </p:nvSpPr>
        <p:spPr>
          <a:xfrm>
            <a:off x="3766457" y="2655053"/>
            <a:ext cx="5339444" cy="11130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lang="en-US" sz="1600" b="0" dirty="0" err="1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HealthcareWorker</a:t>
            </a:r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 extends Employee</a:t>
            </a:r>
          </a:p>
          <a:p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    public String </a:t>
            </a:r>
            <a:r>
              <a:rPr lang="en-US" sz="1600" b="0" dirty="0" err="1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getHospital</a:t>
            </a:r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()</a:t>
            </a:r>
          </a:p>
          <a:p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    public String </a:t>
            </a:r>
            <a:r>
              <a:rPr lang="en-US" sz="1600" b="0" dirty="0" err="1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toString</a:t>
            </a:r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()</a:t>
            </a:r>
          </a:p>
          <a:p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    public int </a:t>
            </a:r>
            <a:r>
              <a:rPr lang="en-US" sz="1600" b="0" dirty="0" err="1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getHours</a:t>
            </a:r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5E2B9F-74FA-B44A-BFD5-65B607D98ED9}"/>
              </a:ext>
            </a:extLst>
          </p:cNvPr>
          <p:cNvSpPr/>
          <p:nvPr/>
        </p:nvSpPr>
        <p:spPr>
          <a:xfrm>
            <a:off x="6754586" y="4207330"/>
            <a:ext cx="5078185" cy="11919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public class Doctor extends </a:t>
            </a:r>
            <a:r>
              <a:rPr lang="en-US" sz="1600" b="0" dirty="0" err="1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HealthcareWorker</a:t>
            </a:r>
            <a:endParaRPr lang="en-US" sz="1600" b="0" dirty="0"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    public void </a:t>
            </a:r>
            <a:r>
              <a:rPr lang="en-US" sz="1600" b="0" dirty="0" err="1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takePulse</a:t>
            </a:r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()</a:t>
            </a:r>
          </a:p>
          <a:p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    public void </a:t>
            </a:r>
            <a:r>
              <a:rPr lang="en-US" sz="1600" b="0" dirty="0" err="1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takePulse</a:t>
            </a:r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(String patient)</a:t>
            </a:r>
          </a:p>
          <a:p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    public String </a:t>
            </a:r>
            <a:r>
              <a:rPr lang="en-US" sz="1600" b="0" dirty="0" err="1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toString</a:t>
            </a:r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371B5D-FBA4-F9C3-04F0-4C52C1B1F245}"/>
              </a:ext>
            </a:extLst>
          </p:cNvPr>
          <p:cNvSpPr/>
          <p:nvPr/>
        </p:nvSpPr>
        <p:spPr>
          <a:xfrm>
            <a:off x="7108370" y="5791199"/>
            <a:ext cx="4370615" cy="10668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public class Surgeon extends Doctor</a:t>
            </a:r>
          </a:p>
          <a:p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    public void </a:t>
            </a:r>
            <a:r>
              <a:rPr lang="en-US" sz="1600" b="0" dirty="0" err="1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performSurgery</a:t>
            </a:r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()</a:t>
            </a:r>
          </a:p>
          <a:p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    public String </a:t>
            </a:r>
            <a:r>
              <a:rPr lang="en-US" sz="1600" b="0" dirty="0" err="1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toString</a:t>
            </a:r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EE94706-4ECD-A3BF-DBCD-40DA308A1107}"/>
              </a:ext>
            </a:extLst>
          </p:cNvPr>
          <p:cNvSpPr/>
          <p:nvPr/>
        </p:nvSpPr>
        <p:spPr>
          <a:xfrm>
            <a:off x="0" y="4207330"/>
            <a:ext cx="6359979" cy="7130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lang="en-US" sz="1600" b="0" dirty="0" err="1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PhysicalTherapist</a:t>
            </a:r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 extends </a:t>
            </a:r>
            <a:r>
              <a:rPr lang="en-US" sz="1600" b="0" dirty="0" err="1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HealthcareWorker</a:t>
            </a:r>
            <a:endParaRPr lang="en-US" sz="1600" b="0" dirty="0"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    public String </a:t>
            </a:r>
            <a:r>
              <a:rPr lang="en-US" sz="1600" b="0" dirty="0" err="1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toString</a:t>
            </a:r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09F1385-C852-EC51-2CA6-9177DB9C85AA}"/>
              </a:ext>
            </a:extLst>
          </p:cNvPr>
          <p:cNvSpPr/>
          <p:nvPr/>
        </p:nvSpPr>
        <p:spPr>
          <a:xfrm>
            <a:off x="7636328" y="1360357"/>
            <a:ext cx="4196443" cy="11130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public class Lawyer extends Employee</a:t>
            </a:r>
          </a:p>
          <a:p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    public void argue()</a:t>
            </a:r>
          </a:p>
          <a:p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    public String </a:t>
            </a:r>
            <a:r>
              <a:rPr lang="en-US" sz="1600" b="0" dirty="0" err="1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toString</a:t>
            </a:r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()</a:t>
            </a:r>
          </a:p>
          <a:p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    public int </a:t>
            </a:r>
            <a:r>
              <a:rPr lang="en-US" sz="1600" b="0" dirty="0" err="1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getHours</a:t>
            </a:r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F4F2C2-AC58-A20E-06C2-19419C51B617}"/>
              </a:ext>
            </a:extLst>
          </p:cNvPr>
          <p:cNvSpPr/>
          <p:nvPr/>
        </p:nvSpPr>
        <p:spPr>
          <a:xfrm>
            <a:off x="391888" y="1468887"/>
            <a:ext cx="4865912" cy="10341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public class Astronaut extends Employee</a:t>
            </a:r>
          </a:p>
          <a:p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    public void takeoff()</a:t>
            </a:r>
          </a:p>
          <a:p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    public String </a:t>
            </a:r>
            <a:r>
              <a:rPr lang="en-US" sz="1600" b="0" dirty="0" err="1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toString</a:t>
            </a:r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()</a:t>
            </a:r>
          </a:p>
          <a:p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    public int </a:t>
            </a:r>
            <a:r>
              <a:rPr lang="en-US" sz="1600" b="0" dirty="0" err="1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getHours</a:t>
            </a:r>
            <a:r>
              <a:rPr lang="en-US" sz="16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()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BA4B6D3-6B2C-D12C-1DB7-AFB841DC1B7F}"/>
              </a:ext>
            </a:extLst>
          </p:cNvPr>
          <p:cNvCxnSpPr>
            <a:cxnSpLocks/>
            <a:stCxn id="12" idx="0"/>
            <a:endCxn id="4" idx="2"/>
          </p:cNvCxnSpPr>
          <p:nvPr/>
        </p:nvCxnSpPr>
        <p:spPr>
          <a:xfrm flipV="1">
            <a:off x="2824844" y="1110345"/>
            <a:ext cx="3350077" cy="3585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C101C5F-7846-3ECF-FA1F-87BB805B67B3}"/>
              </a:ext>
            </a:extLst>
          </p:cNvPr>
          <p:cNvCxnSpPr>
            <a:cxnSpLocks/>
            <a:stCxn id="11" idx="0"/>
            <a:endCxn id="4" idx="2"/>
          </p:cNvCxnSpPr>
          <p:nvPr/>
        </p:nvCxnSpPr>
        <p:spPr>
          <a:xfrm flipH="1" flipV="1">
            <a:off x="6174921" y="1110345"/>
            <a:ext cx="3559629" cy="2500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3F34FBE-016B-7070-D13D-1986C67BEAB0}"/>
              </a:ext>
            </a:extLst>
          </p:cNvPr>
          <p:cNvCxnSpPr>
            <a:cxnSpLocks/>
            <a:stCxn id="5" idx="0"/>
            <a:endCxn id="4" idx="2"/>
          </p:cNvCxnSpPr>
          <p:nvPr/>
        </p:nvCxnSpPr>
        <p:spPr>
          <a:xfrm flipH="1" flipV="1">
            <a:off x="6174921" y="1110345"/>
            <a:ext cx="261258" cy="15447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0C27EA9-B80A-654D-F2EA-91CD5F89E8AA}"/>
              </a:ext>
            </a:extLst>
          </p:cNvPr>
          <p:cNvCxnSpPr>
            <a:cxnSpLocks/>
            <a:stCxn id="10" idx="0"/>
            <a:endCxn id="5" idx="2"/>
          </p:cNvCxnSpPr>
          <p:nvPr/>
        </p:nvCxnSpPr>
        <p:spPr>
          <a:xfrm flipV="1">
            <a:off x="3179990" y="3768118"/>
            <a:ext cx="3256189" cy="4392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A756C10-818F-4B84-8CB5-C5D22E260F8B}"/>
              </a:ext>
            </a:extLst>
          </p:cNvPr>
          <p:cNvCxnSpPr>
            <a:cxnSpLocks/>
            <a:stCxn id="6" idx="0"/>
            <a:endCxn id="5" idx="2"/>
          </p:cNvCxnSpPr>
          <p:nvPr/>
        </p:nvCxnSpPr>
        <p:spPr>
          <a:xfrm flipH="1" flipV="1">
            <a:off x="6436179" y="3768118"/>
            <a:ext cx="2857500" cy="4392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C7E7FC1-B61C-0287-FFE6-155E6FF5EC8E}"/>
              </a:ext>
            </a:extLst>
          </p:cNvPr>
          <p:cNvCxnSpPr>
            <a:cxnSpLocks/>
            <a:stCxn id="7" idx="0"/>
            <a:endCxn id="6" idx="2"/>
          </p:cNvCxnSpPr>
          <p:nvPr/>
        </p:nvCxnSpPr>
        <p:spPr>
          <a:xfrm flipV="1">
            <a:off x="9293678" y="5399315"/>
            <a:ext cx="1" cy="39188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E13FC228-D134-CB47-7642-2420226E8971}"/>
              </a:ext>
            </a:extLst>
          </p:cNvPr>
          <p:cNvSpPr txBox="1"/>
          <p:nvPr/>
        </p:nvSpPr>
        <p:spPr>
          <a:xfrm>
            <a:off x="881743" y="5791199"/>
            <a:ext cx="50890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myAstronaut.getVacationDays</a:t>
            </a:r>
            <a:r>
              <a:rPr lang="en-US" sz="2800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860663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B8BC426-770D-1CB8-AA1A-43EF3445A0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0345978"/>
              </p:ext>
            </p:extLst>
          </p:nvPr>
        </p:nvGraphicFramePr>
        <p:xfrm>
          <a:off x="1399684" y="0"/>
          <a:ext cx="9246328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582">
                  <a:extLst>
                    <a:ext uri="{9D8B030D-6E8A-4147-A177-3AD203B41FA5}">
                      <a16:colId xmlns:a16="http://schemas.microsoft.com/office/drawing/2014/main" val="1558130785"/>
                    </a:ext>
                  </a:extLst>
                </a:gridCol>
                <a:gridCol w="2311582">
                  <a:extLst>
                    <a:ext uri="{9D8B030D-6E8A-4147-A177-3AD203B41FA5}">
                      <a16:colId xmlns:a16="http://schemas.microsoft.com/office/drawing/2014/main" val="1509798261"/>
                    </a:ext>
                  </a:extLst>
                </a:gridCol>
                <a:gridCol w="2311582">
                  <a:extLst>
                    <a:ext uri="{9D8B030D-6E8A-4147-A177-3AD203B41FA5}">
                      <a16:colId xmlns:a16="http://schemas.microsoft.com/office/drawing/2014/main" val="3162903830"/>
                    </a:ext>
                  </a:extLst>
                </a:gridCol>
                <a:gridCol w="2311582">
                  <a:extLst>
                    <a:ext uri="{9D8B030D-6E8A-4147-A177-3AD203B41FA5}">
                      <a16:colId xmlns:a16="http://schemas.microsoft.com/office/drawing/2014/main" val="3395176262"/>
                    </a:ext>
                  </a:extLst>
                </a:gridCol>
              </a:tblGrid>
              <a:tr h="428683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Abstract 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Interface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200894"/>
                  </a:ext>
                </a:extLst>
              </a:tr>
              <a:tr h="739919">
                <a:tc>
                  <a:txBody>
                    <a:bodyPr/>
                    <a:lstStyle/>
                    <a:p>
                      <a:r>
                        <a:rPr lang="en-US" sz="2400" dirty="0"/>
                        <a:t>Can be instantiated?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2160780"/>
                  </a:ext>
                </a:extLst>
              </a:tr>
              <a:tr h="739919">
                <a:tc>
                  <a:txBody>
                    <a:bodyPr/>
                    <a:lstStyle/>
                    <a:p>
                      <a:r>
                        <a:rPr lang="en-US" sz="2400" dirty="0"/>
                        <a:t>Keyword for inheritance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extends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extends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implements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2800014"/>
                  </a:ext>
                </a:extLst>
              </a:tr>
              <a:tr h="739919">
                <a:tc>
                  <a:txBody>
                    <a:bodyPr/>
                    <a:lstStyle/>
                    <a:p>
                      <a:r>
                        <a:rPr lang="en-US" sz="2400" dirty="0"/>
                        <a:t>Methods predefined?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No*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8970593"/>
                  </a:ext>
                </a:extLst>
              </a:tr>
              <a:tr h="739919">
                <a:tc>
                  <a:txBody>
                    <a:bodyPr/>
                    <a:lstStyle/>
                    <a:p>
                      <a:r>
                        <a:rPr lang="en-US" sz="2400" dirty="0"/>
                        <a:t>Number able to inherit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 or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 or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As Many as you want!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957408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0E5671-032E-FBCB-86C7-E505C958A82D}"/>
              </a:ext>
            </a:extLst>
          </p:cNvPr>
          <p:cNvSpPr txBox="1"/>
          <p:nvPr/>
        </p:nvSpPr>
        <p:spPr>
          <a:xfrm>
            <a:off x="0" y="3893874"/>
            <a:ext cx="121920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b="1" dirty="0"/>
              <a:t>Class</a:t>
            </a:r>
            <a:r>
              <a:rPr lang="en-US" sz="2600" dirty="0"/>
              <a:t>: Use when it “makes sense” as a standalone object. Use inheritance when you have a special case or variant of superclass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b="1" dirty="0"/>
              <a:t>Interface</a:t>
            </a:r>
            <a:r>
              <a:rPr lang="en-US" sz="2600" dirty="0"/>
              <a:t>: Use when you know what actions are needed but not how to do them. Implementation is deferred to a class. A “contract” of methods guaranteed to exist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b="1" dirty="0"/>
              <a:t>Abstract Class</a:t>
            </a:r>
            <a:r>
              <a:rPr lang="en-US" sz="2600" dirty="0"/>
              <a:t>: Use when superclass is “incomplete” or does not “make sense” as a standalone. For some methods, we know we need them, but not how to implement them. Other methods can be implemented. </a:t>
            </a:r>
          </a:p>
        </p:txBody>
      </p:sp>
    </p:spTree>
    <p:extLst>
      <p:ext uri="{BB962C8B-B14F-4D97-AF65-F5344CB8AC3E}">
        <p14:creationId xmlns:p14="http://schemas.microsoft.com/office/powerpoint/2010/main" val="2893484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8177B-8A0C-C06B-7A07-1EF4D0A6D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B2CE0-0CFD-C11C-1A95-99E379867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List&lt;Chef&gt; employees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For(Employee e : employees){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e.cookFood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91371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8241</TotalTime>
  <Words>292</Words>
  <Application>Microsoft Office PowerPoint</Application>
  <PresentationFormat>Widescreen</PresentationFormat>
  <Paragraphs>52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Consolas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Brunelle, Nathan J (njb2b)</dc:creator>
  <cp:lastModifiedBy>Brunelle, Nathan J (njb2b)</cp:lastModifiedBy>
  <cp:revision>25</cp:revision>
  <cp:lastPrinted>2024-03-29T14:03:25Z</cp:lastPrinted>
  <dcterms:created xsi:type="dcterms:W3CDTF">2024-03-29T04:23:11Z</dcterms:created>
  <dcterms:modified xsi:type="dcterms:W3CDTF">2024-04-05T15:24:14Z</dcterms:modified>
</cp:coreProperties>
</file>