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70" r:id="rId3"/>
    <p:sldId id="263" r:id="rId4"/>
    <p:sldId id="268" r:id="rId5"/>
    <p:sldId id="273" r:id="rId6"/>
    <p:sldId id="272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gks7AB0jq97ExzLW/rx8gVCr2O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31435A-5B7B-4BB3-BBFE-3B97F793BEFE}">
  <a:tblStyle styleId="{8331435A-5B7B-4BB3-BBFE-3B97F793BEF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6EA"/>
          </a:solidFill>
        </a:fill>
      </a:tcStyle>
    </a:wholeTbl>
    <a:band1H>
      <a:tcTxStyle b="off" i="off"/>
      <a:tcStyle>
        <a:tcBdr/>
        <a:fill>
          <a:solidFill>
            <a:srgbClr val="CCCAD2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CCAD2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>
        <p:scale>
          <a:sx n="73" d="100"/>
          <a:sy n="73" d="100"/>
        </p:scale>
        <p:origin x="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38" Type="http://customschemas.google.com/relationships/presentationmetadata" Target="metadata"/><Relationship Id="rId2" Type="http://schemas.openxmlformats.org/officeDocument/2006/relationships/slide" Target="slides/slide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Both</a:t>
            </a: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177" name="Google Shape;1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59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4"/>
          </p:nvPr>
        </p:nvSpPr>
        <p:spPr>
          <a:xfrm>
            <a:off x="6170612" y="2500577"/>
            <a:ext cx="5183188" cy="35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46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6180666"/>
            <a:ext cx="12192000" cy="6773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21" Type="http://schemas.openxmlformats.org/officeDocument/2006/relationships/image" Target="../media/image20.jpeg"/><Relationship Id="rId34" Type="http://schemas.openxmlformats.org/officeDocument/2006/relationships/image" Target="../media/image33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29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jpeg"/><Relationship Id="rId31" Type="http://schemas.openxmlformats.org/officeDocument/2006/relationships/image" Target="../media/image30.jpe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8" Type="http://schemas.openxmlformats.org/officeDocument/2006/relationships/image" Target="../media/image7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s.cs.washington.edu/~mones/production.html" TargetMode="External"/><Relationship Id="rId3" Type="http://schemas.openxmlformats.org/officeDocument/2006/relationships/hyperlink" Target="https://www.youtube.com/watch?v=S7nL9IGWGqk" TargetMode="External"/><Relationship Id="rId7" Type="http://schemas.openxmlformats.org/officeDocument/2006/relationships/hyperlink" Target="https://www.youtube.com/watch?v=DEESvghKBUc&amp;list=PLTPQEx-31JXhosblxX6bQnCK_qy2No6uC&amp;index=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h1NqpK4gDrM&amp;list=PLTPQEx-31JXhusD9twkKlguRlaQowh-Vw&amp;index=10" TargetMode="External"/><Relationship Id="rId5" Type="http://schemas.openxmlformats.org/officeDocument/2006/relationships/hyperlink" Target="https://www.youtube.com/watch?v=iMj9yz24gP8" TargetMode="External"/><Relationship Id="rId10" Type="http://schemas.openxmlformats.org/officeDocument/2006/relationships/hyperlink" Target="https://youtu.be/MTqUYFN5BbI?list=PLTPQEx-31JXhusD9twkKlguRlaQowh-Vw&amp;t=2285" TargetMode="External"/><Relationship Id="rId4" Type="http://schemas.openxmlformats.org/officeDocument/2006/relationships/hyperlink" Target="http://grail.cs.washington.edu/projects/nba_players/" TargetMode="External"/><Relationship Id="rId9" Type="http://schemas.openxmlformats.org/officeDocument/2006/relationships/hyperlink" Target="https://www.youtube.com/watch?v=heLdAGZu-VY&amp;list=PLTPQEx-31JXhosblxX6bQnCK_qy2No6uC&amp;index=1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154/" TargetMode="External"/><Relationship Id="rId13" Type="http://schemas.openxmlformats.org/officeDocument/2006/relationships/hyperlink" Target="https://courses.cs.washington.edu/courses/cse412/" TargetMode="External"/><Relationship Id="rId3" Type="http://schemas.openxmlformats.org/officeDocument/2006/relationships/hyperlink" Target="http://courses.cs.washington.edu/courses/cse311/" TargetMode="External"/><Relationship Id="rId7" Type="http://schemas.openxmlformats.org/officeDocument/2006/relationships/hyperlink" Target="http://courses.cs.washington.edu/courses/cse341/" TargetMode="External"/><Relationship Id="rId12" Type="http://schemas.openxmlformats.org/officeDocument/2006/relationships/hyperlink" Target="https://courses.cs.washington.edu/courses/cse374/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ww.cs.washington.edu/academics/ugrad/nonmajor-options/nonmajor-courses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courses.cs.washington.edu/courses/cse340/" TargetMode="External"/><Relationship Id="rId11" Type="http://schemas.openxmlformats.org/officeDocument/2006/relationships/hyperlink" Target="https://courses.cs.washington.edu/courses/cse373/" TargetMode="External"/><Relationship Id="rId5" Type="http://schemas.openxmlformats.org/officeDocument/2006/relationships/hyperlink" Target="http://courses.cs.washington.edu/courses/cse331/" TargetMode="External"/><Relationship Id="rId15" Type="http://schemas.openxmlformats.org/officeDocument/2006/relationships/hyperlink" Target="https://www.cs.washington.edu/academics/ugrad/current-students" TargetMode="External"/><Relationship Id="rId10" Type="http://schemas.openxmlformats.org/officeDocument/2006/relationships/hyperlink" Target="https://courses.cs.washington.edu/courses/cse180/" TargetMode="External"/><Relationship Id="rId4" Type="http://schemas.openxmlformats.org/officeDocument/2006/relationships/hyperlink" Target="http://courses.cs.washington.edu/courses/cse351/" TargetMode="External"/><Relationship Id="rId9" Type="http://schemas.openxmlformats.org/officeDocument/2006/relationships/hyperlink" Target="https://courses.cs.washington.edu/courses/cse163/" TargetMode="External"/><Relationship Id="rId14" Type="http://schemas.openxmlformats.org/officeDocument/2006/relationships/hyperlink" Target="https://courses.cs.washington.edu/courses/cse416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atebrunell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xkcd.com/1425/" TargetMode="External"/><Relationship Id="rId4" Type="http://schemas.openxmlformats.org/officeDocument/2006/relationships/hyperlink" Target="https://github.com/karan/Projec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dirty="0"/>
              <a:t>Thanks for the Quarter!</a:t>
            </a:r>
            <a:endParaRPr dirty="0"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0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Nathan Brunelle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Spring 2024</a:t>
            </a:r>
            <a:endParaRPr dirty="0"/>
          </a:p>
        </p:txBody>
      </p:sp>
      <p:sp>
        <p:nvSpPr>
          <p:cNvPr id="91" name="Google Shape;91;p1"/>
          <p:cNvSpPr txBox="1"/>
          <p:nvPr/>
        </p:nvSpPr>
        <p:spPr>
          <a:xfrm>
            <a:off x="1524000" y="4701912"/>
            <a:ext cx="9144000" cy="100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Thank your TAs!</a:t>
            </a:r>
            <a:endParaRPr dirty="0"/>
          </a:p>
        </p:txBody>
      </p:sp>
      <p:sp>
        <p:nvSpPr>
          <p:cNvPr id="134" name="Google Shape;13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36" name="Google Shape;136;p7" descr="A person wearing sunglasses and lying in a hamm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300" y="5078633"/>
            <a:ext cx="914400" cy="91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" descr="A person standing in front of a body of wa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5721" y="398309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 descr="A person looking up to the sid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41249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 descr="A person in a blue coa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76414" y="159998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 descr="A person smiling at the camera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0128" y="402351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7" descr="A person smiling at the camera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25170" y="496309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 descr="A person standing on a balcony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29850" y="267747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 descr="A person in a pink shirt and ha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85447" y="182660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 descr="A person smiling at camera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87259" y="360251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 descr="A person smiling at camera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54239" y="356631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 descr="A person wearing glasses and smiling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94569" y="261380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hoto of Andras Marto">
            <a:extLst>
              <a:ext uri="{FF2B5EF4-FFF2-40B4-BE49-F238E27FC236}">
                <a16:creationId xmlns:a16="http://schemas.microsoft.com/office/drawing/2014/main" id="{74ADC657-B002-080C-63B3-C5D0BBFCB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225" y="1254766"/>
            <a:ext cx="873696" cy="90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 of Ben Wang">
            <a:extLst>
              <a:ext uri="{FF2B5EF4-FFF2-40B4-BE49-F238E27FC236}">
                <a16:creationId xmlns:a16="http://schemas.microsoft.com/office/drawing/2014/main" id="{60C6A150-8FBB-C385-5B93-8D71AE780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27" y="2438223"/>
            <a:ext cx="914401" cy="9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 of Benoit Le">
            <a:extLst>
              <a:ext uri="{FF2B5EF4-FFF2-40B4-BE49-F238E27FC236}">
                <a16:creationId xmlns:a16="http://schemas.microsoft.com/office/drawing/2014/main" id="{49089609-D44B-B353-FCB1-9164B3065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27" y="5070731"/>
            <a:ext cx="915190" cy="91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oto of Connor Sun">
            <a:extLst>
              <a:ext uri="{FF2B5EF4-FFF2-40B4-BE49-F238E27FC236}">
                <a16:creationId xmlns:a16="http://schemas.microsoft.com/office/drawing/2014/main" id="{B1329528-5F80-4099-7205-9ECB1431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22" y="2852299"/>
            <a:ext cx="915190" cy="91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hoto of Crystal Shen">
            <a:extLst>
              <a:ext uri="{FF2B5EF4-FFF2-40B4-BE49-F238E27FC236}">
                <a16:creationId xmlns:a16="http://schemas.microsoft.com/office/drawing/2014/main" id="{2C801EA4-7803-A553-0E9B-371EEA1C1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419" y="2879376"/>
            <a:ext cx="915190" cy="91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hoto of Cynthia Pan">
            <a:extLst>
              <a:ext uri="{FF2B5EF4-FFF2-40B4-BE49-F238E27FC236}">
                <a16:creationId xmlns:a16="http://schemas.microsoft.com/office/drawing/2014/main" id="{357699A5-EDC0-4D1B-DBDF-9172A8CC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575" y="1581257"/>
            <a:ext cx="914401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hoto of Daniel Welicki">
            <a:extLst>
              <a:ext uri="{FF2B5EF4-FFF2-40B4-BE49-F238E27FC236}">
                <a16:creationId xmlns:a16="http://schemas.microsoft.com/office/drawing/2014/main" id="{5C507187-FC94-ECA7-45E5-668D3CE88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80" y="5185524"/>
            <a:ext cx="915191" cy="91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hoto of Dixon Tan">
            <a:extLst>
              <a:ext uri="{FF2B5EF4-FFF2-40B4-BE49-F238E27FC236}">
                <a16:creationId xmlns:a16="http://schemas.microsoft.com/office/drawing/2014/main" id="{2A065AFF-99DD-4E60-F7F7-A1BD0F009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r="31138"/>
          <a:stretch/>
        </p:blipFill>
        <p:spPr bwMode="auto">
          <a:xfrm>
            <a:off x="3668687" y="2906820"/>
            <a:ext cx="90583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hoto of Evan Wu">
            <a:extLst>
              <a:ext uri="{FF2B5EF4-FFF2-40B4-BE49-F238E27FC236}">
                <a16:creationId xmlns:a16="http://schemas.microsoft.com/office/drawing/2014/main" id="{CA567FF0-214F-33F8-B3F6-4DBED41B5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7" y="2200973"/>
            <a:ext cx="915192" cy="91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hoto of Heon Jwa">
            <a:extLst>
              <a:ext uri="{FF2B5EF4-FFF2-40B4-BE49-F238E27FC236}">
                <a16:creationId xmlns:a16="http://schemas.microsoft.com/office/drawing/2014/main" id="{58E9B23B-D840-55AE-1597-D00738016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85"/>
          <a:stretch/>
        </p:blipFill>
        <p:spPr bwMode="auto">
          <a:xfrm>
            <a:off x="1589231" y="1454159"/>
            <a:ext cx="92159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hoto of Isayiah Lim">
            <a:extLst>
              <a:ext uri="{FF2B5EF4-FFF2-40B4-BE49-F238E27FC236}">
                <a16:creationId xmlns:a16="http://schemas.microsoft.com/office/drawing/2014/main" id="{66A94988-83E8-5DBF-A852-EB8BD4E5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77" y="5080085"/>
            <a:ext cx="915191" cy="91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hoto of Joe Spaniac">
            <a:extLst>
              <a:ext uri="{FF2B5EF4-FFF2-40B4-BE49-F238E27FC236}">
                <a16:creationId xmlns:a16="http://schemas.microsoft.com/office/drawing/2014/main" id="{508088BE-49BD-2C91-1624-1CC250510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595" y="1256667"/>
            <a:ext cx="915191" cy="91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hoto of Joshua Chen">
            <a:extLst>
              <a:ext uri="{FF2B5EF4-FFF2-40B4-BE49-F238E27FC236}">
                <a16:creationId xmlns:a16="http://schemas.microsoft.com/office/drawing/2014/main" id="{A4585524-D68B-603A-84B1-CFAA17B3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01" y="5080085"/>
            <a:ext cx="905836" cy="9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hoto of Lawrence Wang">
            <a:extLst>
              <a:ext uri="{FF2B5EF4-FFF2-40B4-BE49-F238E27FC236}">
                <a16:creationId xmlns:a16="http://schemas.microsoft.com/office/drawing/2014/main" id="{1925D707-5094-ADD1-0B8E-558064F1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032" y="4057263"/>
            <a:ext cx="833705" cy="9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hoto of Marcus Sanches">
            <a:extLst>
              <a:ext uri="{FF2B5EF4-FFF2-40B4-BE49-F238E27FC236}">
                <a16:creationId xmlns:a16="http://schemas.microsoft.com/office/drawing/2014/main" id="{142DD3A4-8568-B8C4-91E8-EF0809C0C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99" y="4685507"/>
            <a:ext cx="905836" cy="9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hoto of Nichole Tian">
            <a:extLst>
              <a:ext uri="{FF2B5EF4-FFF2-40B4-BE49-F238E27FC236}">
                <a16:creationId xmlns:a16="http://schemas.microsoft.com/office/drawing/2014/main" id="{915EAF0B-429A-46D9-6C43-729A92BC5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5" b="11099"/>
          <a:stretch/>
        </p:blipFill>
        <p:spPr bwMode="auto">
          <a:xfrm>
            <a:off x="5147542" y="3773686"/>
            <a:ext cx="914400" cy="9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hoto of Nick Chung">
            <a:extLst>
              <a:ext uri="{FF2B5EF4-FFF2-40B4-BE49-F238E27FC236}">
                <a16:creationId xmlns:a16="http://schemas.microsoft.com/office/drawing/2014/main" id="{833C824E-AB0D-9735-E45D-7D5F6069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952" y="1325591"/>
            <a:ext cx="915190" cy="91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hoto of Nicole Wang">
            <a:extLst>
              <a:ext uri="{FF2B5EF4-FFF2-40B4-BE49-F238E27FC236}">
                <a16:creationId xmlns:a16="http://schemas.microsoft.com/office/drawing/2014/main" id="{F163D1BA-6519-0F44-D2E5-7C4E94279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200" y="111522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hoto of Rohini Arangam">
            <a:extLst>
              <a:ext uri="{FF2B5EF4-FFF2-40B4-BE49-F238E27FC236}">
                <a16:creationId xmlns:a16="http://schemas.microsoft.com/office/drawing/2014/main" id="{1D4593F2-8983-470A-5120-725BF2A3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88" y="5118763"/>
            <a:ext cx="929991" cy="9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hoto of Sahej Kochhar">
            <a:extLst>
              <a:ext uri="{FF2B5EF4-FFF2-40B4-BE49-F238E27FC236}">
                <a16:creationId xmlns:a16="http://schemas.microsoft.com/office/drawing/2014/main" id="{D23A4925-D626-9DE1-E009-217B5C2C7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78" y="3921237"/>
            <a:ext cx="915190" cy="91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hoto of Sara Wu">
            <a:extLst>
              <a:ext uri="{FF2B5EF4-FFF2-40B4-BE49-F238E27FC236}">
                <a16:creationId xmlns:a16="http://schemas.microsoft.com/office/drawing/2014/main" id="{69CB72BF-C5E9-6619-0DD6-0C098905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00" y="4047908"/>
            <a:ext cx="915191" cy="91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hoto of Shreya Nambi">
            <a:extLst>
              <a:ext uri="{FF2B5EF4-FFF2-40B4-BE49-F238E27FC236}">
                <a16:creationId xmlns:a16="http://schemas.microsoft.com/office/drawing/2014/main" id="{CA4FDC39-F0A1-CE43-C9B2-A6E09A3A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76" y="850804"/>
            <a:ext cx="905837" cy="90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hoto of Srihari Krishnaswamy">
            <a:extLst>
              <a:ext uri="{FF2B5EF4-FFF2-40B4-BE49-F238E27FC236}">
                <a16:creationId xmlns:a16="http://schemas.microsoft.com/office/drawing/2014/main" id="{065588F4-4D48-5540-2A16-46B8BCA8E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5" y="3417583"/>
            <a:ext cx="915191" cy="91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hoto of Zach Bi">
            <a:extLst>
              <a:ext uri="{FF2B5EF4-FFF2-40B4-BE49-F238E27FC236}">
                <a16:creationId xmlns:a16="http://schemas.microsoft.com/office/drawing/2014/main" id="{5498993D-91A4-7270-74A9-AAD9624C7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929" y="3071007"/>
            <a:ext cx="833705" cy="83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180" name="Google Shape;180;p9"/>
          <p:cNvSpPr txBox="1">
            <a:spLocks noGrp="1"/>
          </p:cNvSpPr>
          <p:nvPr>
            <p:ph type="body" idx="1"/>
          </p:nvPr>
        </p:nvSpPr>
        <p:spPr>
          <a:xfrm>
            <a:off x="838200" y="2123689"/>
            <a:ext cx="5181600" cy="398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/>
              <a:t>Seven themes: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Computational Thinking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Code Comprehension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Code Writing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83" name="Google Shape;183;p9"/>
          <p:cNvSpPr txBox="1">
            <a:spLocks noGrp="1"/>
          </p:cNvSpPr>
          <p:nvPr>
            <p:ph type="body" idx="2"/>
          </p:nvPr>
        </p:nvSpPr>
        <p:spPr>
          <a:xfrm>
            <a:off x="6172200" y="1936213"/>
            <a:ext cx="5181600" cy="417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Communication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Testing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Debugging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Ethics/Impact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84" name="Google Shape;184;p9"/>
          <p:cNvSpPr txBox="1"/>
          <p:nvPr/>
        </p:nvSpPr>
        <p:spPr>
          <a:xfrm>
            <a:off x="947530" y="1908313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842639" y="1354943"/>
            <a:ext cx="52533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or, “</a:t>
            </a:r>
            <a:r>
              <a:rPr lang="en-US" sz="2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did </a:t>
            </a:r>
            <a:r>
              <a:rPr lang="en-US" sz="28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learn in this class?”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 of CS</a:t>
            </a:r>
            <a:endParaRPr/>
          </a:p>
        </p:txBody>
      </p:sp>
      <p:sp>
        <p:nvSpPr>
          <p:cNvPr id="240" name="Google Shape;2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or “What can I do with what I learned?”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Detect and prevent toxicity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Digitize basketball players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Help DHH people identify sounds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Figure out how to best distribute relief funds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7"/>
              </a:rPr>
              <a:t>Recognize disinformation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8"/>
              </a:rPr>
              <a:t>Make movies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9"/>
              </a:rPr>
              <a:t>Improve digital collaboration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Fix Olympic badminton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And so much more!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Future Courses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body" idx="1"/>
          </p:nvPr>
        </p:nvSpPr>
        <p:spPr>
          <a:xfrm>
            <a:off x="776612" y="1625997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CSE Majors</a:t>
            </a:r>
            <a:endParaRPr dirty="0"/>
          </a:p>
        </p:txBody>
      </p:sp>
      <p:graphicFrame>
        <p:nvGraphicFramePr>
          <p:cNvPr id="249" name="Google Shape;249;p13"/>
          <p:cNvGraphicFramePr/>
          <p:nvPr>
            <p:extLst>
              <p:ext uri="{D42A27DB-BD31-4B8C-83A1-F6EECF244321}">
                <p14:modId xmlns:p14="http://schemas.microsoft.com/office/powerpoint/2010/main" val="367790954"/>
              </p:ext>
            </p:extLst>
          </p:nvPr>
        </p:nvGraphicFramePr>
        <p:xfrm>
          <a:off x="838199" y="2104972"/>
          <a:ext cx="4761475" cy="2551880"/>
        </p:xfrm>
        <a:graphic>
          <a:graphicData uri="http://schemas.openxmlformats.org/drawingml/2006/table">
            <a:tbl>
              <a:tblPr firstRow="1" bandRow="1">
                <a:tableStyleId>{8331435A-5B7B-4BB3-BBFE-3B97F793BEFE}</a:tableStyleId>
              </a:tblPr>
              <a:tblGrid>
                <a:gridCol w="1121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0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/>
                        <a:t>Course</a:t>
                      </a:r>
                      <a:endParaRPr dirty="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Overview</a:t>
                      </a:r>
                      <a:endParaRPr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3"/>
                        </a:rPr>
                        <a:t>CSE 311</a:t>
                      </a:r>
                      <a:endParaRPr sz="1800" dirty="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Mathematical foundations</a:t>
                      </a:r>
                      <a:endParaRPr sz="160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4"/>
                        </a:rPr>
                        <a:t>CSE 351</a:t>
                      </a:r>
                      <a:endParaRPr sz="1800" dirty="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Low-level computer organization/abstraction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5"/>
                        </a:rPr>
                        <a:t>CSE 331</a:t>
                      </a:r>
                      <a:endParaRPr sz="1800" dirty="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Software design/implementation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6"/>
                        </a:rPr>
                        <a:t>CSE 340</a:t>
                      </a:r>
                      <a:endParaRPr sz="1800" dirty="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Interaction programming</a:t>
                      </a:r>
                      <a:endParaRPr sz="1600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253958414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7"/>
                        </a:rPr>
                        <a:t>CSE 341</a:t>
                      </a:r>
                      <a:endParaRPr sz="1800" dirty="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Programming languages (!)</a:t>
                      </a:r>
                      <a:endParaRPr sz="1600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0" name="Google Shape;250;p13"/>
          <p:cNvSpPr txBox="1">
            <a:spLocks noGrp="1"/>
          </p:cNvSpPr>
          <p:nvPr>
            <p:ph type="body" idx="3"/>
          </p:nvPr>
        </p:nvSpPr>
        <p:spPr>
          <a:xfrm>
            <a:off x="6169024" y="1669049"/>
            <a:ext cx="4788098" cy="39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 dirty="0"/>
              <a:t>Non-CSE Majors/Open to All (*)</a:t>
            </a:r>
            <a:endParaRPr dirty="0"/>
          </a:p>
        </p:txBody>
      </p:sp>
      <p:sp>
        <p:nvSpPr>
          <p:cNvPr id="252" name="Google Shape;2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graphicFrame>
        <p:nvGraphicFramePr>
          <p:cNvPr id="253" name="Google Shape;253;p13"/>
          <p:cNvGraphicFramePr/>
          <p:nvPr>
            <p:extLst>
              <p:ext uri="{D42A27DB-BD31-4B8C-83A1-F6EECF244321}">
                <p14:modId xmlns:p14="http://schemas.microsoft.com/office/powerpoint/2010/main" val="2080745687"/>
              </p:ext>
            </p:extLst>
          </p:nvPr>
        </p:nvGraphicFramePr>
        <p:xfrm>
          <a:off x="5791200" y="2104972"/>
          <a:ext cx="5765260" cy="3156400"/>
        </p:xfrm>
        <a:graphic>
          <a:graphicData uri="http://schemas.openxmlformats.org/drawingml/2006/table">
            <a:tbl>
              <a:tblPr firstRow="1" bandRow="1">
                <a:tableStyleId>{8331435A-5B7B-4BB3-BBFE-3B97F793BEFE}</a:tableStyleId>
              </a:tblPr>
              <a:tblGrid>
                <a:gridCol w="1096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9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Course</a:t>
                      </a:r>
                      <a:endParaRPr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Overview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8"/>
                        </a:rPr>
                        <a:t>CSE 154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Intro. to web programming (several languages)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9"/>
                        </a:rPr>
                        <a:t>CSE 163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Intermediate programming, data analysis (Python)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10"/>
                        </a:rPr>
                        <a:t>CSE 180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Introduction to data science (Python)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1"/>
                        </a:rPr>
                        <a:t>CSE 373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Data structures and algorithms</a:t>
                      </a:r>
                      <a:endParaRPr sz="1600"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12"/>
                        </a:rPr>
                        <a:t>CSE 374</a:t>
                      </a:r>
                      <a:endParaRPr sz="1800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Low-level programming and tools (C/C++)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hlinkClick r:id="rId13"/>
                        </a:rPr>
                        <a:t>CSE 412</a:t>
                      </a:r>
                      <a:endParaRPr sz="1800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Data Visualization</a:t>
                      </a:r>
                      <a:endParaRPr sz="1600"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72141963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4"/>
                        </a:rPr>
                        <a:t>CSE 416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Intro. to Machine Learning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4" name="Google Shape;254;p13"/>
          <p:cNvSpPr txBox="1"/>
          <p:nvPr/>
        </p:nvSpPr>
        <p:spPr>
          <a:xfrm>
            <a:off x="838199" y="5896696"/>
            <a:ext cx="10512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See: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https://www.cs.washington.edu/academics/ugrad/current-students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https://www.cs.washington.edu/academics/ugrad/nonmajor-options/nonmajor-courses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55" name="Google Shape;255;p13"/>
          <p:cNvSpPr txBox="1"/>
          <p:nvPr/>
        </p:nvSpPr>
        <p:spPr>
          <a:xfrm>
            <a:off x="838199" y="1302405"/>
            <a:ext cx="891640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“What can I do next?”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Frequently Asked Questions</a:t>
            </a:r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body" idx="1"/>
          </p:nvPr>
        </p:nvSpPr>
        <p:spPr>
          <a:xfrm>
            <a:off x="838200" y="1611275"/>
            <a:ext cx="10515600" cy="4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How can I get better at programming?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Practice!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How can I learn to X?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Search online, read books, look at examples</a:t>
            </a:r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Start with something that already works (try </a:t>
            </a:r>
            <a:r>
              <a:rPr lang="en-US" dirty="0" err="1">
                <a:hlinkClick r:id="rId3"/>
              </a:rPr>
              <a:t>github</a:t>
            </a:r>
            <a:r>
              <a:rPr lang="en-US" dirty="0"/>
              <a:t>), then make changes!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 should I work on next?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Anything you can think of! (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Here are some ideas</a:t>
            </a:r>
            <a:r>
              <a:rPr lang="en-US" dirty="0"/>
              <a:t>)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Beware</a:t>
            </a:r>
            <a:r>
              <a:rPr lang="en-US" dirty="0"/>
              <a:t>: it’s hard to tell what’s easy and what’s hard.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Should I learn another language? Which one?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That depends–what do you want to do?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What’s the best programming language?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😠 (take CSE 341/CSE 413)</a:t>
            </a:r>
            <a:endParaRPr dirty="0"/>
          </a:p>
        </p:txBody>
      </p:sp>
      <p:sp>
        <p:nvSpPr>
          <p:cNvPr id="264" name="Google Shape;2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en School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330065"/>
      </a:accent1>
      <a:accent2>
        <a:srgbClr val="917B4C"/>
      </a:accent2>
      <a:accent3>
        <a:srgbClr val="E8D3A2"/>
      </a:accent3>
      <a:accent4>
        <a:srgbClr val="330065"/>
      </a:accent4>
      <a:accent5>
        <a:srgbClr val="917B4C"/>
      </a:accent5>
      <a:accent6>
        <a:srgbClr val="E8D3A2"/>
      </a:accent6>
      <a:hlink>
        <a:srgbClr val="33006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6436</TotalTime>
  <Words>352</Words>
  <Application>Microsoft Office PowerPoint</Application>
  <PresentationFormat>Widescreen</PresentationFormat>
  <Paragraphs>79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Thanks for the Quarter!</vt:lpstr>
      <vt:lpstr>Thank your TAs!</vt:lpstr>
      <vt:lpstr>Learning Objectives</vt:lpstr>
      <vt:lpstr>Applications of CS</vt:lpstr>
      <vt:lpstr>Future Courses</vt:lpstr>
      <vt:lpstr>Frequently Asked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CSE 123!</dc:title>
  <dc:creator>Brett Wortzman</dc:creator>
  <cp:lastModifiedBy>Brunelle, Nathan J (njb2b)</cp:lastModifiedBy>
  <cp:revision>12</cp:revision>
  <dcterms:created xsi:type="dcterms:W3CDTF">2020-09-29T18:40:50Z</dcterms:created>
  <dcterms:modified xsi:type="dcterms:W3CDTF">2024-05-31T15:48:35Z</dcterms:modified>
</cp:coreProperties>
</file>