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5A75E-4A5D-E6D3-5F6B-D5A0EB3AB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0F818-574B-6B60-F31D-E087F64F6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60274-D866-6040-8B55-B8C2E72A4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40576-7DF4-A137-D8EB-87E5DDE9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227BA-CED4-1763-A3AA-9EBE894D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4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B1091-1A99-E5B2-78B5-FF43B90F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F3DF1F-F029-3272-17A7-007ED30B14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DF7E9-CEB5-7477-025C-7B53AEDB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E404D-F6CD-8C92-ECE4-DCBFB477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AA71D-A2D1-EC37-3602-EFC3ECEE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4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3F9016-5DB4-241C-7C2B-1AE0F8EBB1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E1E925-292F-7075-4DEE-270314E23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96632-D72F-6461-B91D-31CDBE5C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CC4F0-41CD-4852-654B-62BD001A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F62B8-EEEB-EFA1-3295-64D0A2B0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9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5315-F31D-B113-9632-A9B352E44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1B1FF-8FB1-ADC0-75FB-6302042C2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81B19-C67A-BA85-2D1A-C7ABFD97A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53541-82A9-D3B6-A23E-29FB54F2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23312-7813-C9A3-799C-569D9DB8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9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A88FD-FC90-F3FB-1DFD-513FC8B3B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CF723-038C-0282-2AA1-93DC3088C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E6CD5-A9D7-DF44-D6B1-7BE9FDC8A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37711-78DD-FF77-52B4-025794C4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E9CD9-D5AC-AEA9-5097-6804083A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52FA-55D1-17C8-EB0F-999E36D8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616B-5041-CEE0-5F21-33F0CFDAF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9123F-7C51-36C7-FF2E-58D5AFE33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82824-B1AC-6951-BF5F-3E550B8B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537A4-4D03-CB04-6404-CB641F1C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257BE-8BD8-5A95-2A2E-B466E110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7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57EB-ECE7-A1CE-EA48-600747DA1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24DE6-C2B2-C1AB-12F8-79DAF334A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0DDCF-D6AD-F48A-AB9F-E94767DCD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0EA5B6-5ADD-87BE-9EEE-2BFE0BC9C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D4834-8E8D-B396-1B4C-5AE7F4ED4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A053E3-635C-3CB1-C1BE-55A69630E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0C0FB9-0B11-41B7-BB11-37F9F34F0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C93F7-22B4-736F-9FA8-644562AB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5ED2B-E960-B5BC-2C72-F92104B78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5B8FA-2827-2D81-D824-37DD09431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27A80-D948-C0C9-F8AB-B5E2B99B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41E3B-87CF-50A7-DC83-C036798E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6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4BD03D-CF7F-52CA-922C-C6B72C3C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572A5C-AC06-BB33-0945-F4B63F9E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81737-B96A-4194-6BC6-F942EC873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9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39378-C14E-E054-63B2-B3C30962A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DACE-8DDF-1DF3-C1CD-B54F20841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030A1-0F0C-BDAC-1774-BD886415E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7386B-0A37-2541-E6AE-A65B1EA7C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8319D-3288-CCB4-B4CD-7FF4B5B3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09C7B-9209-9C99-BE20-5E1B77DF3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5002-21A7-C314-8D6B-CC6BCA98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A70B7E-9070-C1EF-00A9-1EE8B2943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67C1C-63DE-8F94-B047-4A11CAFA8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0B202-6CDE-4F15-6DA3-C035BF7FE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3E3DA-D2E1-B6F3-7F40-47C98F17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509A6-DCDA-E1DE-FBBA-13872B52D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7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595E16-E865-BCD2-9E09-FDA5EF88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ED87E-B926-985E-376B-41085B8CD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8155C-428E-798A-131D-EB5D6E918A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262568-8F84-4EA3-8007-5433B11E3315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11F33-AD96-CA02-2AFC-FC2D70AB1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25F88-F440-D571-6345-1E674CE8F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03790D-10AE-4C57-905C-F07106BF9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6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FB35-1CEB-AE94-1CAD-499F93030E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3E0C7-6B9A-43C7-72D3-C99B33F17C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59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B88D-D59C-A396-87B6-70C2DCC1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CC5C3-0A19-A829-1BFA-2F96D8909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Monday, June 3, 12:30pm, KNE130 and KNE110</a:t>
            </a:r>
          </a:p>
          <a:p>
            <a:r>
              <a:rPr lang="en-US" dirty="0"/>
              <a:t>In advance of the exam we will release a seating chart. Please show up to your assigned room and sit in your assigned seat.</a:t>
            </a:r>
          </a:p>
          <a:p>
            <a:pPr lvl="1"/>
            <a:r>
              <a:rPr lang="en-US" dirty="0"/>
              <a:t>Check Ed if you need a left-handed desk!</a:t>
            </a:r>
          </a:p>
          <a:p>
            <a:r>
              <a:rPr lang="en-US" dirty="0"/>
              <a:t>Materials allowed:</a:t>
            </a:r>
          </a:p>
          <a:p>
            <a:pPr lvl="1"/>
            <a:r>
              <a:rPr lang="en-US" dirty="0"/>
              <a:t>The exam page (includes a reference sheet)</a:t>
            </a:r>
          </a:p>
          <a:p>
            <a:pPr lvl="1"/>
            <a:r>
              <a:rPr lang="en-US" dirty="0"/>
              <a:t>Your own reference sheet (1 page front and back, written or typed)</a:t>
            </a:r>
          </a:p>
          <a:p>
            <a:pPr lvl="1"/>
            <a:r>
              <a:rPr lang="en-US" dirty="0"/>
              <a:t>A writing implement</a:t>
            </a:r>
          </a:p>
          <a:p>
            <a:r>
              <a:rPr lang="en-US" dirty="0"/>
              <a:t>Not allowed:</a:t>
            </a:r>
          </a:p>
          <a:p>
            <a:pPr lvl="1"/>
            <a:r>
              <a:rPr lang="en-US" dirty="0"/>
              <a:t>Anything electronic (laptop, phone, tablet, earbuds, etc.)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6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B88D-D59C-A396-87B6-70C2DCC1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CC5C3-0A19-A829-1BFA-2F96D8909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Goal:</a:t>
            </a:r>
          </a:p>
          <a:p>
            <a:pPr lvl="1"/>
            <a:r>
              <a:rPr lang="en-US" dirty="0"/>
              <a:t>Store a sequence of things</a:t>
            </a:r>
          </a:p>
          <a:p>
            <a:pPr lvl="2"/>
            <a:r>
              <a:rPr lang="en-US" dirty="0"/>
              <a:t>Sequences have order (indexing, next)</a:t>
            </a:r>
          </a:p>
          <a:p>
            <a:pPr lvl="2"/>
            <a:r>
              <a:rPr lang="en-US" dirty="0"/>
              <a:t>Sequences can have repeats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Add</a:t>
            </a:r>
          </a:p>
          <a:p>
            <a:pPr lvl="2"/>
            <a:r>
              <a:rPr lang="en-US" dirty="0"/>
              <a:t>To beginning</a:t>
            </a:r>
          </a:p>
          <a:p>
            <a:pPr lvl="2"/>
            <a:r>
              <a:rPr lang="en-US" dirty="0"/>
              <a:t>To end</a:t>
            </a:r>
          </a:p>
          <a:p>
            <a:pPr lvl="2"/>
            <a:r>
              <a:rPr lang="en-US" dirty="0"/>
              <a:t>At an index</a:t>
            </a:r>
          </a:p>
          <a:p>
            <a:pPr lvl="1"/>
            <a:r>
              <a:rPr lang="en-US" dirty="0"/>
              <a:t>Remove</a:t>
            </a:r>
          </a:p>
          <a:p>
            <a:pPr lvl="1"/>
            <a:r>
              <a:rPr lang="en-US" dirty="0"/>
              <a:t>Get</a:t>
            </a:r>
          </a:p>
          <a:p>
            <a:pPr lvl="2"/>
            <a:r>
              <a:rPr lang="en-US" dirty="0"/>
              <a:t>At an index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6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64F9-165D-0239-D0CE-4B5DEC68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Lists vs Array Lists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831408-F874-EA7A-C5AA-F90E3FEE1D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51240"/>
              </p:ext>
            </p:extLst>
          </p:nvPr>
        </p:nvGraphicFramePr>
        <p:xfrm>
          <a:off x="391886" y="1294398"/>
          <a:ext cx="11608525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5748">
                  <a:extLst>
                    <a:ext uri="{9D8B030D-6E8A-4147-A177-3AD203B41FA5}">
                      <a16:colId xmlns:a16="http://schemas.microsoft.com/office/drawing/2014/main" val="2788786574"/>
                    </a:ext>
                  </a:extLst>
                </a:gridCol>
                <a:gridCol w="3317966">
                  <a:extLst>
                    <a:ext uri="{9D8B030D-6E8A-4147-A177-3AD203B41FA5}">
                      <a16:colId xmlns:a16="http://schemas.microsoft.com/office/drawing/2014/main" val="437938429"/>
                    </a:ext>
                  </a:extLst>
                </a:gridCol>
                <a:gridCol w="5294811">
                  <a:extLst>
                    <a:ext uri="{9D8B030D-6E8A-4147-A177-3AD203B41FA5}">
                      <a16:colId xmlns:a16="http://schemas.microsoft.com/office/drawing/2014/main" val="837138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LinkedList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777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add(index, 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each item at or after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index</a:t>
                      </a:r>
                      <a:r>
                        <a:rPr lang="en-US" dirty="0"/>
                        <a:t>, shift it to the right by one.</a:t>
                      </a:r>
                    </a:p>
                    <a:p>
                      <a:r>
                        <a:rPr lang="en-US" dirty="0"/>
                        <a:t>Put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value</a:t>
                      </a:r>
                      <a:r>
                        <a:rPr lang="en-US" dirty="0"/>
                        <a:t> at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index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Time: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new node whose data field is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value</a:t>
                      </a:r>
                    </a:p>
                    <a:p>
                      <a:r>
                        <a:rPr lang="en-US" dirty="0"/>
                        <a:t>If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index==0</a:t>
                      </a:r>
                      <a:r>
                        <a:rPr lang="en-US" dirty="0"/>
                        <a:t>,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newNode.next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=front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front=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newNode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US" dirty="0"/>
                        <a:t>Otherwise follow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.next index-1</a:t>
                      </a:r>
                      <a:r>
                        <a:rPr lang="en-US" dirty="0"/>
                        <a:t> times,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newNode.next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curr.next</a:t>
                      </a:r>
                      <a:r>
                        <a:rPr lang="en-US" dirty="0"/>
                        <a:t>,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curr.next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=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newNode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Time: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089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remove(index)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each item at or after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index</a:t>
                      </a:r>
                      <a:r>
                        <a:rPr lang="en-US" dirty="0"/>
                        <a:t>, shift it to the left by one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Time: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index==0</a:t>
                      </a:r>
                      <a:r>
                        <a:rPr lang="en-US" dirty="0"/>
                        <a:t>,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front=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front.next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US" dirty="0"/>
                        <a:t>Otherwise follow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.next index-1</a:t>
                      </a:r>
                      <a:r>
                        <a:rPr lang="en-US" dirty="0"/>
                        <a:t> times,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curr.next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curr.next.next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Time: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005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remove(value)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 each index, check if the item matches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value</a:t>
                      </a:r>
                      <a:r>
                        <a:rPr lang="en-US" dirty="0"/>
                        <a:t>. If so, shift everything after it to the left.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Time: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 .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next</a:t>
                      </a:r>
                      <a:r>
                        <a:rPr lang="en-US" dirty="0"/>
                        <a:t> until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curr.next.data</a:t>
                      </a:r>
                      <a:r>
                        <a:rPr lang="en-US" dirty="0"/>
                        <a:t> matches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value</a:t>
                      </a:r>
                      <a:r>
                        <a:rPr lang="en-US" dirty="0"/>
                        <a:t>.</a:t>
                      </a:r>
                    </a:p>
                    <a:p>
                      <a:r>
                        <a:rPr lang="en-US" dirty="0" err="1">
                          <a:latin typeface="Consolas" panose="020B0609020204030204" pitchFamily="49" charset="0"/>
                        </a:rPr>
                        <a:t>curr.next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 =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curr.next.next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Time: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217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nsolas" panose="020B0609020204030204" pitchFamily="49" charset="0"/>
                        </a:rPr>
                        <a:t>get(index)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the thing at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index</a:t>
                      </a:r>
                      <a:r>
                        <a:rPr lang="en-US" dirty="0"/>
                        <a:t> of the array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Time: O(1)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Follow </a:t>
                      </a:r>
                      <a:r>
                        <a:rPr lang="en-US" dirty="0">
                          <a:latin typeface="Consolas" panose="020B0609020204030204" pitchFamily="49" charset="0"/>
                        </a:rPr>
                        <a:t>.next index</a:t>
                      </a:r>
                      <a:r>
                        <a:rPr lang="en-US" dirty="0"/>
                        <a:t> times, return </a:t>
                      </a:r>
                      <a:r>
                        <a:rPr lang="en-US" dirty="0" err="1">
                          <a:latin typeface="Consolas" panose="020B0609020204030204" pitchFamily="49" charset="0"/>
                        </a:rPr>
                        <a:t>curr.data</a:t>
                      </a:r>
                      <a:endParaRPr lang="en-US" dirty="0">
                        <a:latin typeface="Consolas" panose="020B0609020204030204" pitchFamily="49" charset="0"/>
                      </a:endParaRP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Time: O(n)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72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604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B88D-D59C-A396-87B6-70C2DCC1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CC5C3-0A19-A829-1BFA-2F96D8909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</a:t>
            </a:r>
          </a:p>
          <a:p>
            <a:pPr lvl="1"/>
            <a:r>
              <a:rPr lang="en-US" dirty="0"/>
              <a:t>Store a Collection with no order, no duplicates</a:t>
            </a:r>
          </a:p>
          <a:p>
            <a:r>
              <a:rPr lang="en-US" dirty="0"/>
              <a:t>Operations:</a:t>
            </a:r>
          </a:p>
          <a:p>
            <a:pPr lvl="1"/>
            <a:r>
              <a:rPr lang="en-US" dirty="0"/>
              <a:t>Add – only by value</a:t>
            </a:r>
          </a:p>
          <a:p>
            <a:pPr lvl="1"/>
            <a:r>
              <a:rPr lang="en-US" dirty="0"/>
              <a:t>Remove – only by value</a:t>
            </a:r>
          </a:p>
          <a:p>
            <a:pPr lvl="1"/>
            <a:r>
              <a:rPr lang="en-US" dirty="0"/>
              <a:t>Contains – whether a value is there</a:t>
            </a:r>
          </a:p>
          <a:p>
            <a:r>
              <a:rPr lang="en-US" dirty="0"/>
              <a:t>Ideas:</a:t>
            </a:r>
          </a:p>
          <a:p>
            <a:pPr lvl="1"/>
            <a:r>
              <a:rPr lang="en-US" dirty="0" err="1"/>
              <a:t>ArrayList</a:t>
            </a:r>
            <a:r>
              <a:rPr lang="en-US" dirty="0"/>
              <a:t> – O(n)</a:t>
            </a:r>
          </a:p>
          <a:p>
            <a:pPr lvl="1"/>
            <a:r>
              <a:rPr lang="en-US" dirty="0"/>
              <a:t>Binary Tree</a:t>
            </a:r>
          </a:p>
          <a:p>
            <a:pPr lvl="1"/>
            <a:r>
              <a:rPr lang="en-US" dirty="0"/>
              <a:t>BST – O(log 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0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BB88D-D59C-A396-87B6-70C2DCC10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ReallyBigArray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CC5C3-0A19-A829-1BFA-2F96D8909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a really big array of </a:t>
            </a:r>
            <a:r>
              <a:rPr lang="en-US" dirty="0" err="1"/>
              <a:t>booleans</a:t>
            </a:r>
            <a:endParaRPr lang="en-US" dirty="0"/>
          </a:p>
          <a:p>
            <a:pPr lvl="1"/>
            <a:r>
              <a:rPr lang="en-US" dirty="0"/>
              <a:t>Every possible int gets its own index</a:t>
            </a:r>
          </a:p>
          <a:p>
            <a:pPr lvl="1"/>
            <a:r>
              <a:rPr lang="en-US" dirty="0"/>
              <a:t>Length is </a:t>
            </a:r>
            <a:r>
              <a:rPr lang="en-US" dirty="0" err="1">
                <a:latin typeface="Consolas" panose="020B0609020204030204" pitchFamily="49" charset="0"/>
              </a:rPr>
              <a:t>Integer.MAX_VALUE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If </a:t>
            </a:r>
            <a:r>
              <a:rPr lang="en-US" dirty="0" err="1">
                <a:latin typeface="Consolas" panose="020B0609020204030204" pitchFamily="49" charset="0"/>
              </a:rPr>
              <a:t>bigArray</a:t>
            </a:r>
            <a:r>
              <a:rPr lang="en-US" dirty="0">
                <a:latin typeface="Consolas" panose="020B0609020204030204" pitchFamily="49" charset="0"/>
              </a:rPr>
              <a:t>[x]</a:t>
            </a:r>
            <a:r>
              <a:rPr lang="en-US" dirty="0"/>
              <a:t> is </a:t>
            </a:r>
            <a:r>
              <a:rPr lang="en-US" dirty="0">
                <a:latin typeface="Consolas" panose="020B0609020204030204" pitchFamily="49" charset="0"/>
              </a:rPr>
              <a:t>true</a:t>
            </a:r>
            <a:r>
              <a:rPr lang="en-US" dirty="0"/>
              <a:t>, then </a:t>
            </a:r>
            <a:r>
              <a:rPr lang="en-US" dirty="0">
                <a:latin typeface="Consolas" panose="020B0609020204030204" pitchFamily="49" charset="0"/>
              </a:rPr>
              <a:t>x</a:t>
            </a:r>
            <a:r>
              <a:rPr lang="en-US" dirty="0"/>
              <a:t> is in the set</a:t>
            </a:r>
          </a:p>
          <a:p>
            <a:r>
              <a:rPr lang="en-US" dirty="0"/>
              <a:t>What’s wrong with this?</a:t>
            </a:r>
          </a:p>
        </p:txBody>
      </p:sp>
    </p:spTree>
    <p:extLst>
      <p:ext uri="{BB962C8B-B14F-4D97-AF65-F5344CB8AC3E}">
        <p14:creationId xmlns:p14="http://schemas.microsoft.com/office/powerpoint/2010/main" val="269902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29DB-BF0E-63C8-E741-BFAE1E01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F2F60-2952-97D1-E88E-BF99A3E95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Binary Search Trees!</a:t>
            </a:r>
          </a:p>
          <a:p>
            <a:pPr lvl="1"/>
            <a:r>
              <a:rPr lang="en-US" dirty="0"/>
              <a:t>When calling add, remove, contains we only need to go left or right at each level</a:t>
            </a:r>
          </a:p>
          <a:p>
            <a:pPr lvl="2"/>
            <a:r>
              <a:rPr lang="en-US" dirty="0"/>
              <a:t>Each level you cut the number of items in half! (ideally…)</a:t>
            </a:r>
          </a:p>
          <a:p>
            <a:r>
              <a:rPr lang="en-US" dirty="0"/>
              <a:t>Use </a:t>
            </a:r>
            <a:r>
              <a:rPr lang="en-US" dirty="0" err="1"/>
              <a:t>HashSets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Use a small array to store items</a:t>
            </a:r>
          </a:p>
          <a:p>
            <a:pPr lvl="1"/>
            <a:r>
              <a:rPr lang="en-US" dirty="0"/>
              <a:t>Use a hash function to select an index in that small array</a:t>
            </a:r>
          </a:p>
          <a:p>
            <a:pPr lvl="2"/>
            <a:r>
              <a:rPr lang="en-US" dirty="0"/>
              <a:t>Selected index should be hard to predict so that the small array behaves similarly to the big array</a:t>
            </a:r>
          </a:p>
          <a:p>
            <a:pPr lvl="1"/>
            <a:r>
              <a:rPr lang="en-US" dirty="0"/>
              <a:t>If two different items select the same index, deal with it…</a:t>
            </a:r>
          </a:p>
        </p:txBody>
      </p:sp>
    </p:spTree>
    <p:extLst>
      <p:ext uri="{BB962C8B-B14F-4D97-AF65-F5344CB8AC3E}">
        <p14:creationId xmlns:p14="http://schemas.microsoft.com/office/powerpoint/2010/main" val="401770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6043</TotalTime>
  <Words>529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Consolas</vt:lpstr>
      <vt:lpstr>Office Theme</vt:lpstr>
      <vt:lpstr>Hashing</vt:lpstr>
      <vt:lpstr>Exam Logistics</vt:lpstr>
      <vt:lpstr>List Data Structures</vt:lpstr>
      <vt:lpstr>Linked Lists vs Array Lists</vt:lpstr>
      <vt:lpstr>Set Data Structures</vt:lpstr>
      <vt:lpstr>ReallyBigArray</vt:lpstr>
      <vt:lpstr>Better Ideas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Hashing</dc:title>
  <dc:creator>Brunelle, Nathan J (njb2b)</dc:creator>
  <cp:lastModifiedBy>Brunelle, Nathan J (njb2b)</cp:lastModifiedBy>
  <cp:revision>12</cp:revision>
  <dcterms:created xsi:type="dcterms:W3CDTF">2024-05-24T14:25:17Z</dcterms:created>
  <dcterms:modified xsi:type="dcterms:W3CDTF">2024-05-28T19:08:38Z</dcterms:modified>
</cp:coreProperties>
</file>