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697" r:id="rId5"/>
    <p:sldId id="698" r:id="rId6"/>
    <p:sldId id="699" r:id="rId7"/>
    <p:sldId id="700" r:id="rId8"/>
    <p:sldId id="701" r:id="rId9"/>
    <p:sldId id="702" r:id="rId10"/>
    <p:sldId id="703" r:id="rId11"/>
    <p:sldId id="704" r:id="rId12"/>
    <p:sldId id="705" r:id="rId13"/>
    <p:sldId id="706" r:id="rId14"/>
    <p:sldId id="707" r:id="rId15"/>
    <p:sldId id="708" r:id="rId16"/>
    <p:sldId id="709" r:id="rId17"/>
    <p:sldId id="710" r:id="rId18"/>
    <p:sldId id="711" r:id="rId19"/>
    <p:sldId id="713" r:id="rId20"/>
    <p:sldId id="712" r:id="rId21"/>
    <p:sldId id="714" r:id="rId22"/>
    <p:sldId id="715" r:id="rId23"/>
    <p:sldId id="716" r:id="rId24"/>
    <p:sldId id="717" r:id="rId25"/>
    <p:sldId id="718" r:id="rId26"/>
    <p:sldId id="719" r:id="rId27"/>
    <p:sldId id="720" r:id="rId28"/>
    <p:sldId id="721" r:id="rId29"/>
    <p:sldId id="722" r:id="rId30"/>
    <p:sldId id="723" r:id="rId31"/>
    <p:sldId id="724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500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0BF21-1D9E-4139-B57F-73014AB3DD30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9621A-40B8-4034-8063-2FD245EB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6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3634B-9268-E112-1C96-61CD70EB59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F13044-B82C-B212-568E-47377DD33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88A7A-A304-4FCF-1AAC-531B5525D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BDD7-D07C-4485-9E3C-6A50E8A29EF3}" type="datetime1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35619-B28A-C02A-EEC9-960A13D56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E7812-1B15-71A9-3FFB-C7A476EDC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C3E23-B481-CB8A-CD8E-18C325E4D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9E7799-558E-BC49-EEEB-BED9378A1E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87E7F-04DF-A902-19DF-581B0B805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BFBB-CE26-4F8A-84A1-5ED77C06C0EB}" type="datetime1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C2BAA-2761-E2CB-A2E9-4229A7885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5156B-8DF6-5F46-36A1-186596380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2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6958DA-DC67-7B0C-2FCE-95B4D538CE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CF556B-9650-8519-7C6D-D8E49EE029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46E6D-6237-DDB7-6A6A-5AAEE555A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1B0DE-F206-478F-8425-2B9F09CB9744}" type="datetime1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1F52C-627A-C0B1-3A01-4360E108C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C2FA7-9323-AAC9-92DA-18F4FC4D8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97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48874-BEAE-782E-278C-334C360BD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D4327-D0BD-E043-3268-CE708F2F9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B0687-E89C-F58F-A32D-B87C088F7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20EE-ECEF-4963-961B-A09821D0EE86}" type="datetime1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02D80-CB15-A25A-55D0-760F5A2E0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568FC-6384-63A8-49BB-0FED9D939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5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BBA77-2492-6223-4D34-7985E22EF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3E8E7A-1E18-404D-0195-D9B53265B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305D9-88A0-620A-FEA8-CEEEEEBAF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4D66-5BB9-45D1-A751-A824D3832D96}" type="datetime1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C4C36-B6BE-D222-CC5F-C9A72B3D1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8C6F7-0CE4-AFE1-2DEE-946C14C9D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84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07C33-6F9D-F61F-6C0A-25755CB04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FDBD4-1385-B808-0182-448C6D14D7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611FDF-BFCE-C1AC-22CC-DB2E71A19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95DCA-94BD-1E5E-31BC-5B8ABCDFD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BE5E7-9F11-464F-9B58-555DFFBF4203}" type="datetime1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3EC232-1413-A152-19AE-098D1135E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FECB26-1F7A-A257-81C3-A96E67267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44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DEE7F-0824-C1CA-F8C7-232828600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2C2EF3-23CB-CB82-D567-7C30FEF76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8BC3B0-BF1A-7421-570A-281349DD1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400F66-3650-A098-EE47-29285AF66B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FBC0FB-CBB2-4A07-9B0E-A6710B8D4B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AE2BA3-21DA-CDCA-928A-074ABD38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8AFE-A3D0-4788-A2D3-FD5D55E9020C}" type="datetime1">
              <a:rPr lang="en-US" smtClean="0"/>
              <a:t>5/22/2024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1D400A-A83F-868A-C4F9-1AAE842CC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11F4D3-BE67-BB48-56BE-8B3D72DEB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0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514DC-C3A9-31BF-4FEF-5655F4EC6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4B2B98-410D-BDB1-6E36-242B74E4A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B55C-404F-47E9-AD27-E1BA6657DCD0}" type="datetime1">
              <a:rPr lang="en-US" smtClean="0"/>
              <a:t>5/22/2024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AFCD8-207E-86AB-33F4-D303F50CE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A38461-2269-B6C0-258E-86E6E1348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31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65654D-42EC-3317-0934-0CA4B0018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EB2E-F1E2-4AFE-A8F8-91ACCA20487D}" type="datetime1">
              <a:rPr lang="en-US" smtClean="0"/>
              <a:t>5/22/2024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BE8785-E6A7-4808-539D-92959BEAB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72A007-161A-E7EE-E676-1ECD669FA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5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B84DB-FB7A-8A0D-952F-5C8E01B69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EF152-9645-46DD-5912-F186404A4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B629F1-CE7F-7F2C-95B6-6A721C5AE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7D33E8-AE59-65E2-FA85-A79E5DA31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B7D9-376D-4A4C-9C81-6E0BB3F4DC35}" type="datetime1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969567-3822-4663-ECE5-84159E420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946FAE-D629-9D0E-F0B8-9092625A0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92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6D29F-CC02-C918-0A0D-D83F21A70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93FA6B-2087-BE42-BBD5-0FBE9FC712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AD3599-1232-8998-89BA-DFD088EFB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6116A6-2E49-64CD-F091-E5DCCBA65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1F9D-E2E6-4FDD-BC8A-CB052F0C879A}" type="datetime1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A829AB-4009-5F33-24B1-CF9CC72B6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E7D281-082E-8890-B6FA-6F0F91FF3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E9A2F5-22C1-F21A-E160-31A0836F8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29095-96FA-782E-6A75-1E39FC5EB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FA3CB2-430E-A980-8931-D5403D2E4B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0082C3-16B8-4557-8058-19FDB83397BB}" type="datetime1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2EDA0-5DFB-BEC0-4C8F-3472263688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C1927-6FAD-60F1-30AB-55F62BF762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F10FBE-07AB-487D-B22C-20D7ECB25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915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E2439-5CDC-CEF7-9C49-4054A1701A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Huffman Encoding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957716-B7DB-3693-82F7-0BC3333361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6F5824-3A9C-28A0-B71A-4C5494511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00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398E3-6E9F-DAAF-BDFE-A7152211D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Coding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3CBE214-9878-BDD5-E725-211BBD3F2784}"/>
              </a:ext>
            </a:extLst>
          </p:cNvPr>
          <p:cNvGrpSpPr/>
          <p:nvPr/>
        </p:nvGrpSpPr>
        <p:grpSpPr>
          <a:xfrm>
            <a:off x="3681549" y="1265284"/>
            <a:ext cx="8305800" cy="5435967"/>
            <a:chOff x="76200" y="1422033"/>
            <a:chExt cx="8305800" cy="5435967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86CD68D-078E-EDC1-D3A9-0619571112B3}"/>
                </a:ext>
              </a:extLst>
            </p:cNvPr>
            <p:cNvGrpSpPr/>
            <p:nvPr/>
          </p:nvGrpSpPr>
          <p:grpSpPr>
            <a:xfrm>
              <a:off x="6844352" y="2209800"/>
              <a:ext cx="1537648" cy="1220337"/>
              <a:chOff x="7479541" y="3046863"/>
              <a:chExt cx="1537648" cy="1220337"/>
            </a:xfrm>
          </p:grpSpPr>
          <p:sp>
            <p:nvSpPr>
              <p:cNvPr id="96" name="Rounded Rectangle 111">
                <a:extLst>
                  <a:ext uri="{FF2B5EF4-FFF2-40B4-BE49-F238E27FC236}">
                    <a16:creationId xmlns:a16="http://schemas.microsoft.com/office/drawing/2014/main" id="{4DE4C19C-E290-F981-C81F-5BF4C61B78AA}"/>
                  </a:ext>
                </a:extLst>
              </p:cNvPr>
              <p:cNvSpPr/>
              <p:nvPr/>
            </p:nvSpPr>
            <p:spPr>
              <a:xfrm>
                <a:off x="7479541" y="3810000"/>
                <a:ext cx="809767" cy="457200"/>
              </a:xfrm>
              <a:prstGeom prst="roundRect">
                <a:avLst/>
              </a:prstGeom>
              <a:solidFill>
                <a:srgbClr val="FF71FF"/>
              </a:solidFill>
              <a:ln>
                <a:solidFill>
                  <a:srgbClr val="FF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g</a:t>
                </a:r>
              </a:p>
            </p:txBody>
          </p:sp>
          <p:sp>
            <p:nvSpPr>
              <p:cNvPr id="97" name="Rounded Rectangle 112">
                <a:extLst>
                  <a:ext uri="{FF2B5EF4-FFF2-40B4-BE49-F238E27FC236}">
                    <a16:creationId xmlns:a16="http://schemas.microsoft.com/office/drawing/2014/main" id="{BCEF3B46-F522-BFFE-36F3-99FE60E03901}"/>
                  </a:ext>
                </a:extLst>
              </p:cNvPr>
              <p:cNvSpPr/>
              <p:nvPr/>
            </p:nvSpPr>
            <p:spPr>
              <a:xfrm>
                <a:off x="8271681" y="3808863"/>
                <a:ext cx="745508" cy="457200"/>
              </a:xfrm>
              <a:prstGeom prst="roundRect">
                <a:avLst/>
              </a:prstGeom>
              <a:solidFill>
                <a:srgbClr val="FF71FF"/>
              </a:solidFill>
              <a:ln>
                <a:solidFill>
                  <a:srgbClr val="FF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e</a:t>
                </a:r>
              </a:p>
            </p:txBody>
          </p:sp>
          <p:sp>
            <p:nvSpPr>
              <p:cNvPr id="98" name="Rounded Rectangle 113">
                <a:extLst>
                  <a:ext uri="{FF2B5EF4-FFF2-40B4-BE49-F238E27FC236}">
                    <a16:creationId xmlns:a16="http://schemas.microsoft.com/office/drawing/2014/main" id="{C612FC26-3C35-2256-455B-7FD25E583637}"/>
                  </a:ext>
                </a:extLst>
              </p:cNvPr>
              <p:cNvSpPr/>
              <p:nvPr/>
            </p:nvSpPr>
            <p:spPr>
              <a:xfrm>
                <a:off x="7984508" y="3046863"/>
                <a:ext cx="593108" cy="457200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9" name="Straight Arrow Connector 98">
                <a:extLst>
                  <a:ext uri="{FF2B5EF4-FFF2-40B4-BE49-F238E27FC236}">
                    <a16:creationId xmlns:a16="http://schemas.microsoft.com/office/drawing/2014/main" id="{D0BF3333-64A1-1986-062F-7D3099E159AC}"/>
                  </a:ext>
                </a:extLst>
              </p:cNvPr>
              <p:cNvCxnSpPr>
                <a:stCxn id="98" idx="2"/>
                <a:endCxn id="96" idx="0"/>
              </p:cNvCxnSpPr>
              <p:nvPr/>
            </p:nvCxnSpPr>
            <p:spPr>
              <a:xfrm flipH="1">
                <a:off x="7884425" y="3504063"/>
                <a:ext cx="396637" cy="305937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id="{53F14B56-BC16-8018-CA70-4BDD2D6040F5}"/>
                  </a:ext>
                </a:extLst>
              </p:cNvPr>
              <p:cNvCxnSpPr>
                <a:stCxn id="98" idx="2"/>
                <a:endCxn id="97" idx="0"/>
              </p:cNvCxnSpPr>
              <p:nvPr/>
            </p:nvCxnSpPr>
            <p:spPr>
              <a:xfrm>
                <a:off x="8281062" y="3504063"/>
                <a:ext cx="363373" cy="3048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55BA482C-9662-1BAE-AC34-8141000103D4}"/>
                  </a:ext>
                </a:extLst>
              </p:cNvPr>
              <p:cNvSpPr txBox="1"/>
              <p:nvPr/>
            </p:nvSpPr>
            <p:spPr>
              <a:xfrm>
                <a:off x="7841911" y="343953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0</a:t>
                </a:r>
              </a:p>
            </p:txBody>
          </p: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4884A425-5330-4B78-091C-5C229F47AA3B}"/>
                  </a:ext>
                </a:extLst>
              </p:cNvPr>
              <p:cNvSpPr txBox="1"/>
              <p:nvPr/>
            </p:nvSpPr>
            <p:spPr>
              <a:xfrm>
                <a:off x="8439433" y="34290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76E7B2C9-D24B-FC64-F803-2D6C5E6F6615}"/>
                </a:ext>
              </a:extLst>
            </p:cNvPr>
            <p:cNvGrpSpPr/>
            <p:nvPr/>
          </p:nvGrpSpPr>
          <p:grpSpPr>
            <a:xfrm>
              <a:off x="76200" y="2209800"/>
              <a:ext cx="6553200" cy="4648200"/>
              <a:chOff x="1295400" y="1676400"/>
              <a:chExt cx="6553200" cy="4648200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7D314C98-454C-7F99-5FB9-0C4A2BBBF506}"/>
                  </a:ext>
                </a:extLst>
              </p:cNvPr>
              <p:cNvGrpSpPr/>
              <p:nvPr/>
            </p:nvGrpSpPr>
            <p:grpSpPr>
              <a:xfrm>
                <a:off x="6680011" y="2432517"/>
                <a:ext cx="1168589" cy="1220337"/>
                <a:chOff x="7696200" y="3046863"/>
                <a:chExt cx="1168589" cy="1220337"/>
              </a:xfrm>
            </p:grpSpPr>
            <p:sp>
              <p:nvSpPr>
                <p:cNvPr id="89" name="Rounded Rectangle 98">
                  <a:extLst>
                    <a:ext uri="{FF2B5EF4-FFF2-40B4-BE49-F238E27FC236}">
                      <a16:creationId xmlns:a16="http://schemas.microsoft.com/office/drawing/2014/main" id="{65076B75-8DC4-C83B-5BD8-B4E50D712462}"/>
                    </a:ext>
                  </a:extLst>
                </p:cNvPr>
                <p:cNvSpPr/>
                <p:nvPr/>
              </p:nvSpPr>
              <p:spPr>
                <a:xfrm>
                  <a:off x="7696200" y="3810000"/>
                  <a:ext cx="593108" cy="457200"/>
                </a:xfrm>
                <a:prstGeom prst="roundRect">
                  <a:avLst/>
                </a:prstGeom>
                <a:solidFill>
                  <a:srgbClr val="FF71FF"/>
                </a:solidFill>
                <a:ln>
                  <a:solidFill>
                    <a:srgbClr val="FF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l</a:t>
                  </a:r>
                </a:p>
              </p:txBody>
            </p:sp>
            <p:sp>
              <p:nvSpPr>
                <p:cNvPr id="90" name="Rounded Rectangle 99">
                  <a:extLst>
                    <a:ext uri="{FF2B5EF4-FFF2-40B4-BE49-F238E27FC236}">
                      <a16:creationId xmlns:a16="http://schemas.microsoft.com/office/drawing/2014/main" id="{A17A0861-6155-FD16-8796-CD6C8D95CDD8}"/>
                    </a:ext>
                  </a:extLst>
                </p:cNvPr>
                <p:cNvSpPr/>
                <p:nvPr/>
              </p:nvSpPr>
              <p:spPr>
                <a:xfrm>
                  <a:off x="8271681" y="3808863"/>
                  <a:ext cx="593108" cy="457200"/>
                </a:xfrm>
                <a:prstGeom prst="roundRect">
                  <a:avLst/>
                </a:prstGeom>
                <a:solidFill>
                  <a:srgbClr val="FF71FF"/>
                </a:solidFill>
                <a:ln>
                  <a:solidFill>
                    <a:srgbClr val="FF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i</a:t>
                  </a:r>
                </a:p>
              </p:txBody>
            </p:sp>
            <p:sp>
              <p:nvSpPr>
                <p:cNvPr id="91" name="Rounded Rectangle 100">
                  <a:extLst>
                    <a:ext uri="{FF2B5EF4-FFF2-40B4-BE49-F238E27FC236}">
                      <a16:creationId xmlns:a16="http://schemas.microsoft.com/office/drawing/2014/main" id="{A5C5A052-0176-E47D-690D-7E0928DAE9F4}"/>
                    </a:ext>
                  </a:extLst>
                </p:cNvPr>
                <p:cNvSpPr/>
                <p:nvPr/>
              </p:nvSpPr>
              <p:spPr>
                <a:xfrm>
                  <a:off x="7984508" y="3046863"/>
                  <a:ext cx="593108" cy="457200"/>
                </a:xfrm>
                <a:prstGeom prst="roundRect">
                  <a:avLst/>
                </a:prstGeom>
                <a:solidFill>
                  <a:srgbClr val="00B0F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92" name="Straight Arrow Connector 91">
                  <a:extLst>
                    <a:ext uri="{FF2B5EF4-FFF2-40B4-BE49-F238E27FC236}">
                      <a16:creationId xmlns:a16="http://schemas.microsoft.com/office/drawing/2014/main" id="{77F1BED2-6C97-9219-F946-E7B2F77FFFE4}"/>
                    </a:ext>
                  </a:extLst>
                </p:cNvPr>
                <p:cNvCxnSpPr>
                  <a:stCxn id="91" idx="2"/>
                  <a:endCxn id="89" idx="0"/>
                </p:cNvCxnSpPr>
                <p:nvPr/>
              </p:nvCxnSpPr>
              <p:spPr>
                <a:xfrm flipH="1">
                  <a:off x="7992754" y="3504063"/>
                  <a:ext cx="288308" cy="305937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Arrow Connector 92">
                  <a:extLst>
                    <a:ext uri="{FF2B5EF4-FFF2-40B4-BE49-F238E27FC236}">
                      <a16:creationId xmlns:a16="http://schemas.microsoft.com/office/drawing/2014/main" id="{D0D6CD79-7CAF-92B7-55E0-BF5484680A36}"/>
                    </a:ext>
                  </a:extLst>
                </p:cNvPr>
                <p:cNvCxnSpPr>
                  <a:stCxn id="91" idx="2"/>
                  <a:endCxn id="90" idx="0"/>
                </p:cNvCxnSpPr>
                <p:nvPr/>
              </p:nvCxnSpPr>
              <p:spPr>
                <a:xfrm>
                  <a:off x="8281062" y="3504063"/>
                  <a:ext cx="287173" cy="304800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4" name="TextBox 93">
                  <a:extLst>
                    <a:ext uri="{FF2B5EF4-FFF2-40B4-BE49-F238E27FC236}">
                      <a16:creationId xmlns:a16="http://schemas.microsoft.com/office/drawing/2014/main" id="{61289831-E6D3-8125-A180-D7095F188377}"/>
                    </a:ext>
                  </a:extLst>
                </p:cNvPr>
                <p:cNvSpPr txBox="1"/>
                <p:nvPr/>
              </p:nvSpPr>
              <p:spPr>
                <a:xfrm>
                  <a:off x="7841911" y="3439531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0</a:t>
                  </a:r>
                </a:p>
              </p:txBody>
            </p:sp>
            <p:sp>
              <p:nvSpPr>
                <p:cNvPr id="95" name="TextBox 94">
                  <a:extLst>
                    <a:ext uri="{FF2B5EF4-FFF2-40B4-BE49-F238E27FC236}">
                      <a16:creationId xmlns:a16="http://schemas.microsoft.com/office/drawing/2014/main" id="{360BC447-03FC-DDE3-FA93-A8665948A64F}"/>
                    </a:ext>
                  </a:extLst>
                </p:cNvPr>
                <p:cNvSpPr txBox="1"/>
                <p:nvPr/>
              </p:nvSpPr>
              <p:spPr>
                <a:xfrm>
                  <a:off x="8439433" y="342900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1</a:t>
                  </a:r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1BDEEA61-1191-AE93-775F-6882D0B9BE2C}"/>
                  </a:ext>
                </a:extLst>
              </p:cNvPr>
              <p:cNvGrpSpPr/>
              <p:nvPr/>
            </p:nvGrpSpPr>
            <p:grpSpPr>
              <a:xfrm>
                <a:off x="1295400" y="2443146"/>
                <a:ext cx="6477000" cy="3881454"/>
                <a:chOff x="152400" y="2443146"/>
                <a:chExt cx="6477000" cy="3881454"/>
              </a:xfrm>
            </p:grpSpPr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7D29EEB2-CD0B-EC8A-FF0B-5E804DCFF68D}"/>
                    </a:ext>
                  </a:extLst>
                </p:cNvPr>
                <p:cNvGrpSpPr/>
                <p:nvPr/>
              </p:nvGrpSpPr>
              <p:grpSpPr>
                <a:xfrm>
                  <a:off x="3301622" y="3124200"/>
                  <a:ext cx="3327778" cy="3200400"/>
                  <a:chOff x="6121022" y="1981200"/>
                  <a:chExt cx="3327778" cy="3200400"/>
                </a:xfrm>
              </p:grpSpPr>
              <p:grpSp>
                <p:nvGrpSpPr>
                  <p:cNvPr id="54" name="Group 53">
                    <a:extLst>
                      <a:ext uri="{FF2B5EF4-FFF2-40B4-BE49-F238E27FC236}">
                        <a16:creationId xmlns:a16="http://schemas.microsoft.com/office/drawing/2014/main" id="{F5A16C12-E1F1-6E37-ECC4-672A5FCC5636}"/>
                      </a:ext>
                    </a:extLst>
                  </p:cNvPr>
                  <p:cNvGrpSpPr/>
                  <p:nvPr/>
                </p:nvGrpSpPr>
                <p:grpSpPr>
                  <a:xfrm>
                    <a:off x="7111622" y="3048000"/>
                    <a:ext cx="2337178" cy="2133600"/>
                    <a:chOff x="5899962" y="3048000"/>
                    <a:chExt cx="2337178" cy="2133600"/>
                  </a:xfrm>
                </p:grpSpPr>
                <p:grpSp>
                  <p:nvGrpSpPr>
                    <p:cNvPr id="68" name="Group 67">
                      <a:extLst>
                        <a:ext uri="{FF2B5EF4-FFF2-40B4-BE49-F238E27FC236}">
                          <a16:creationId xmlns:a16="http://schemas.microsoft.com/office/drawing/2014/main" id="{28DC7BDD-F76A-7216-A586-861CB852D2C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899962" y="3961263"/>
                      <a:ext cx="1168589" cy="1220337"/>
                      <a:chOff x="7696200" y="3046863"/>
                      <a:chExt cx="1168589" cy="1220337"/>
                    </a:xfrm>
                  </p:grpSpPr>
                  <p:sp>
                    <p:nvSpPr>
                      <p:cNvPr id="82" name="Rounded Rectangle 182">
                        <a:extLst>
                          <a:ext uri="{FF2B5EF4-FFF2-40B4-BE49-F238E27FC236}">
                            <a16:creationId xmlns:a16="http://schemas.microsoft.com/office/drawing/2014/main" id="{1A72C4EB-FC92-3E07-35C8-C2B46B87611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696200" y="3810000"/>
                        <a:ext cx="593108" cy="457200"/>
                      </a:xfrm>
                      <a:prstGeom prst="roundRect">
                        <a:avLst/>
                      </a:prstGeom>
                      <a:solidFill>
                        <a:srgbClr val="FF71FF"/>
                      </a:solidFill>
                      <a:ln>
                        <a:solidFill>
                          <a:srgbClr val="FF33CC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>
                            <a:solidFill>
                              <a:schemeClr val="tx1"/>
                            </a:solidFill>
                          </a:rPr>
                          <a:t>q</a:t>
                        </a:r>
                      </a:p>
                    </p:txBody>
                  </p:sp>
                  <p:sp>
                    <p:nvSpPr>
                      <p:cNvPr id="83" name="Rounded Rectangle 183">
                        <a:extLst>
                          <a:ext uri="{FF2B5EF4-FFF2-40B4-BE49-F238E27FC236}">
                            <a16:creationId xmlns:a16="http://schemas.microsoft.com/office/drawing/2014/main" id="{08C66490-6E60-8086-048F-36B0FF0012C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271681" y="3808863"/>
                        <a:ext cx="593108" cy="457200"/>
                      </a:xfrm>
                      <a:prstGeom prst="roundRect">
                        <a:avLst/>
                      </a:prstGeom>
                      <a:solidFill>
                        <a:srgbClr val="FF71FF"/>
                      </a:solidFill>
                      <a:ln>
                        <a:solidFill>
                          <a:srgbClr val="FF33CC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>
                            <a:solidFill>
                              <a:schemeClr val="tx1"/>
                            </a:solidFill>
                          </a:rPr>
                          <a:t>u</a:t>
                        </a:r>
                      </a:p>
                    </p:txBody>
                  </p:sp>
                  <p:sp>
                    <p:nvSpPr>
                      <p:cNvPr id="84" name="Rounded Rectangle 184">
                        <a:extLst>
                          <a:ext uri="{FF2B5EF4-FFF2-40B4-BE49-F238E27FC236}">
                            <a16:creationId xmlns:a16="http://schemas.microsoft.com/office/drawing/2014/main" id="{5E4B83EC-10F5-ED55-94EE-048034B4834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984508" y="3046863"/>
                        <a:ext cx="593108" cy="457200"/>
                      </a:xfrm>
                      <a:prstGeom prst="roundRect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cxnSp>
                    <p:nvCxnSpPr>
                      <p:cNvPr id="85" name="Straight Arrow Connector 84">
                        <a:extLst>
                          <a:ext uri="{FF2B5EF4-FFF2-40B4-BE49-F238E27FC236}">
                            <a16:creationId xmlns:a16="http://schemas.microsoft.com/office/drawing/2014/main" id="{5E6F1D48-975E-CBDE-A30A-A0B597AF9E22}"/>
                          </a:ext>
                        </a:extLst>
                      </p:cNvPr>
                      <p:cNvCxnSpPr>
                        <a:stCxn id="84" idx="2"/>
                        <a:endCxn id="82" idx="0"/>
                      </p:cNvCxnSpPr>
                      <p:nvPr/>
                    </p:nvCxnSpPr>
                    <p:spPr>
                      <a:xfrm flipH="1">
                        <a:off x="7992754" y="3504063"/>
                        <a:ext cx="288308" cy="305937"/>
                      </a:xfrm>
                      <a:prstGeom prst="straightConnector1">
                        <a:avLst/>
                      </a:prstGeom>
                      <a:ln w="28575"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6" name="Straight Arrow Connector 85">
                        <a:extLst>
                          <a:ext uri="{FF2B5EF4-FFF2-40B4-BE49-F238E27FC236}">
                            <a16:creationId xmlns:a16="http://schemas.microsoft.com/office/drawing/2014/main" id="{895CD135-8311-519A-D6DB-A83AD0D29586}"/>
                          </a:ext>
                        </a:extLst>
                      </p:cNvPr>
                      <p:cNvCxnSpPr>
                        <a:stCxn id="84" idx="2"/>
                        <a:endCxn id="83" idx="0"/>
                      </p:cNvCxnSpPr>
                      <p:nvPr/>
                    </p:nvCxnSpPr>
                    <p:spPr>
                      <a:xfrm>
                        <a:off x="8281062" y="3504063"/>
                        <a:ext cx="287173" cy="304800"/>
                      </a:xfrm>
                      <a:prstGeom prst="straightConnector1">
                        <a:avLst/>
                      </a:prstGeom>
                      <a:ln w="28575"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7" name="TextBox 86">
                        <a:extLst>
                          <a:ext uri="{FF2B5EF4-FFF2-40B4-BE49-F238E27FC236}">
                            <a16:creationId xmlns:a16="http://schemas.microsoft.com/office/drawing/2014/main" id="{DC42FF58-0612-3AE4-692B-AE5A458278B3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7841911" y="3439531"/>
                        <a:ext cx="30168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/>
                          <a:t>0</a:t>
                        </a:r>
                      </a:p>
                    </p:txBody>
                  </p:sp>
                  <p:sp>
                    <p:nvSpPr>
                      <p:cNvPr id="88" name="TextBox 87">
                        <a:extLst>
                          <a:ext uri="{FF2B5EF4-FFF2-40B4-BE49-F238E27FC236}">
                            <a16:creationId xmlns:a16="http://schemas.microsoft.com/office/drawing/2014/main" id="{11795991-A6F2-7551-E459-116F6A7F34E5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439433" y="3429000"/>
                        <a:ext cx="30168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/>
                          <a:t>1</a:t>
                        </a:r>
                      </a:p>
                    </p:txBody>
                  </p:sp>
                </p:grpSp>
                <p:grpSp>
                  <p:nvGrpSpPr>
                    <p:cNvPr id="69" name="Group 68">
                      <a:extLst>
                        <a:ext uri="{FF2B5EF4-FFF2-40B4-BE49-F238E27FC236}">
                          <a16:creationId xmlns:a16="http://schemas.microsoft.com/office/drawing/2014/main" id="{C312C21D-235E-6361-DC97-60933280EE4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068551" y="3961263"/>
                      <a:ext cx="1168589" cy="1220337"/>
                      <a:chOff x="7696200" y="3046863"/>
                      <a:chExt cx="1168589" cy="1220337"/>
                    </a:xfrm>
                  </p:grpSpPr>
                  <p:sp>
                    <p:nvSpPr>
                      <p:cNvPr id="75" name="Rounded Rectangle 175">
                        <a:extLst>
                          <a:ext uri="{FF2B5EF4-FFF2-40B4-BE49-F238E27FC236}">
                            <a16:creationId xmlns:a16="http://schemas.microsoft.com/office/drawing/2014/main" id="{4CD7DD4C-5C78-574E-82DB-237767FAC40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696200" y="3810000"/>
                        <a:ext cx="593108" cy="457200"/>
                      </a:xfrm>
                      <a:prstGeom prst="roundRect">
                        <a:avLst/>
                      </a:prstGeom>
                      <a:solidFill>
                        <a:srgbClr val="FF71FF"/>
                      </a:solidFill>
                      <a:ln>
                        <a:solidFill>
                          <a:srgbClr val="FF33CC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>
                            <a:solidFill>
                              <a:schemeClr val="tx1"/>
                            </a:solidFill>
                          </a:rPr>
                          <a:t>k</a:t>
                        </a:r>
                      </a:p>
                    </p:txBody>
                  </p:sp>
                  <p:sp>
                    <p:nvSpPr>
                      <p:cNvPr id="76" name="Rounded Rectangle 176">
                        <a:extLst>
                          <a:ext uri="{FF2B5EF4-FFF2-40B4-BE49-F238E27FC236}">
                            <a16:creationId xmlns:a16="http://schemas.microsoft.com/office/drawing/2014/main" id="{ADEC231A-2358-EB57-1491-AC8192CBDFC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271681" y="3808863"/>
                        <a:ext cx="593108" cy="457200"/>
                      </a:xfrm>
                      <a:prstGeom prst="roundRect">
                        <a:avLst/>
                      </a:prstGeom>
                      <a:solidFill>
                        <a:srgbClr val="FF71FF"/>
                      </a:solidFill>
                      <a:ln>
                        <a:solidFill>
                          <a:srgbClr val="FF33CC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>
                            <a:solidFill>
                              <a:schemeClr val="tx1"/>
                            </a:solidFill>
                          </a:rPr>
                          <a:t>p</a:t>
                        </a:r>
                      </a:p>
                    </p:txBody>
                  </p:sp>
                  <p:sp>
                    <p:nvSpPr>
                      <p:cNvPr id="77" name="Rounded Rectangle 177">
                        <a:extLst>
                          <a:ext uri="{FF2B5EF4-FFF2-40B4-BE49-F238E27FC236}">
                            <a16:creationId xmlns:a16="http://schemas.microsoft.com/office/drawing/2014/main" id="{DD0C7B67-83FD-98A5-C991-38C61435B51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984508" y="3046863"/>
                        <a:ext cx="593108" cy="457200"/>
                      </a:xfrm>
                      <a:prstGeom prst="roundRect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cxnSp>
                    <p:nvCxnSpPr>
                      <p:cNvPr id="78" name="Straight Arrow Connector 77">
                        <a:extLst>
                          <a:ext uri="{FF2B5EF4-FFF2-40B4-BE49-F238E27FC236}">
                            <a16:creationId xmlns:a16="http://schemas.microsoft.com/office/drawing/2014/main" id="{1AE80BC6-DD9C-2B70-221E-D972A7ED6555}"/>
                          </a:ext>
                        </a:extLst>
                      </p:cNvPr>
                      <p:cNvCxnSpPr>
                        <a:stCxn id="77" idx="2"/>
                        <a:endCxn id="75" idx="0"/>
                      </p:cNvCxnSpPr>
                      <p:nvPr/>
                    </p:nvCxnSpPr>
                    <p:spPr>
                      <a:xfrm flipH="1">
                        <a:off x="7992754" y="3504063"/>
                        <a:ext cx="288308" cy="305937"/>
                      </a:xfrm>
                      <a:prstGeom prst="straightConnector1">
                        <a:avLst/>
                      </a:prstGeom>
                      <a:ln w="28575"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9" name="Straight Arrow Connector 78">
                        <a:extLst>
                          <a:ext uri="{FF2B5EF4-FFF2-40B4-BE49-F238E27FC236}">
                            <a16:creationId xmlns:a16="http://schemas.microsoft.com/office/drawing/2014/main" id="{DB260BBB-EF7A-B879-C7A7-DFD9FB137EAA}"/>
                          </a:ext>
                        </a:extLst>
                      </p:cNvPr>
                      <p:cNvCxnSpPr>
                        <a:stCxn id="77" idx="2"/>
                        <a:endCxn id="76" idx="0"/>
                      </p:cNvCxnSpPr>
                      <p:nvPr/>
                    </p:nvCxnSpPr>
                    <p:spPr>
                      <a:xfrm>
                        <a:off x="8281062" y="3504063"/>
                        <a:ext cx="287173" cy="304800"/>
                      </a:xfrm>
                      <a:prstGeom prst="straightConnector1">
                        <a:avLst/>
                      </a:prstGeom>
                      <a:ln w="28575"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0" name="TextBox 79">
                        <a:extLst>
                          <a:ext uri="{FF2B5EF4-FFF2-40B4-BE49-F238E27FC236}">
                            <a16:creationId xmlns:a16="http://schemas.microsoft.com/office/drawing/2014/main" id="{3742571C-8CBF-071D-89BD-D40AB12FF584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7841911" y="3439531"/>
                        <a:ext cx="30168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/>
                          <a:t>0</a:t>
                        </a:r>
                      </a:p>
                    </p:txBody>
                  </p:sp>
                  <p:sp>
                    <p:nvSpPr>
                      <p:cNvPr id="81" name="TextBox 80">
                        <a:extLst>
                          <a:ext uri="{FF2B5EF4-FFF2-40B4-BE49-F238E27FC236}">
                            <a16:creationId xmlns:a16="http://schemas.microsoft.com/office/drawing/2014/main" id="{4B1C6729-9547-E11B-465C-8CF541237F79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439433" y="3429000"/>
                        <a:ext cx="30168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/>
                          <a:t>1</a:t>
                        </a:r>
                      </a:p>
                    </p:txBody>
                  </p:sp>
                </p:grpSp>
                <p:sp>
                  <p:nvSpPr>
                    <p:cNvPr id="70" name="Rounded Rectangle 170">
                      <a:extLst>
                        <a:ext uri="{FF2B5EF4-FFF2-40B4-BE49-F238E27FC236}">
                          <a16:creationId xmlns:a16="http://schemas.microsoft.com/office/drawing/2014/main" id="{93170EAE-10FA-69AD-7A09-0E7EEF3D4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771997" y="3048000"/>
                      <a:ext cx="593108" cy="457200"/>
                    </a:xfrm>
                    <a:prstGeom prst="roundRect">
                      <a:avLst/>
                    </a:prstGeom>
                    <a:solidFill>
                      <a:srgbClr val="00B0F0"/>
                    </a:solidFill>
                    <a:ln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cxnSp>
                  <p:nvCxnSpPr>
                    <p:cNvPr id="71" name="Straight Arrow Connector 70">
                      <a:extLst>
                        <a:ext uri="{FF2B5EF4-FFF2-40B4-BE49-F238E27FC236}">
                          <a16:creationId xmlns:a16="http://schemas.microsoft.com/office/drawing/2014/main" id="{18EF4786-8D7E-338F-4F37-7FE123675D68}"/>
                        </a:ext>
                      </a:extLst>
                    </p:cNvPr>
                    <p:cNvCxnSpPr>
                      <a:stCxn id="70" idx="2"/>
                      <a:endCxn id="84" idx="0"/>
                    </p:cNvCxnSpPr>
                    <p:nvPr/>
                  </p:nvCxnSpPr>
                  <p:spPr>
                    <a:xfrm flipH="1">
                      <a:off x="6484824" y="3505200"/>
                      <a:ext cx="583727" cy="456063"/>
                    </a:xfrm>
                    <a:prstGeom prst="straightConnector1">
                      <a:avLst/>
                    </a:prstGeom>
                    <a:ln w="28575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" name="Straight Arrow Connector 71">
                      <a:extLst>
                        <a:ext uri="{FF2B5EF4-FFF2-40B4-BE49-F238E27FC236}">
                          <a16:creationId xmlns:a16="http://schemas.microsoft.com/office/drawing/2014/main" id="{72835583-4711-66C3-201C-2E8697A664CC}"/>
                        </a:ext>
                      </a:extLst>
                    </p:cNvPr>
                    <p:cNvCxnSpPr>
                      <a:stCxn id="70" idx="2"/>
                      <a:endCxn id="77" idx="0"/>
                    </p:cNvCxnSpPr>
                    <p:nvPr/>
                  </p:nvCxnSpPr>
                  <p:spPr>
                    <a:xfrm>
                      <a:off x="7068551" y="3505200"/>
                      <a:ext cx="584862" cy="456063"/>
                    </a:xfrm>
                    <a:prstGeom prst="straightConnector1">
                      <a:avLst/>
                    </a:prstGeom>
                    <a:ln w="28575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3" name="TextBox 72">
                      <a:extLst>
                        <a:ext uri="{FF2B5EF4-FFF2-40B4-BE49-F238E27FC236}">
                          <a16:creationId xmlns:a16="http://schemas.microsoft.com/office/drawing/2014/main" id="{1E5D00C2-C9BE-66A4-AD07-F41AFDB1335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629400" y="3440668"/>
                      <a:ext cx="30168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/>
                        <a:t>0</a:t>
                      </a:r>
                    </a:p>
                  </p:txBody>
                </p:sp>
                <p:sp>
                  <p:nvSpPr>
                    <p:cNvPr id="74" name="TextBox 73">
                      <a:extLst>
                        <a:ext uri="{FF2B5EF4-FFF2-40B4-BE49-F238E27FC236}">
                          <a16:creationId xmlns:a16="http://schemas.microsoft.com/office/drawing/2014/main" id="{520DE428-D2D4-9FC6-F2EE-B55D0B901E5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226922" y="3430137"/>
                      <a:ext cx="30168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/>
                        <a:t>1</a:t>
                      </a:r>
                    </a:p>
                  </p:txBody>
                </p:sp>
              </p:grpSp>
              <p:grpSp>
                <p:nvGrpSpPr>
                  <p:cNvPr id="55" name="Group 54">
                    <a:extLst>
                      <a:ext uri="{FF2B5EF4-FFF2-40B4-BE49-F238E27FC236}">
                        <a16:creationId xmlns:a16="http://schemas.microsoft.com/office/drawing/2014/main" id="{40A6279A-607F-4C40-A52A-C6CB6A8DDD5D}"/>
                      </a:ext>
                    </a:extLst>
                  </p:cNvPr>
                  <p:cNvGrpSpPr/>
                  <p:nvPr/>
                </p:nvGrpSpPr>
                <p:grpSpPr>
                  <a:xfrm>
                    <a:off x="6121022" y="3046863"/>
                    <a:ext cx="1168589" cy="1220337"/>
                    <a:chOff x="7696200" y="3046863"/>
                    <a:chExt cx="1168589" cy="1220337"/>
                  </a:xfrm>
                </p:grpSpPr>
                <p:sp>
                  <p:nvSpPr>
                    <p:cNvPr id="61" name="Rounded Rectangle 161">
                      <a:extLst>
                        <a:ext uri="{FF2B5EF4-FFF2-40B4-BE49-F238E27FC236}">
                          <a16:creationId xmlns:a16="http://schemas.microsoft.com/office/drawing/2014/main" id="{846EF4BF-7FE1-BCA3-AC12-3668DDBD2AE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96200" y="3810000"/>
                      <a:ext cx="593108" cy="457200"/>
                    </a:xfrm>
                    <a:prstGeom prst="roundRect">
                      <a:avLst/>
                    </a:prstGeom>
                    <a:solidFill>
                      <a:srgbClr val="FF71FF"/>
                    </a:solidFill>
                    <a:ln>
                      <a:solidFill>
                        <a:srgbClr val="FF33C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p:txBody>
                </p:sp>
                <p:sp>
                  <p:nvSpPr>
                    <p:cNvPr id="62" name="Rounded Rectangle 162">
                      <a:extLst>
                        <a:ext uri="{FF2B5EF4-FFF2-40B4-BE49-F238E27FC236}">
                          <a16:creationId xmlns:a16="http://schemas.microsoft.com/office/drawing/2014/main" id="{BF6E5463-CFFD-947D-488A-700AE87262F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71681" y="3808863"/>
                      <a:ext cx="593108" cy="457200"/>
                    </a:xfrm>
                    <a:prstGeom prst="roundRect">
                      <a:avLst/>
                    </a:prstGeom>
                    <a:solidFill>
                      <a:srgbClr val="FF71FF"/>
                    </a:solidFill>
                    <a:ln>
                      <a:solidFill>
                        <a:srgbClr val="FF33C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p:txBody>
                </p:sp>
                <p:sp>
                  <p:nvSpPr>
                    <p:cNvPr id="63" name="Rounded Rectangle 163">
                      <a:extLst>
                        <a:ext uri="{FF2B5EF4-FFF2-40B4-BE49-F238E27FC236}">
                          <a16:creationId xmlns:a16="http://schemas.microsoft.com/office/drawing/2014/main" id="{B29775AF-AABB-66E2-8E60-B1E704C5BF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84508" y="3046863"/>
                      <a:ext cx="593108" cy="457200"/>
                    </a:xfrm>
                    <a:prstGeom prst="roundRect">
                      <a:avLst/>
                    </a:prstGeom>
                    <a:solidFill>
                      <a:srgbClr val="00B0F0"/>
                    </a:solidFill>
                    <a:ln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cxnSp>
                  <p:nvCxnSpPr>
                    <p:cNvPr id="64" name="Straight Arrow Connector 63">
                      <a:extLst>
                        <a:ext uri="{FF2B5EF4-FFF2-40B4-BE49-F238E27FC236}">
                          <a16:creationId xmlns:a16="http://schemas.microsoft.com/office/drawing/2014/main" id="{38F3ED9E-6CFE-6888-8B51-C8E47D32E60A}"/>
                        </a:ext>
                      </a:extLst>
                    </p:cNvPr>
                    <p:cNvCxnSpPr>
                      <a:stCxn id="63" idx="2"/>
                      <a:endCxn id="61" idx="0"/>
                    </p:cNvCxnSpPr>
                    <p:nvPr/>
                  </p:nvCxnSpPr>
                  <p:spPr>
                    <a:xfrm flipH="1">
                      <a:off x="7992754" y="3504063"/>
                      <a:ext cx="288308" cy="305937"/>
                    </a:xfrm>
                    <a:prstGeom prst="straightConnector1">
                      <a:avLst/>
                    </a:prstGeom>
                    <a:ln w="28575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Straight Arrow Connector 64">
                      <a:extLst>
                        <a:ext uri="{FF2B5EF4-FFF2-40B4-BE49-F238E27FC236}">
                          <a16:creationId xmlns:a16="http://schemas.microsoft.com/office/drawing/2014/main" id="{B5101371-FEE0-361C-876B-4A87EF6AD38A}"/>
                        </a:ext>
                      </a:extLst>
                    </p:cNvPr>
                    <p:cNvCxnSpPr>
                      <a:stCxn id="63" idx="2"/>
                      <a:endCxn id="62" idx="0"/>
                    </p:cNvCxnSpPr>
                    <p:nvPr/>
                  </p:nvCxnSpPr>
                  <p:spPr>
                    <a:xfrm>
                      <a:off x="8281062" y="3504063"/>
                      <a:ext cx="287173" cy="304800"/>
                    </a:xfrm>
                    <a:prstGeom prst="straightConnector1">
                      <a:avLst/>
                    </a:prstGeom>
                    <a:ln w="28575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6" name="TextBox 65">
                      <a:extLst>
                        <a:ext uri="{FF2B5EF4-FFF2-40B4-BE49-F238E27FC236}">
                          <a16:creationId xmlns:a16="http://schemas.microsoft.com/office/drawing/2014/main" id="{FD56D83D-34CE-E91A-7C33-298BC20B2B9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841911" y="3439531"/>
                      <a:ext cx="30168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/>
                        <a:t>0</a:t>
                      </a:r>
                    </a:p>
                  </p:txBody>
                </p:sp>
                <p:sp>
                  <p:nvSpPr>
                    <p:cNvPr id="67" name="TextBox 66">
                      <a:extLst>
                        <a:ext uri="{FF2B5EF4-FFF2-40B4-BE49-F238E27FC236}">
                          <a16:creationId xmlns:a16="http://schemas.microsoft.com/office/drawing/2014/main" id="{4BE0EC2D-2979-335C-2389-AA964F5C730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439433" y="3429000"/>
                      <a:ext cx="30168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/>
                        <a:t>1</a:t>
                      </a:r>
                    </a:p>
                  </p:txBody>
                </p:sp>
              </p:grpSp>
              <p:sp>
                <p:nvSpPr>
                  <p:cNvPr id="56" name="Rounded Rectangle 156">
                    <a:extLst>
                      <a:ext uri="{FF2B5EF4-FFF2-40B4-BE49-F238E27FC236}">
                        <a16:creationId xmlns:a16="http://schemas.microsoft.com/office/drawing/2014/main" id="{9F91AB89-1FE4-3015-6162-6CEEBD65FED4}"/>
                      </a:ext>
                    </a:extLst>
                  </p:cNvPr>
                  <p:cNvSpPr/>
                  <p:nvPr/>
                </p:nvSpPr>
                <p:spPr>
                  <a:xfrm>
                    <a:off x="7233886" y="1981200"/>
                    <a:ext cx="593108" cy="457200"/>
                  </a:xfrm>
                  <a:prstGeom prst="roundRect">
                    <a:avLst/>
                  </a:prstGeom>
                  <a:solidFill>
                    <a:srgbClr val="00B0F0"/>
                  </a:solidFill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57" name="Straight Arrow Connector 56">
                    <a:extLst>
                      <a:ext uri="{FF2B5EF4-FFF2-40B4-BE49-F238E27FC236}">
                        <a16:creationId xmlns:a16="http://schemas.microsoft.com/office/drawing/2014/main" id="{7D432BBD-F433-E92C-CBA6-773A5D308FD7}"/>
                      </a:ext>
                    </a:extLst>
                  </p:cNvPr>
                  <p:cNvCxnSpPr>
                    <a:stCxn id="56" idx="2"/>
                    <a:endCxn id="63" idx="0"/>
                  </p:cNvCxnSpPr>
                  <p:nvPr/>
                </p:nvCxnSpPr>
                <p:spPr>
                  <a:xfrm flipH="1">
                    <a:off x="6705884" y="2438400"/>
                    <a:ext cx="824556" cy="608463"/>
                  </a:xfrm>
                  <a:prstGeom prst="straightConnector1">
                    <a:avLst/>
                  </a:prstGeom>
                  <a:ln w="28575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Arrow Connector 57">
                    <a:extLst>
                      <a:ext uri="{FF2B5EF4-FFF2-40B4-BE49-F238E27FC236}">
                        <a16:creationId xmlns:a16="http://schemas.microsoft.com/office/drawing/2014/main" id="{56444971-7009-915F-7DB6-D642204A65D9}"/>
                      </a:ext>
                    </a:extLst>
                  </p:cNvPr>
                  <p:cNvCxnSpPr>
                    <a:stCxn id="56" idx="2"/>
                    <a:endCxn id="70" idx="0"/>
                  </p:cNvCxnSpPr>
                  <p:nvPr/>
                </p:nvCxnSpPr>
                <p:spPr>
                  <a:xfrm>
                    <a:off x="7530440" y="2438400"/>
                    <a:ext cx="749771" cy="609600"/>
                  </a:xfrm>
                  <a:prstGeom prst="straightConnector1">
                    <a:avLst/>
                  </a:prstGeom>
                  <a:ln w="28575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9" name="TextBox 58">
                    <a:extLst>
                      <a:ext uri="{FF2B5EF4-FFF2-40B4-BE49-F238E27FC236}">
                        <a16:creationId xmlns:a16="http://schemas.microsoft.com/office/drawing/2014/main" id="{36292278-A523-C094-F52B-F65D152B98A7}"/>
                      </a:ext>
                    </a:extLst>
                  </p:cNvPr>
                  <p:cNvSpPr txBox="1"/>
                  <p:nvPr/>
                </p:nvSpPr>
                <p:spPr>
                  <a:xfrm>
                    <a:off x="6934200" y="2450068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0</a:t>
                    </a:r>
                  </a:p>
                </p:txBody>
              </p:sp>
              <p:sp>
                <p:nvSpPr>
                  <p:cNvPr id="60" name="TextBox 59">
                    <a:extLst>
                      <a:ext uri="{FF2B5EF4-FFF2-40B4-BE49-F238E27FC236}">
                        <a16:creationId xmlns:a16="http://schemas.microsoft.com/office/drawing/2014/main" id="{A9704B3A-A637-B424-9CCC-F6283C30A07E}"/>
                      </a:ext>
                    </a:extLst>
                  </p:cNvPr>
                  <p:cNvSpPr txBox="1"/>
                  <p:nvPr/>
                </p:nvSpPr>
                <p:spPr>
                  <a:xfrm>
                    <a:off x="7851714" y="2450068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1</a:t>
                    </a:r>
                  </a:p>
                </p:txBody>
              </p:sp>
            </p:grpSp>
            <p:grpSp>
              <p:nvGrpSpPr>
                <p:cNvPr id="20" name="Group 19">
                  <a:extLst>
                    <a:ext uri="{FF2B5EF4-FFF2-40B4-BE49-F238E27FC236}">
                      <a16:creationId xmlns:a16="http://schemas.microsoft.com/office/drawing/2014/main" id="{43A39379-84DD-D484-C1DE-03C1C46FE714}"/>
                    </a:ext>
                  </a:extLst>
                </p:cNvPr>
                <p:cNvGrpSpPr/>
                <p:nvPr/>
              </p:nvGrpSpPr>
              <p:grpSpPr>
                <a:xfrm>
                  <a:off x="152400" y="3110553"/>
                  <a:ext cx="3048000" cy="3214047"/>
                  <a:chOff x="5791200" y="1967553"/>
                  <a:chExt cx="3048000" cy="3214047"/>
                </a:xfrm>
              </p:grpSpPr>
              <p:sp>
                <p:nvSpPr>
                  <p:cNvPr id="26" name="Rounded Rectangle 126">
                    <a:extLst>
                      <a:ext uri="{FF2B5EF4-FFF2-40B4-BE49-F238E27FC236}">
                        <a16:creationId xmlns:a16="http://schemas.microsoft.com/office/drawing/2014/main" id="{33F4C2CF-6793-E5AF-DE5A-91ADDE71BDDF}"/>
                      </a:ext>
                    </a:extLst>
                  </p:cNvPr>
                  <p:cNvSpPr/>
                  <p:nvPr/>
                </p:nvSpPr>
                <p:spPr>
                  <a:xfrm>
                    <a:off x="8193194" y="3046863"/>
                    <a:ext cx="646006" cy="457200"/>
                  </a:xfrm>
                  <a:prstGeom prst="roundRect">
                    <a:avLst/>
                  </a:prstGeom>
                  <a:solidFill>
                    <a:srgbClr val="FF71FF"/>
                  </a:solidFill>
                  <a:ln>
                    <a:solidFill>
                      <a:srgbClr val="FF33C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>
                        <a:solidFill>
                          <a:schemeClr val="tx1"/>
                        </a:solidFill>
                      </a:rPr>
                      <a:t>w</a:t>
                    </a:r>
                  </a:p>
                </p:txBody>
              </p:sp>
              <p:grpSp>
                <p:nvGrpSpPr>
                  <p:cNvPr id="27" name="Group 26">
                    <a:extLst>
                      <a:ext uri="{FF2B5EF4-FFF2-40B4-BE49-F238E27FC236}">
                        <a16:creationId xmlns:a16="http://schemas.microsoft.com/office/drawing/2014/main" id="{FB572E14-F64A-104A-7FED-C15640487072}"/>
                      </a:ext>
                    </a:extLst>
                  </p:cNvPr>
                  <p:cNvGrpSpPr/>
                  <p:nvPr/>
                </p:nvGrpSpPr>
                <p:grpSpPr>
                  <a:xfrm>
                    <a:off x="5791200" y="3048000"/>
                    <a:ext cx="2337178" cy="2133600"/>
                    <a:chOff x="5899962" y="3048000"/>
                    <a:chExt cx="2337178" cy="2133600"/>
                  </a:xfrm>
                </p:grpSpPr>
                <p:grpSp>
                  <p:nvGrpSpPr>
                    <p:cNvPr id="33" name="Group 32">
                      <a:extLst>
                        <a:ext uri="{FF2B5EF4-FFF2-40B4-BE49-F238E27FC236}">
                          <a16:creationId xmlns:a16="http://schemas.microsoft.com/office/drawing/2014/main" id="{15D6C292-C2D5-2CE4-6022-60D15007CCE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899962" y="3961263"/>
                      <a:ext cx="1168589" cy="1220337"/>
                      <a:chOff x="7696200" y="3046863"/>
                      <a:chExt cx="1168589" cy="1220337"/>
                    </a:xfrm>
                  </p:grpSpPr>
                  <p:sp>
                    <p:nvSpPr>
                      <p:cNvPr id="47" name="Rounded Rectangle 147">
                        <a:extLst>
                          <a:ext uri="{FF2B5EF4-FFF2-40B4-BE49-F238E27FC236}">
                            <a16:creationId xmlns:a16="http://schemas.microsoft.com/office/drawing/2014/main" id="{A4B13F62-DFBE-F04B-4071-5A435E73266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696200" y="3810000"/>
                        <a:ext cx="593108" cy="457200"/>
                      </a:xfrm>
                      <a:prstGeom prst="roundRect">
                        <a:avLst/>
                      </a:prstGeom>
                      <a:solidFill>
                        <a:srgbClr val="FF71FF"/>
                      </a:solidFill>
                      <a:ln>
                        <a:solidFill>
                          <a:srgbClr val="FF33CC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>
                            <a:solidFill>
                              <a:schemeClr val="tx1"/>
                            </a:solidFill>
                          </a:rPr>
                          <a:t>r</a:t>
                        </a:r>
                      </a:p>
                    </p:txBody>
                  </p:sp>
                  <p:sp>
                    <p:nvSpPr>
                      <p:cNvPr id="48" name="Rounded Rectangle 148">
                        <a:extLst>
                          <a:ext uri="{FF2B5EF4-FFF2-40B4-BE49-F238E27FC236}">
                            <a16:creationId xmlns:a16="http://schemas.microsoft.com/office/drawing/2014/main" id="{1EA82874-1824-2D4B-B0A3-E30576B65B8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271681" y="3808863"/>
                        <a:ext cx="593108" cy="457200"/>
                      </a:xfrm>
                      <a:prstGeom prst="roundRect">
                        <a:avLst/>
                      </a:prstGeom>
                      <a:solidFill>
                        <a:srgbClr val="FF71FF"/>
                      </a:solidFill>
                      <a:ln>
                        <a:solidFill>
                          <a:srgbClr val="FF33CC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>
                            <a:solidFill>
                              <a:schemeClr val="tx1"/>
                            </a:solidFill>
                          </a:rPr>
                          <a:t>y</a:t>
                        </a:r>
                      </a:p>
                    </p:txBody>
                  </p:sp>
                  <p:sp>
                    <p:nvSpPr>
                      <p:cNvPr id="49" name="Rounded Rectangle 149">
                        <a:extLst>
                          <a:ext uri="{FF2B5EF4-FFF2-40B4-BE49-F238E27FC236}">
                            <a16:creationId xmlns:a16="http://schemas.microsoft.com/office/drawing/2014/main" id="{468CC7D0-45D4-A311-1951-DF817381990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984508" y="3046863"/>
                        <a:ext cx="593108" cy="457200"/>
                      </a:xfrm>
                      <a:prstGeom prst="roundRect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cxnSp>
                    <p:nvCxnSpPr>
                      <p:cNvPr id="50" name="Straight Arrow Connector 49">
                        <a:extLst>
                          <a:ext uri="{FF2B5EF4-FFF2-40B4-BE49-F238E27FC236}">
                            <a16:creationId xmlns:a16="http://schemas.microsoft.com/office/drawing/2014/main" id="{6F9EA605-C4AB-6271-09F0-3076334E16F6}"/>
                          </a:ext>
                        </a:extLst>
                      </p:cNvPr>
                      <p:cNvCxnSpPr>
                        <a:stCxn id="49" idx="2"/>
                        <a:endCxn id="47" idx="0"/>
                      </p:cNvCxnSpPr>
                      <p:nvPr/>
                    </p:nvCxnSpPr>
                    <p:spPr>
                      <a:xfrm flipH="1">
                        <a:off x="7992754" y="3504063"/>
                        <a:ext cx="288308" cy="305937"/>
                      </a:xfrm>
                      <a:prstGeom prst="straightConnector1">
                        <a:avLst/>
                      </a:prstGeom>
                      <a:ln w="28575"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1" name="Straight Arrow Connector 50">
                        <a:extLst>
                          <a:ext uri="{FF2B5EF4-FFF2-40B4-BE49-F238E27FC236}">
                            <a16:creationId xmlns:a16="http://schemas.microsoft.com/office/drawing/2014/main" id="{12A640C6-7B40-0F20-A12F-6E00ADBBE2E3}"/>
                          </a:ext>
                        </a:extLst>
                      </p:cNvPr>
                      <p:cNvCxnSpPr>
                        <a:stCxn id="49" idx="2"/>
                        <a:endCxn id="48" idx="0"/>
                      </p:cNvCxnSpPr>
                      <p:nvPr/>
                    </p:nvCxnSpPr>
                    <p:spPr>
                      <a:xfrm>
                        <a:off x="8281062" y="3504063"/>
                        <a:ext cx="287173" cy="304800"/>
                      </a:xfrm>
                      <a:prstGeom prst="straightConnector1">
                        <a:avLst/>
                      </a:prstGeom>
                      <a:ln w="28575"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2" name="TextBox 51">
                        <a:extLst>
                          <a:ext uri="{FF2B5EF4-FFF2-40B4-BE49-F238E27FC236}">
                            <a16:creationId xmlns:a16="http://schemas.microsoft.com/office/drawing/2014/main" id="{84801391-AE13-0619-5491-C570ECF9856D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7841911" y="3439531"/>
                        <a:ext cx="30168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/>
                          <a:t>0</a:t>
                        </a:r>
                      </a:p>
                    </p:txBody>
                  </p:sp>
                  <p:sp>
                    <p:nvSpPr>
                      <p:cNvPr id="53" name="TextBox 52">
                        <a:extLst>
                          <a:ext uri="{FF2B5EF4-FFF2-40B4-BE49-F238E27FC236}">
                            <a16:creationId xmlns:a16="http://schemas.microsoft.com/office/drawing/2014/main" id="{BDB96634-E25F-66F7-88F6-EFA6430DBB44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439433" y="3429000"/>
                        <a:ext cx="30168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/>
                          <a:t>1</a:t>
                        </a:r>
                      </a:p>
                    </p:txBody>
                  </p:sp>
                </p:grpSp>
                <p:grpSp>
                  <p:nvGrpSpPr>
                    <p:cNvPr id="34" name="Group 33">
                      <a:extLst>
                        <a:ext uri="{FF2B5EF4-FFF2-40B4-BE49-F238E27FC236}">
                          <a16:creationId xmlns:a16="http://schemas.microsoft.com/office/drawing/2014/main" id="{B30FF43E-5C8D-AC27-987F-E3EFD00A686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068551" y="3961263"/>
                      <a:ext cx="1168589" cy="1220337"/>
                      <a:chOff x="7696200" y="3046863"/>
                      <a:chExt cx="1168589" cy="1220337"/>
                    </a:xfrm>
                  </p:grpSpPr>
                  <p:sp>
                    <p:nvSpPr>
                      <p:cNvPr id="40" name="Rounded Rectangle 140">
                        <a:extLst>
                          <a:ext uri="{FF2B5EF4-FFF2-40B4-BE49-F238E27FC236}">
                            <a16:creationId xmlns:a16="http://schemas.microsoft.com/office/drawing/2014/main" id="{DFC9D40D-6FF9-64D7-B41E-F7B97D13081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696200" y="3810000"/>
                        <a:ext cx="593108" cy="457200"/>
                      </a:xfrm>
                      <a:prstGeom prst="roundRect">
                        <a:avLst/>
                      </a:prstGeom>
                      <a:solidFill>
                        <a:srgbClr val="FF71FF"/>
                      </a:solidFill>
                      <a:ln>
                        <a:solidFill>
                          <a:srgbClr val="FF33CC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>
                            <a:solidFill>
                              <a:schemeClr val="tx1"/>
                            </a:solidFill>
                          </a:rPr>
                          <a:t>a</a:t>
                        </a:r>
                      </a:p>
                    </p:txBody>
                  </p:sp>
                  <p:sp>
                    <p:nvSpPr>
                      <p:cNvPr id="41" name="Rounded Rectangle 141">
                        <a:extLst>
                          <a:ext uri="{FF2B5EF4-FFF2-40B4-BE49-F238E27FC236}">
                            <a16:creationId xmlns:a16="http://schemas.microsoft.com/office/drawing/2014/main" id="{F11D2541-962B-B54F-4B78-EF2BAE4A206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271681" y="3808863"/>
                        <a:ext cx="593108" cy="457200"/>
                      </a:xfrm>
                      <a:prstGeom prst="roundRect">
                        <a:avLst/>
                      </a:prstGeom>
                      <a:solidFill>
                        <a:srgbClr val="FF71FF"/>
                      </a:solidFill>
                      <a:ln>
                        <a:solidFill>
                          <a:srgbClr val="FF33CC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>
                            <a:solidFill>
                              <a:schemeClr val="tx1"/>
                            </a:solidFill>
                          </a:rPr>
                          <a:t>d</a:t>
                        </a:r>
                      </a:p>
                    </p:txBody>
                  </p:sp>
                  <p:sp>
                    <p:nvSpPr>
                      <p:cNvPr id="42" name="Rounded Rectangle 142">
                        <a:extLst>
                          <a:ext uri="{FF2B5EF4-FFF2-40B4-BE49-F238E27FC236}">
                            <a16:creationId xmlns:a16="http://schemas.microsoft.com/office/drawing/2014/main" id="{E8C4AD4E-9F40-6005-36F9-500BC344D26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984508" y="3046863"/>
                        <a:ext cx="593108" cy="457200"/>
                      </a:xfrm>
                      <a:prstGeom prst="roundRect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cxnSp>
                    <p:nvCxnSpPr>
                      <p:cNvPr id="43" name="Straight Arrow Connector 42">
                        <a:extLst>
                          <a:ext uri="{FF2B5EF4-FFF2-40B4-BE49-F238E27FC236}">
                            <a16:creationId xmlns:a16="http://schemas.microsoft.com/office/drawing/2014/main" id="{C010533C-5AF3-5648-997D-7EA4A4425271}"/>
                          </a:ext>
                        </a:extLst>
                      </p:cNvPr>
                      <p:cNvCxnSpPr>
                        <a:stCxn id="42" idx="2"/>
                        <a:endCxn id="40" idx="0"/>
                      </p:cNvCxnSpPr>
                      <p:nvPr/>
                    </p:nvCxnSpPr>
                    <p:spPr>
                      <a:xfrm flipH="1">
                        <a:off x="7992754" y="3504063"/>
                        <a:ext cx="288308" cy="305937"/>
                      </a:xfrm>
                      <a:prstGeom prst="straightConnector1">
                        <a:avLst/>
                      </a:prstGeom>
                      <a:ln w="28575"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4" name="Straight Arrow Connector 43">
                        <a:extLst>
                          <a:ext uri="{FF2B5EF4-FFF2-40B4-BE49-F238E27FC236}">
                            <a16:creationId xmlns:a16="http://schemas.microsoft.com/office/drawing/2014/main" id="{03F3653D-B566-5554-4B8B-DC3C1C03B044}"/>
                          </a:ext>
                        </a:extLst>
                      </p:cNvPr>
                      <p:cNvCxnSpPr>
                        <a:stCxn id="42" idx="2"/>
                        <a:endCxn id="41" idx="0"/>
                      </p:cNvCxnSpPr>
                      <p:nvPr/>
                    </p:nvCxnSpPr>
                    <p:spPr>
                      <a:xfrm>
                        <a:off x="8281062" y="3504063"/>
                        <a:ext cx="287173" cy="304800"/>
                      </a:xfrm>
                      <a:prstGeom prst="straightConnector1">
                        <a:avLst/>
                      </a:prstGeom>
                      <a:ln w="28575"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5" name="TextBox 44">
                        <a:extLst>
                          <a:ext uri="{FF2B5EF4-FFF2-40B4-BE49-F238E27FC236}">
                            <a16:creationId xmlns:a16="http://schemas.microsoft.com/office/drawing/2014/main" id="{3F28FEF3-3F65-763F-07CD-9BA8FBBDDFE9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7841911" y="3439531"/>
                        <a:ext cx="30168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/>
                          <a:t>0</a:t>
                        </a:r>
                      </a:p>
                    </p:txBody>
                  </p:sp>
                  <p:sp>
                    <p:nvSpPr>
                      <p:cNvPr id="46" name="TextBox 45">
                        <a:extLst>
                          <a:ext uri="{FF2B5EF4-FFF2-40B4-BE49-F238E27FC236}">
                            <a16:creationId xmlns:a16="http://schemas.microsoft.com/office/drawing/2014/main" id="{70FBEA26-81B6-A81C-2BED-638A4734FD3F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439433" y="3429000"/>
                        <a:ext cx="30168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/>
                          <a:t>1</a:t>
                        </a:r>
                      </a:p>
                    </p:txBody>
                  </p:sp>
                </p:grpSp>
                <p:sp>
                  <p:nvSpPr>
                    <p:cNvPr id="35" name="Rounded Rectangle 135">
                      <a:extLst>
                        <a:ext uri="{FF2B5EF4-FFF2-40B4-BE49-F238E27FC236}">
                          <a16:creationId xmlns:a16="http://schemas.microsoft.com/office/drawing/2014/main" id="{3430848E-E8C3-3B93-23B1-910FA8A64E7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771997" y="3048000"/>
                      <a:ext cx="593108" cy="457200"/>
                    </a:xfrm>
                    <a:prstGeom prst="roundRect">
                      <a:avLst/>
                    </a:prstGeom>
                    <a:solidFill>
                      <a:srgbClr val="00B0F0"/>
                    </a:solidFill>
                    <a:ln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cxnSp>
                  <p:nvCxnSpPr>
                    <p:cNvPr id="36" name="Straight Arrow Connector 35">
                      <a:extLst>
                        <a:ext uri="{FF2B5EF4-FFF2-40B4-BE49-F238E27FC236}">
                          <a16:creationId xmlns:a16="http://schemas.microsoft.com/office/drawing/2014/main" id="{311E2F41-DC50-0C4D-A3D4-2B9ACFE13941}"/>
                        </a:ext>
                      </a:extLst>
                    </p:cNvPr>
                    <p:cNvCxnSpPr>
                      <a:stCxn id="35" idx="2"/>
                      <a:endCxn id="49" idx="0"/>
                    </p:cNvCxnSpPr>
                    <p:nvPr/>
                  </p:nvCxnSpPr>
                  <p:spPr>
                    <a:xfrm flipH="1">
                      <a:off x="6484824" y="3505200"/>
                      <a:ext cx="583727" cy="456063"/>
                    </a:xfrm>
                    <a:prstGeom prst="straightConnector1">
                      <a:avLst/>
                    </a:prstGeom>
                    <a:ln w="28575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Straight Arrow Connector 36">
                      <a:extLst>
                        <a:ext uri="{FF2B5EF4-FFF2-40B4-BE49-F238E27FC236}">
                          <a16:creationId xmlns:a16="http://schemas.microsoft.com/office/drawing/2014/main" id="{E3DB271D-943F-4258-BA7E-238D4BAD1A94}"/>
                        </a:ext>
                      </a:extLst>
                    </p:cNvPr>
                    <p:cNvCxnSpPr>
                      <a:stCxn id="35" idx="2"/>
                      <a:endCxn id="42" idx="0"/>
                    </p:cNvCxnSpPr>
                    <p:nvPr/>
                  </p:nvCxnSpPr>
                  <p:spPr>
                    <a:xfrm>
                      <a:off x="7068551" y="3505200"/>
                      <a:ext cx="584862" cy="456063"/>
                    </a:xfrm>
                    <a:prstGeom prst="straightConnector1">
                      <a:avLst/>
                    </a:prstGeom>
                    <a:ln w="28575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8" name="TextBox 37">
                      <a:extLst>
                        <a:ext uri="{FF2B5EF4-FFF2-40B4-BE49-F238E27FC236}">
                          <a16:creationId xmlns:a16="http://schemas.microsoft.com/office/drawing/2014/main" id="{568B9EAB-B499-F952-B034-0B58668BECF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629400" y="3440668"/>
                      <a:ext cx="30168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/>
                        <a:t>0</a:t>
                      </a:r>
                    </a:p>
                  </p:txBody>
                </p:sp>
                <p:sp>
                  <p:nvSpPr>
                    <p:cNvPr id="39" name="TextBox 38">
                      <a:extLst>
                        <a:ext uri="{FF2B5EF4-FFF2-40B4-BE49-F238E27FC236}">
                          <a16:creationId xmlns:a16="http://schemas.microsoft.com/office/drawing/2014/main" id="{EF603A2B-297B-D903-1D96-48CACD2830E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226922" y="3430137"/>
                      <a:ext cx="30168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/>
                        <a:t>1</a:t>
                      </a:r>
                    </a:p>
                  </p:txBody>
                </p:sp>
              </p:grpSp>
              <p:sp>
                <p:nvSpPr>
                  <p:cNvPr id="28" name="Rounded Rectangle 128">
                    <a:extLst>
                      <a:ext uri="{FF2B5EF4-FFF2-40B4-BE49-F238E27FC236}">
                        <a16:creationId xmlns:a16="http://schemas.microsoft.com/office/drawing/2014/main" id="{A1377511-B7E0-716B-A88D-101C253077E6}"/>
                      </a:ext>
                    </a:extLst>
                  </p:cNvPr>
                  <p:cNvSpPr/>
                  <p:nvPr/>
                </p:nvSpPr>
                <p:spPr>
                  <a:xfrm>
                    <a:off x="7489767" y="1967553"/>
                    <a:ext cx="593108" cy="457200"/>
                  </a:xfrm>
                  <a:prstGeom prst="roundRect">
                    <a:avLst/>
                  </a:prstGeom>
                  <a:solidFill>
                    <a:srgbClr val="00B0F0"/>
                  </a:solidFill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29" name="Straight Arrow Connector 28">
                    <a:extLst>
                      <a:ext uri="{FF2B5EF4-FFF2-40B4-BE49-F238E27FC236}">
                        <a16:creationId xmlns:a16="http://schemas.microsoft.com/office/drawing/2014/main" id="{5A254F3E-A757-A663-3988-10A3FF002F1F}"/>
                      </a:ext>
                    </a:extLst>
                  </p:cNvPr>
                  <p:cNvCxnSpPr>
                    <a:stCxn id="28" idx="2"/>
                    <a:endCxn id="35" idx="0"/>
                  </p:cNvCxnSpPr>
                  <p:nvPr/>
                </p:nvCxnSpPr>
                <p:spPr>
                  <a:xfrm flipH="1">
                    <a:off x="6959789" y="2424753"/>
                    <a:ext cx="826532" cy="623247"/>
                  </a:xfrm>
                  <a:prstGeom prst="straightConnector1">
                    <a:avLst/>
                  </a:prstGeom>
                  <a:ln w="28575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Arrow Connector 29">
                    <a:extLst>
                      <a:ext uri="{FF2B5EF4-FFF2-40B4-BE49-F238E27FC236}">
                        <a16:creationId xmlns:a16="http://schemas.microsoft.com/office/drawing/2014/main" id="{F23EFA65-DFB3-D944-3746-E53B119E2D4B}"/>
                      </a:ext>
                    </a:extLst>
                  </p:cNvPr>
                  <p:cNvCxnSpPr>
                    <a:cxnSpLocks/>
                    <a:stCxn id="28" idx="2"/>
                    <a:endCxn id="26" idx="0"/>
                  </p:cNvCxnSpPr>
                  <p:nvPr/>
                </p:nvCxnSpPr>
                <p:spPr>
                  <a:xfrm>
                    <a:off x="7786321" y="2424753"/>
                    <a:ext cx="729876" cy="622110"/>
                  </a:xfrm>
                  <a:prstGeom prst="straightConnector1">
                    <a:avLst/>
                  </a:prstGeom>
                  <a:ln w="28575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1" name="TextBox 30">
                    <a:extLst>
                      <a:ext uri="{FF2B5EF4-FFF2-40B4-BE49-F238E27FC236}">
                        <a16:creationId xmlns:a16="http://schemas.microsoft.com/office/drawing/2014/main" id="{F1E01A22-1B7B-AEE7-E127-FA803D875CF7}"/>
                      </a:ext>
                    </a:extLst>
                  </p:cNvPr>
                  <p:cNvSpPr txBox="1"/>
                  <p:nvPr/>
                </p:nvSpPr>
                <p:spPr>
                  <a:xfrm>
                    <a:off x="7190081" y="2436421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0</a:t>
                    </a:r>
                  </a:p>
                </p:txBody>
              </p:sp>
              <p:sp>
                <p:nvSpPr>
                  <p:cNvPr id="32" name="TextBox 31">
                    <a:extLst>
                      <a:ext uri="{FF2B5EF4-FFF2-40B4-BE49-F238E27FC236}">
                        <a16:creationId xmlns:a16="http://schemas.microsoft.com/office/drawing/2014/main" id="{CF4DD4F6-91C8-E8F0-9D00-8D89BE8E723B}"/>
                      </a:ext>
                    </a:extLst>
                  </p:cNvPr>
                  <p:cNvSpPr txBox="1"/>
                  <p:nvPr/>
                </p:nvSpPr>
                <p:spPr>
                  <a:xfrm>
                    <a:off x="8107595" y="2436421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1</a:t>
                    </a:r>
                  </a:p>
                </p:txBody>
              </p:sp>
            </p:grpSp>
            <p:sp>
              <p:nvSpPr>
                <p:cNvPr id="21" name="Rounded Rectangle 121">
                  <a:extLst>
                    <a:ext uri="{FF2B5EF4-FFF2-40B4-BE49-F238E27FC236}">
                      <a16:creationId xmlns:a16="http://schemas.microsoft.com/office/drawing/2014/main" id="{750481FC-6EDA-20EA-F146-C85297B7E54D}"/>
                    </a:ext>
                  </a:extLst>
                </p:cNvPr>
                <p:cNvSpPr/>
                <p:nvPr/>
              </p:nvSpPr>
              <p:spPr>
                <a:xfrm>
                  <a:off x="3119642" y="2443146"/>
                  <a:ext cx="593108" cy="457200"/>
                </a:xfrm>
                <a:prstGeom prst="roundRect">
                  <a:avLst/>
                </a:prstGeom>
                <a:solidFill>
                  <a:srgbClr val="00B0F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2" name="Straight Arrow Connector 21">
                  <a:extLst>
                    <a:ext uri="{FF2B5EF4-FFF2-40B4-BE49-F238E27FC236}">
                      <a16:creationId xmlns:a16="http://schemas.microsoft.com/office/drawing/2014/main" id="{99CFE174-C43B-6C20-6130-7170BB10D476}"/>
                    </a:ext>
                  </a:extLst>
                </p:cNvPr>
                <p:cNvCxnSpPr>
                  <a:stCxn id="21" idx="2"/>
                  <a:endCxn id="56" idx="0"/>
                </p:cNvCxnSpPr>
                <p:nvPr/>
              </p:nvCxnSpPr>
              <p:spPr>
                <a:xfrm>
                  <a:off x="3416196" y="2900346"/>
                  <a:ext cx="1294844" cy="223854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>
                  <a:extLst>
                    <a:ext uri="{FF2B5EF4-FFF2-40B4-BE49-F238E27FC236}">
                      <a16:creationId xmlns:a16="http://schemas.microsoft.com/office/drawing/2014/main" id="{A96FD4F5-8DE0-40EB-0650-CC4E77104122}"/>
                    </a:ext>
                  </a:extLst>
                </p:cNvPr>
                <p:cNvCxnSpPr>
                  <a:stCxn id="21" idx="2"/>
                  <a:endCxn id="28" idx="0"/>
                </p:cNvCxnSpPr>
                <p:nvPr/>
              </p:nvCxnSpPr>
              <p:spPr>
                <a:xfrm flipH="1">
                  <a:off x="2147521" y="2900346"/>
                  <a:ext cx="1268675" cy="210207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10C0EC96-FA69-A420-9F89-2DA1745E86DF}"/>
                    </a:ext>
                  </a:extLst>
                </p:cNvPr>
                <p:cNvSpPr txBox="1"/>
                <p:nvPr/>
              </p:nvSpPr>
              <p:spPr>
                <a:xfrm>
                  <a:off x="2411267" y="2612999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0</a:t>
                  </a:r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C90064E5-1A3E-AC73-373F-BC6C53C52761}"/>
                    </a:ext>
                  </a:extLst>
                </p:cNvPr>
                <p:cNvSpPr txBox="1"/>
                <p:nvPr/>
              </p:nvSpPr>
              <p:spPr>
                <a:xfrm>
                  <a:off x="4252738" y="2629803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1</a:t>
                  </a:r>
                </a:p>
              </p:txBody>
            </p:sp>
          </p:grpSp>
          <p:sp>
            <p:nvSpPr>
              <p:cNvPr id="14" name="Rounded Rectangle 91">
                <a:extLst>
                  <a:ext uri="{FF2B5EF4-FFF2-40B4-BE49-F238E27FC236}">
                    <a16:creationId xmlns:a16="http://schemas.microsoft.com/office/drawing/2014/main" id="{9D4B7CF0-48B4-32D1-D257-4983C3012325}"/>
                  </a:ext>
                </a:extLst>
              </p:cNvPr>
              <p:cNvSpPr/>
              <p:nvPr/>
            </p:nvSpPr>
            <p:spPr>
              <a:xfrm>
                <a:off x="5529292" y="1676400"/>
                <a:ext cx="593108" cy="457200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CDCE719E-0C5E-C4FF-95C0-A8E86048E8FE}"/>
                  </a:ext>
                </a:extLst>
              </p:cNvPr>
              <p:cNvCxnSpPr>
                <a:stCxn id="14" idx="2"/>
                <a:endCxn id="91" idx="0"/>
              </p:cNvCxnSpPr>
              <p:nvPr/>
            </p:nvCxnSpPr>
            <p:spPr>
              <a:xfrm>
                <a:off x="5825846" y="2133600"/>
                <a:ext cx="1439027" cy="298917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3EF3D3D7-C305-0ABE-0E74-BC2B34EC0911}"/>
                  </a:ext>
                </a:extLst>
              </p:cNvPr>
              <p:cNvCxnSpPr>
                <a:stCxn id="14" idx="2"/>
                <a:endCxn id="21" idx="0"/>
              </p:cNvCxnSpPr>
              <p:nvPr/>
            </p:nvCxnSpPr>
            <p:spPr>
              <a:xfrm flipH="1">
                <a:off x="4559196" y="2133600"/>
                <a:ext cx="1266650" cy="309546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AD561B-1F73-B0DA-E40E-AE7115350DCF}"/>
                  </a:ext>
                </a:extLst>
              </p:cNvPr>
              <p:cNvSpPr txBox="1"/>
              <p:nvPr/>
            </p:nvSpPr>
            <p:spPr>
              <a:xfrm>
                <a:off x="4820917" y="1846253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0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E36F510-01CD-7F26-84F5-5AD5CAD789CE}"/>
                  </a:ext>
                </a:extLst>
              </p:cNvPr>
              <p:cNvSpPr txBox="1"/>
              <p:nvPr/>
            </p:nvSpPr>
            <p:spPr>
              <a:xfrm>
                <a:off x="6662388" y="186305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</a:t>
                </a:r>
              </a:p>
            </p:txBody>
          </p:sp>
        </p:grpSp>
        <p:sp>
          <p:nvSpPr>
            <p:cNvPr id="7" name="Rounded Rectangle 105">
              <a:extLst>
                <a:ext uri="{FF2B5EF4-FFF2-40B4-BE49-F238E27FC236}">
                  <a16:creationId xmlns:a16="http://schemas.microsoft.com/office/drawing/2014/main" id="{AB57A3AE-86A4-00D2-B724-5333BBAE613D}"/>
                </a:ext>
              </a:extLst>
            </p:cNvPr>
            <p:cNvSpPr/>
            <p:nvPr/>
          </p:nvSpPr>
          <p:spPr>
            <a:xfrm>
              <a:off x="5892705" y="1422033"/>
              <a:ext cx="593108" cy="457200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C48DA34E-C7A4-BE52-C56A-34AB019E9F9E}"/>
                </a:ext>
              </a:extLst>
            </p:cNvPr>
            <p:cNvCxnSpPr>
              <a:stCxn id="7" idx="2"/>
              <a:endCxn id="98" idx="0"/>
            </p:cNvCxnSpPr>
            <p:nvPr/>
          </p:nvCxnSpPr>
          <p:spPr>
            <a:xfrm>
              <a:off x="6189259" y="1879233"/>
              <a:ext cx="1456614" cy="33056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1CECA359-FCFF-4F3B-6C4B-8C48396355D2}"/>
                </a:ext>
              </a:extLst>
            </p:cNvPr>
            <p:cNvCxnSpPr>
              <a:stCxn id="7" idx="2"/>
              <a:endCxn id="14" idx="0"/>
            </p:cNvCxnSpPr>
            <p:nvPr/>
          </p:nvCxnSpPr>
          <p:spPr>
            <a:xfrm flipH="1">
              <a:off x="4606646" y="1879233"/>
              <a:ext cx="1582613" cy="33056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8F96CD5-230F-FD1A-0418-56FD90BD94BC}"/>
                </a:ext>
              </a:extLst>
            </p:cNvPr>
            <p:cNvSpPr txBox="1"/>
            <p:nvPr/>
          </p:nvSpPr>
          <p:spPr>
            <a:xfrm>
              <a:off x="5184330" y="15918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E29ACC3-6D7B-5A35-AE0E-9B052A3CB10A}"/>
                </a:ext>
              </a:extLst>
            </p:cNvPr>
            <p:cNvSpPr txBox="1"/>
            <p:nvPr/>
          </p:nvSpPr>
          <p:spPr>
            <a:xfrm>
              <a:off x="7025801" y="160869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sp>
        <p:nvSpPr>
          <p:cNvPr id="202" name="TextBox 201">
            <a:extLst>
              <a:ext uri="{FF2B5EF4-FFF2-40B4-BE49-F238E27FC236}">
                <a16:creationId xmlns:a16="http://schemas.microsoft.com/office/drawing/2014/main" id="{FF5BEDCB-32FE-7273-2F1B-4C4E3DB8C4AC}"/>
              </a:ext>
            </a:extLst>
          </p:cNvPr>
          <p:cNvSpPr txBox="1"/>
          <p:nvPr/>
        </p:nvSpPr>
        <p:spPr>
          <a:xfrm>
            <a:off x="25264" y="1619927"/>
            <a:ext cx="55981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US" sz="2400" dirty="0">
                <a:solidFill>
                  <a:srgbClr val="FF0000"/>
                </a:solidFill>
              </a:rPr>
              <a:t>wiggle </a:t>
            </a:r>
            <a:r>
              <a:rPr lang="en-US" sz="2400" dirty="0" err="1">
                <a:solidFill>
                  <a:srgbClr val="FF0000"/>
                </a:solidFill>
              </a:rPr>
              <a:t>wiggle</a:t>
            </a:r>
            <a:r>
              <a:rPr lang="en-US" sz="2400" dirty="0">
                <a:solidFill>
                  <a:srgbClr val="FF0000"/>
                </a:solidFill>
              </a:rPr>
              <a:t> wiggle like a gypsy queen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wiggle </a:t>
            </a:r>
            <a:r>
              <a:rPr lang="en-US" sz="2400" dirty="0" err="1">
                <a:solidFill>
                  <a:srgbClr val="FF0000"/>
                </a:solidFill>
              </a:rPr>
              <a:t>wiggle</a:t>
            </a:r>
            <a:r>
              <a:rPr lang="en-US" sz="2400" dirty="0">
                <a:solidFill>
                  <a:srgbClr val="FF0000"/>
                </a:solidFill>
              </a:rPr>
              <a:t> wiggle all dressed in green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5097A3B1-CD97-B964-9BBD-E08821F3ACED}"/>
              </a:ext>
            </a:extLst>
          </p:cNvPr>
          <p:cNvSpPr txBox="1"/>
          <p:nvPr/>
        </p:nvSpPr>
        <p:spPr>
          <a:xfrm>
            <a:off x="46984" y="2794279"/>
            <a:ext cx="44801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Characters are leaves in the tree</a:t>
            </a:r>
          </a:p>
          <a:p>
            <a:r>
              <a:rPr lang="en-US" sz="2000" dirty="0"/>
              <a:t>0 = go left, 1 = go right</a:t>
            </a:r>
          </a:p>
          <a:p>
            <a:r>
              <a:rPr lang="en-US" sz="2000" dirty="0"/>
              <a:t>Path to character is its encoding</a:t>
            </a:r>
          </a:p>
          <a:p>
            <a:endParaRPr lang="en-US" sz="2000" dirty="0"/>
          </a:p>
          <a:p>
            <a:r>
              <a:rPr lang="en-US" sz="2000" dirty="0"/>
              <a:t>To encode “</a:t>
            </a:r>
            <a:r>
              <a:rPr lang="en-US" sz="2000" dirty="0" err="1"/>
              <a:t>wigg</a:t>
            </a:r>
            <a:r>
              <a:rPr lang="en-US" sz="2000" dirty="0"/>
              <a:t>”: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Find each character in the tree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Replace character with the path to that node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Result:00010111010</a:t>
            </a:r>
          </a:p>
        </p:txBody>
      </p:sp>
      <p:sp>
        <p:nvSpPr>
          <p:cNvPr id="204" name="Slide Number Placeholder 203">
            <a:extLst>
              <a:ext uri="{FF2B5EF4-FFF2-40B4-BE49-F238E27FC236}">
                <a16:creationId xmlns:a16="http://schemas.microsoft.com/office/drawing/2014/main" id="{3F298B55-DE10-D5C7-BD90-C63550375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38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398E3-6E9F-DAAF-BDFE-A7152211D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Coding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3CBE214-9878-BDD5-E725-211BBD3F2784}"/>
              </a:ext>
            </a:extLst>
          </p:cNvPr>
          <p:cNvGrpSpPr/>
          <p:nvPr/>
        </p:nvGrpSpPr>
        <p:grpSpPr>
          <a:xfrm>
            <a:off x="3681549" y="1265284"/>
            <a:ext cx="8305800" cy="5435967"/>
            <a:chOff x="76200" y="1422033"/>
            <a:chExt cx="8305800" cy="5435967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86CD68D-078E-EDC1-D3A9-0619571112B3}"/>
                </a:ext>
              </a:extLst>
            </p:cNvPr>
            <p:cNvGrpSpPr/>
            <p:nvPr/>
          </p:nvGrpSpPr>
          <p:grpSpPr>
            <a:xfrm>
              <a:off x="6844352" y="2209800"/>
              <a:ext cx="1537648" cy="1220337"/>
              <a:chOff x="7479541" y="3046863"/>
              <a:chExt cx="1537648" cy="1220337"/>
            </a:xfrm>
          </p:grpSpPr>
          <p:sp>
            <p:nvSpPr>
              <p:cNvPr id="96" name="Rounded Rectangle 111">
                <a:extLst>
                  <a:ext uri="{FF2B5EF4-FFF2-40B4-BE49-F238E27FC236}">
                    <a16:creationId xmlns:a16="http://schemas.microsoft.com/office/drawing/2014/main" id="{4DE4C19C-E290-F981-C81F-5BF4C61B78AA}"/>
                  </a:ext>
                </a:extLst>
              </p:cNvPr>
              <p:cNvSpPr/>
              <p:nvPr/>
            </p:nvSpPr>
            <p:spPr>
              <a:xfrm>
                <a:off x="7479541" y="3810000"/>
                <a:ext cx="809767" cy="457200"/>
              </a:xfrm>
              <a:prstGeom prst="roundRect">
                <a:avLst/>
              </a:prstGeom>
              <a:solidFill>
                <a:srgbClr val="FF71FF"/>
              </a:solidFill>
              <a:ln>
                <a:solidFill>
                  <a:srgbClr val="FF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g</a:t>
                </a:r>
              </a:p>
            </p:txBody>
          </p:sp>
          <p:sp>
            <p:nvSpPr>
              <p:cNvPr id="97" name="Rounded Rectangle 112">
                <a:extLst>
                  <a:ext uri="{FF2B5EF4-FFF2-40B4-BE49-F238E27FC236}">
                    <a16:creationId xmlns:a16="http://schemas.microsoft.com/office/drawing/2014/main" id="{BCEF3B46-F522-BFFE-36F3-99FE60E03901}"/>
                  </a:ext>
                </a:extLst>
              </p:cNvPr>
              <p:cNvSpPr/>
              <p:nvPr/>
            </p:nvSpPr>
            <p:spPr>
              <a:xfrm>
                <a:off x="8271681" y="3808863"/>
                <a:ext cx="745508" cy="457200"/>
              </a:xfrm>
              <a:prstGeom prst="roundRect">
                <a:avLst/>
              </a:prstGeom>
              <a:solidFill>
                <a:srgbClr val="FF71FF"/>
              </a:solidFill>
              <a:ln>
                <a:solidFill>
                  <a:srgbClr val="FF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e</a:t>
                </a:r>
              </a:p>
            </p:txBody>
          </p:sp>
          <p:sp>
            <p:nvSpPr>
              <p:cNvPr id="98" name="Rounded Rectangle 113">
                <a:extLst>
                  <a:ext uri="{FF2B5EF4-FFF2-40B4-BE49-F238E27FC236}">
                    <a16:creationId xmlns:a16="http://schemas.microsoft.com/office/drawing/2014/main" id="{C612FC26-3C35-2256-455B-7FD25E583637}"/>
                  </a:ext>
                </a:extLst>
              </p:cNvPr>
              <p:cNvSpPr/>
              <p:nvPr/>
            </p:nvSpPr>
            <p:spPr>
              <a:xfrm>
                <a:off x="7984508" y="3046863"/>
                <a:ext cx="593108" cy="457200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9" name="Straight Arrow Connector 98">
                <a:extLst>
                  <a:ext uri="{FF2B5EF4-FFF2-40B4-BE49-F238E27FC236}">
                    <a16:creationId xmlns:a16="http://schemas.microsoft.com/office/drawing/2014/main" id="{D0BF3333-64A1-1986-062F-7D3099E159AC}"/>
                  </a:ext>
                </a:extLst>
              </p:cNvPr>
              <p:cNvCxnSpPr>
                <a:stCxn id="98" idx="2"/>
                <a:endCxn id="96" idx="0"/>
              </p:cNvCxnSpPr>
              <p:nvPr/>
            </p:nvCxnSpPr>
            <p:spPr>
              <a:xfrm flipH="1">
                <a:off x="7884425" y="3504063"/>
                <a:ext cx="396637" cy="305937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id="{53F14B56-BC16-8018-CA70-4BDD2D6040F5}"/>
                  </a:ext>
                </a:extLst>
              </p:cNvPr>
              <p:cNvCxnSpPr>
                <a:stCxn id="98" idx="2"/>
                <a:endCxn id="97" idx="0"/>
              </p:cNvCxnSpPr>
              <p:nvPr/>
            </p:nvCxnSpPr>
            <p:spPr>
              <a:xfrm>
                <a:off x="8281062" y="3504063"/>
                <a:ext cx="363373" cy="3048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55BA482C-9662-1BAE-AC34-8141000103D4}"/>
                  </a:ext>
                </a:extLst>
              </p:cNvPr>
              <p:cNvSpPr txBox="1"/>
              <p:nvPr/>
            </p:nvSpPr>
            <p:spPr>
              <a:xfrm>
                <a:off x="7841911" y="343953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0</a:t>
                </a:r>
              </a:p>
            </p:txBody>
          </p: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4884A425-5330-4B78-091C-5C229F47AA3B}"/>
                  </a:ext>
                </a:extLst>
              </p:cNvPr>
              <p:cNvSpPr txBox="1"/>
              <p:nvPr/>
            </p:nvSpPr>
            <p:spPr>
              <a:xfrm>
                <a:off x="8439433" y="34290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76E7B2C9-D24B-FC64-F803-2D6C5E6F6615}"/>
                </a:ext>
              </a:extLst>
            </p:cNvPr>
            <p:cNvGrpSpPr/>
            <p:nvPr/>
          </p:nvGrpSpPr>
          <p:grpSpPr>
            <a:xfrm>
              <a:off x="76200" y="2209800"/>
              <a:ext cx="6553200" cy="4648200"/>
              <a:chOff x="1295400" y="1676400"/>
              <a:chExt cx="6553200" cy="4648200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7D314C98-454C-7F99-5FB9-0C4A2BBBF506}"/>
                  </a:ext>
                </a:extLst>
              </p:cNvPr>
              <p:cNvGrpSpPr/>
              <p:nvPr/>
            </p:nvGrpSpPr>
            <p:grpSpPr>
              <a:xfrm>
                <a:off x="6680011" y="2432517"/>
                <a:ext cx="1168589" cy="1220337"/>
                <a:chOff x="7696200" y="3046863"/>
                <a:chExt cx="1168589" cy="1220337"/>
              </a:xfrm>
            </p:grpSpPr>
            <p:sp>
              <p:nvSpPr>
                <p:cNvPr id="89" name="Rounded Rectangle 98">
                  <a:extLst>
                    <a:ext uri="{FF2B5EF4-FFF2-40B4-BE49-F238E27FC236}">
                      <a16:creationId xmlns:a16="http://schemas.microsoft.com/office/drawing/2014/main" id="{65076B75-8DC4-C83B-5BD8-B4E50D712462}"/>
                    </a:ext>
                  </a:extLst>
                </p:cNvPr>
                <p:cNvSpPr/>
                <p:nvPr/>
              </p:nvSpPr>
              <p:spPr>
                <a:xfrm>
                  <a:off x="7696200" y="3810000"/>
                  <a:ext cx="593108" cy="457200"/>
                </a:xfrm>
                <a:prstGeom prst="roundRect">
                  <a:avLst/>
                </a:prstGeom>
                <a:solidFill>
                  <a:srgbClr val="FF71FF"/>
                </a:solidFill>
                <a:ln>
                  <a:solidFill>
                    <a:srgbClr val="FF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l</a:t>
                  </a:r>
                </a:p>
              </p:txBody>
            </p:sp>
            <p:sp>
              <p:nvSpPr>
                <p:cNvPr id="90" name="Rounded Rectangle 99">
                  <a:extLst>
                    <a:ext uri="{FF2B5EF4-FFF2-40B4-BE49-F238E27FC236}">
                      <a16:creationId xmlns:a16="http://schemas.microsoft.com/office/drawing/2014/main" id="{A17A0861-6155-FD16-8796-CD6C8D95CDD8}"/>
                    </a:ext>
                  </a:extLst>
                </p:cNvPr>
                <p:cNvSpPr/>
                <p:nvPr/>
              </p:nvSpPr>
              <p:spPr>
                <a:xfrm>
                  <a:off x="8271681" y="3808863"/>
                  <a:ext cx="593108" cy="457200"/>
                </a:xfrm>
                <a:prstGeom prst="roundRect">
                  <a:avLst/>
                </a:prstGeom>
                <a:solidFill>
                  <a:srgbClr val="FF71FF"/>
                </a:solidFill>
                <a:ln>
                  <a:solidFill>
                    <a:srgbClr val="FF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i</a:t>
                  </a:r>
                </a:p>
              </p:txBody>
            </p:sp>
            <p:sp>
              <p:nvSpPr>
                <p:cNvPr id="91" name="Rounded Rectangle 100">
                  <a:extLst>
                    <a:ext uri="{FF2B5EF4-FFF2-40B4-BE49-F238E27FC236}">
                      <a16:creationId xmlns:a16="http://schemas.microsoft.com/office/drawing/2014/main" id="{A5C5A052-0176-E47D-690D-7E0928DAE9F4}"/>
                    </a:ext>
                  </a:extLst>
                </p:cNvPr>
                <p:cNvSpPr/>
                <p:nvPr/>
              </p:nvSpPr>
              <p:spPr>
                <a:xfrm>
                  <a:off x="7984508" y="3046863"/>
                  <a:ext cx="593108" cy="457200"/>
                </a:xfrm>
                <a:prstGeom prst="roundRect">
                  <a:avLst/>
                </a:prstGeom>
                <a:solidFill>
                  <a:srgbClr val="00B0F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92" name="Straight Arrow Connector 91">
                  <a:extLst>
                    <a:ext uri="{FF2B5EF4-FFF2-40B4-BE49-F238E27FC236}">
                      <a16:creationId xmlns:a16="http://schemas.microsoft.com/office/drawing/2014/main" id="{77F1BED2-6C97-9219-F946-E7B2F77FFFE4}"/>
                    </a:ext>
                  </a:extLst>
                </p:cNvPr>
                <p:cNvCxnSpPr>
                  <a:stCxn id="91" idx="2"/>
                  <a:endCxn id="89" idx="0"/>
                </p:cNvCxnSpPr>
                <p:nvPr/>
              </p:nvCxnSpPr>
              <p:spPr>
                <a:xfrm flipH="1">
                  <a:off x="7992754" y="3504063"/>
                  <a:ext cx="288308" cy="305937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Arrow Connector 92">
                  <a:extLst>
                    <a:ext uri="{FF2B5EF4-FFF2-40B4-BE49-F238E27FC236}">
                      <a16:creationId xmlns:a16="http://schemas.microsoft.com/office/drawing/2014/main" id="{D0D6CD79-7CAF-92B7-55E0-BF5484680A36}"/>
                    </a:ext>
                  </a:extLst>
                </p:cNvPr>
                <p:cNvCxnSpPr>
                  <a:stCxn id="91" idx="2"/>
                  <a:endCxn id="90" idx="0"/>
                </p:cNvCxnSpPr>
                <p:nvPr/>
              </p:nvCxnSpPr>
              <p:spPr>
                <a:xfrm>
                  <a:off x="8281062" y="3504063"/>
                  <a:ext cx="287173" cy="304800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4" name="TextBox 93">
                  <a:extLst>
                    <a:ext uri="{FF2B5EF4-FFF2-40B4-BE49-F238E27FC236}">
                      <a16:creationId xmlns:a16="http://schemas.microsoft.com/office/drawing/2014/main" id="{61289831-E6D3-8125-A180-D7095F188377}"/>
                    </a:ext>
                  </a:extLst>
                </p:cNvPr>
                <p:cNvSpPr txBox="1"/>
                <p:nvPr/>
              </p:nvSpPr>
              <p:spPr>
                <a:xfrm>
                  <a:off x="7841911" y="3439531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0</a:t>
                  </a:r>
                </a:p>
              </p:txBody>
            </p:sp>
            <p:sp>
              <p:nvSpPr>
                <p:cNvPr id="95" name="TextBox 94">
                  <a:extLst>
                    <a:ext uri="{FF2B5EF4-FFF2-40B4-BE49-F238E27FC236}">
                      <a16:creationId xmlns:a16="http://schemas.microsoft.com/office/drawing/2014/main" id="{360BC447-03FC-DDE3-FA93-A8665948A64F}"/>
                    </a:ext>
                  </a:extLst>
                </p:cNvPr>
                <p:cNvSpPr txBox="1"/>
                <p:nvPr/>
              </p:nvSpPr>
              <p:spPr>
                <a:xfrm>
                  <a:off x="8439433" y="342900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1</a:t>
                  </a:r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1BDEEA61-1191-AE93-775F-6882D0B9BE2C}"/>
                  </a:ext>
                </a:extLst>
              </p:cNvPr>
              <p:cNvGrpSpPr/>
              <p:nvPr/>
            </p:nvGrpSpPr>
            <p:grpSpPr>
              <a:xfrm>
                <a:off x="1295400" y="2443146"/>
                <a:ext cx="6477000" cy="3881454"/>
                <a:chOff x="152400" y="2443146"/>
                <a:chExt cx="6477000" cy="3881454"/>
              </a:xfrm>
            </p:grpSpPr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7D29EEB2-CD0B-EC8A-FF0B-5E804DCFF68D}"/>
                    </a:ext>
                  </a:extLst>
                </p:cNvPr>
                <p:cNvGrpSpPr/>
                <p:nvPr/>
              </p:nvGrpSpPr>
              <p:grpSpPr>
                <a:xfrm>
                  <a:off x="3301622" y="3124200"/>
                  <a:ext cx="3327778" cy="3200400"/>
                  <a:chOff x="6121022" y="1981200"/>
                  <a:chExt cx="3327778" cy="3200400"/>
                </a:xfrm>
              </p:grpSpPr>
              <p:grpSp>
                <p:nvGrpSpPr>
                  <p:cNvPr id="54" name="Group 53">
                    <a:extLst>
                      <a:ext uri="{FF2B5EF4-FFF2-40B4-BE49-F238E27FC236}">
                        <a16:creationId xmlns:a16="http://schemas.microsoft.com/office/drawing/2014/main" id="{F5A16C12-E1F1-6E37-ECC4-672A5FCC5636}"/>
                      </a:ext>
                    </a:extLst>
                  </p:cNvPr>
                  <p:cNvGrpSpPr/>
                  <p:nvPr/>
                </p:nvGrpSpPr>
                <p:grpSpPr>
                  <a:xfrm>
                    <a:off x="7111622" y="3048000"/>
                    <a:ext cx="2337178" cy="2133600"/>
                    <a:chOff x="5899962" y="3048000"/>
                    <a:chExt cx="2337178" cy="2133600"/>
                  </a:xfrm>
                </p:grpSpPr>
                <p:grpSp>
                  <p:nvGrpSpPr>
                    <p:cNvPr id="68" name="Group 67">
                      <a:extLst>
                        <a:ext uri="{FF2B5EF4-FFF2-40B4-BE49-F238E27FC236}">
                          <a16:creationId xmlns:a16="http://schemas.microsoft.com/office/drawing/2014/main" id="{28DC7BDD-F76A-7216-A586-861CB852D2C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899962" y="3961263"/>
                      <a:ext cx="1168589" cy="1220337"/>
                      <a:chOff x="7696200" y="3046863"/>
                      <a:chExt cx="1168589" cy="1220337"/>
                    </a:xfrm>
                  </p:grpSpPr>
                  <p:sp>
                    <p:nvSpPr>
                      <p:cNvPr id="82" name="Rounded Rectangle 182">
                        <a:extLst>
                          <a:ext uri="{FF2B5EF4-FFF2-40B4-BE49-F238E27FC236}">
                            <a16:creationId xmlns:a16="http://schemas.microsoft.com/office/drawing/2014/main" id="{1A72C4EB-FC92-3E07-35C8-C2B46B87611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696200" y="3810000"/>
                        <a:ext cx="593108" cy="457200"/>
                      </a:xfrm>
                      <a:prstGeom prst="roundRect">
                        <a:avLst/>
                      </a:prstGeom>
                      <a:solidFill>
                        <a:srgbClr val="FF71FF"/>
                      </a:solidFill>
                      <a:ln>
                        <a:solidFill>
                          <a:srgbClr val="FF33CC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>
                            <a:solidFill>
                              <a:schemeClr val="tx1"/>
                            </a:solidFill>
                          </a:rPr>
                          <a:t>q</a:t>
                        </a:r>
                      </a:p>
                    </p:txBody>
                  </p:sp>
                  <p:sp>
                    <p:nvSpPr>
                      <p:cNvPr id="83" name="Rounded Rectangle 183">
                        <a:extLst>
                          <a:ext uri="{FF2B5EF4-FFF2-40B4-BE49-F238E27FC236}">
                            <a16:creationId xmlns:a16="http://schemas.microsoft.com/office/drawing/2014/main" id="{08C66490-6E60-8086-048F-36B0FF0012C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271681" y="3808863"/>
                        <a:ext cx="593108" cy="457200"/>
                      </a:xfrm>
                      <a:prstGeom prst="roundRect">
                        <a:avLst/>
                      </a:prstGeom>
                      <a:solidFill>
                        <a:srgbClr val="FF71FF"/>
                      </a:solidFill>
                      <a:ln>
                        <a:solidFill>
                          <a:srgbClr val="FF33CC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>
                            <a:solidFill>
                              <a:schemeClr val="tx1"/>
                            </a:solidFill>
                          </a:rPr>
                          <a:t>u</a:t>
                        </a:r>
                      </a:p>
                    </p:txBody>
                  </p:sp>
                  <p:sp>
                    <p:nvSpPr>
                      <p:cNvPr id="84" name="Rounded Rectangle 184">
                        <a:extLst>
                          <a:ext uri="{FF2B5EF4-FFF2-40B4-BE49-F238E27FC236}">
                            <a16:creationId xmlns:a16="http://schemas.microsoft.com/office/drawing/2014/main" id="{5E4B83EC-10F5-ED55-94EE-048034B4834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984508" y="3046863"/>
                        <a:ext cx="593108" cy="457200"/>
                      </a:xfrm>
                      <a:prstGeom prst="roundRect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cxnSp>
                    <p:nvCxnSpPr>
                      <p:cNvPr id="85" name="Straight Arrow Connector 84">
                        <a:extLst>
                          <a:ext uri="{FF2B5EF4-FFF2-40B4-BE49-F238E27FC236}">
                            <a16:creationId xmlns:a16="http://schemas.microsoft.com/office/drawing/2014/main" id="{5E6F1D48-975E-CBDE-A30A-A0B597AF9E22}"/>
                          </a:ext>
                        </a:extLst>
                      </p:cNvPr>
                      <p:cNvCxnSpPr>
                        <a:stCxn id="84" idx="2"/>
                        <a:endCxn id="82" idx="0"/>
                      </p:cNvCxnSpPr>
                      <p:nvPr/>
                    </p:nvCxnSpPr>
                    <p:spPr>
                      <a:xfrm flipH="1">
                        <a:off x="7992754" y="3504063"/>
                        <a:ext cx="288308" cy="305937"/>
                      </a:xfrm>
                      <a:prstGeom prst="straightConnector1">
                        <a:avLst/>
                      </a:prstGeom>
                      <a:ln w="28575"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6" name="Straight Arrow Connector 85">
                        <a:extLst>
                          <a:ext uri="{FF2B5EF4-FFF2-40B4-BE49-F238E27FC236}">
                            <a16:creationId xmlns:a16="http://schemas.microsoft.com/office/drawing/2014/main" id="{895CD135-8311-519A-D6DB-A83AD0D29586}"/>
                          </a:ext>
                        </a:extLst>
                      </p:cNvPr>
                      <p:cNvCxnSpPr>
                        <a:stCxn id="84" idx="2"/>
                        <a:endCxn id="83" idx="0"/>
                      </p:cNvCxnSpPr>
                      <p:nvPr/>
                    </p:nvCxnSpPr>
                    <p:spPr>
                      <a:xfrm>
                        <a:off x="8281062" y="3504063"/>
                        <a:ext cx="287173" cy="304800"/>
                      </a:xfrm>
                      <a:prstGeom prst="straightConnector1">
                        <a:avLst/>
                      </a:prstGeom>
                      <a:ln w="28575"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7" name="TextBox 86">
                        <a:extLst>
                          <a:ext uri="{FF2B5EF4-FFF2-40B4-BE49-F238E27FC236}">
                            <a16:creationId xmlns:a16="http://schemas.microsoft.com/office/drawing/2014/main" id="{DC42FF58-0612-3AE4-692B-AE5A458278B3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7841911" y="3439531"/>
                        <a:ext cx="30168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/>
                          <a:t>0</a:t>
                        </a:r>
                      </a:p>
                    </p:txBody>
                  </p:sp>
                  <p:sp>
                    <p:nvSpPr>
                      <p:cNvPr id="88" name="TextBox 87">
                        <a:extLst>
                          <a:ext uri="{FF2B5EF4-FFF2-40B4-BE49-F238E27FC236}">
                            <a16:creationId xmlns:a16="http://schemas.microsoft.com/office/drawing/2014/main" id="{11795991-A6F2-7551-E459-116F6A7F34E5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439433" y="3429000"/>
                        <a:ext cx="30168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/>
                          <a:t>1</a:t>
                        </a:r>
                      </a:p>
                    </p:txBody>
                  </p:sp>
                </p:grpSp>
                <p:grpSp>
                  <p:nvGrpSpPr>
                    <p:cNvPr id="69" name="Group 68">
                      <a:extLst>
                        <a:ext uri="{FF2B5EF4-FFF2-40B4-BE49-F238E27FC236}">
                          <a16:creationId xmlns:a16="http://schemas.microsoft.com/office/drawing/2014/main" id="{C312C21D-235E-6361-DC97-60933280EE4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068551" y="3961263"/>
                      <a:ext cx="1168589" cy="1220337"/>
                      <a:chOff x="7696200" y="3046863"/>
                      <a:chExt cx="1168589" cy="1220337"/>
                    </a:xfrm>
                  </p:grpSpPr>
                  <p:sp>
                    <p:nvSpPr>
                      <p:cNvPr id="75" name="Rounded Rectangle 175">
                        <a:extLst>
                          <a:ext uri="{FF2B5EF4-FFF2-40B4-BE49-F238E27FC236}">
                            <a16:creationId xmlns:a16="http://schemas.microsoft.com/office/drawing/2014/main" id="{4CD7DD4C-5C78-574E-82DB-237767FAC40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696200" y="3810000"/>
                        <a:ext cx="593108" cy="457200"/>
                      </a:xfrm>
                      <a:prstGeom prst="roundRect">
                        <a:avLst/>
                      </a:prstGeom>
                      <a:solidFill>
                        <a:srgbClr val="FF71FF"/>
                      </a:solidFill>
                      <a:ln>
                        <a:solidFill>
                          <a:srgbClr val="FF33CC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>
                            <a:solidFill>
                              <a:schemeClr val="tx1"/>
                            </a:solidFill>
                          </a:rPr>
                          <a:t>k</a:t>
                        </a:r>
                      </a:p>
                    </p:txBody>
                  </p:sp>
                  <p:sp>
                    <p:nvSpPr>
                      <p:cNvPr id="76" name="Rounded Rectangle 176">
                        <a:extLst>
                          <a:ext uri="{FF2B5EF4-FFF2-40B4-BE49-F238E27FC236}">
                            <a16:creationId xmlns:a16="http://schemas.microsoft.com/office/drawing/2014/main" id="{ADEC231A-2358-EB57-1491-AC8192CBDFC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271681" y="3808863"/>
                        <a:ext cx="593108" cy="457200"/>
                      </a:xfrm>
                      <a:prstGeom prst="roundRect">
                        <a:avLst/>
                      </a:prstGeom>
                      <a:solidFill>
                        <a:srgbClr val="FF71FF"/>
                      </a:solidFill>
                      <a:ln>
                        <a:solidFill>
                          <a:srgbClr val="FF33CC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>
                            <a:solidFill>
                              <a:schemeClr val="tx1"/>
                            </a:solidFill>
                          </a:rPr>
                          <a:t>p</a:t>
                        </a:r>
                      </a:p>
                    </p:txBody>
                  </p:sp>
                  <p:sp>
                    <p:nvSpPr>
                      <p:cNvPr id="77" name="Rounded Rectangle 177">
                        <a:extLst>
                          <a:ext uri="{FF2B5EF4-FFF2-40B4-BE49-F238E27FC236}">
                            <a16:creationId xmlns:a16="http://schemas.microsoft.com/office/drawing/2014/main" id="{DD0C7B67-83FD-98A5-C991-38C61435B51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984508" y="3046863"/>
                        <a:ext cx="593108" cy="457200"/>
                      </a:xfrm>
                      <a:prstGeom prst="roundRect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cxnSp>
                    <p:nvCxnSpPr>
                      <p:cNvPr id="78" name="Straight Arrow Connector 77">
                        <a:extLst>
                          <a:ext uri="{FF2B5EF4-FFF2-40B4-BE49-F238E27FC236}">
                            <a16:creationId xmlns:a16="http://schemas.microsoft.com/office/drawing/2014/main" id="{1AE80BC6-DD9C-2B70-221E-D972A7ED6555}"/>
                          </a:ext>
                        </a:extLst>
                      </p:cNvPr>
                      <p:cNvCxnSpPr>
                        <a:stCxn id="77" idx="2"/>
                        <a:endCxn id="75" idx="0"/>
                      </p:cNvCxnSpPr>
                      <p:nvPr/>
                    </p:nvCxnSpPr>
                    <p:spPr>
                      <a:xfrm flipH="1">
                        <a:off x="7992754" y="3504063"/>
                        <a:ext cx="288308" cy="305937"/>
                      </a:xfrm>
                      <a:prstGeom prst="straightConnector1">
                        <a:avLst/>
                      </a:prstGeom>
                      <a:ln w="28575"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9" name="Straight Arrow Connector 78">
                        <a:extLst>
                          <a:ext uri="{FF2B5EF4-FFF2-40B4-BE49-F238E27FC236}">
                            <a16:creationId xmlns:a16="http://schemas.microsoft.com/office/drawing/2014/main" id="{DB260BBB-EF7A-B879-C7A7-DFD9FB137EAA}"/>
                          </a:ext>
                        </a:extLst>
                      </p:cNvPr>
                      <p:cNvCxnSpPr>
                        <a:stCxn id="77" idx="2"/>
                        <a:endCxn id="76" idx="0"/>
                      </p:cNvCxnSpPr>
                      <p:nvPr/>
                    </p:nvCxnSpPr>
                    <p:spPr>
                      <a:xfrm>
                        <a:off x="8281062" y="3504063"/>
                        <a:ext cx="287173" cy="304800"/>
                      </a:xfrm>
                      <a:prstGeom prst="straightConnector1">
                        <a:avLst/>
                      </a:prstGeom>
                      <a:ln w="28575"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0" name="TextBox 79">
                        <a:extLst>
                          <a:ext uri="{FF2B5EF4-FFF2-40B4-BE49-F238E27FC236}">
                            <a16:creationId xmlns:a16="http://schemas.microsoft.com/office/drawing/2014/main" id="{3742571C-8CBF-071D-89BD-D40AB12FF584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7841911" y="3439531"/>
                        <a:ext cx="30168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/>
                          <a:t>0</a:t>
                        </a:r>
                      </a:p>
                    </p:txBody>
                  </p:sp>
                  <p:sp>
                    <p:nvSpPr>
                      <p:cNvPr id="81" name="TextBox 80">
                        <a:extLst>
                          <a:ext uri="{FF2B5EF4-FFF2-40B4-BE49-F238E27FC236}">
                            <a16:creationId xmlns:a16="http://schemas.microsoft.com/office/drawing/2014/main" id="{4B1C6729-9547-E11B-465C-8CF541237F79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439433" y="3429000"/>
                        <a:ext cx="30168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/>
                          <a:t>1</a:t>
                        </a:r>
                      </a:p>
                    </p:txBody>
                  </p:sp>
                </p:grpSp>
                <p:sp>
                  <p:nvSpPr>
                    <p:cNvPr id="70" name="Rounded Rectangle 170">
                      <a:extLst>
                        <a:ext uri="{FF2B5EF4-FFF2-40B4-BE49-F238E27FC236}">
                          <a16:creationId xmlns:a16="http://schemas.microsoft.com/office/drawing/2014/main" id="{93170EAE-10FA-69AD-7A09-0E7EEF3D4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771997" y="3048000"/>
                      <a:ext cx="593108" cy="457200"/>
                    </a:xfrm>
                    <a:prstGeom prst="roundRect">
                      <a:avLst/>
                    </a:prstGeom>
                    <a:solidFill>
                      <a:srgbClr val="00B0F0"/>
                    </a:solidFill>
                    <a:ln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cxnSp>
                  <p:nvCxnSpPr>
                    <p:cNvPr id="71" name="Straight Arrow Connector 70">
                      <a:extLst>
                        <a:ext uri="{FF2B5EF4-FFF2-40B4-BE49-F238E27FC236}">
                          <a16:creationId xmlns:a16="http://schemas.microsoft.com/office/drawing/2014/main" id="{18EF4786-8D7E-338F-4F37-7FE123675D68}"/>
                        </a:ext>
                      </a:extLst>
                    </p:cNvPr>
                    <p:cNvCxnSpPr>
                      <a:stCxn id="70" idx="2"/>
                      <a:endCxn id="84" idx="0"/>
                    </p:cNvCxnSpPr>
                    <p:nvPr/>
                  </p:nvCxnSpPr>
                  <p:spPr>
                    <a:xfrm flipH="1">
                      <a:off x="6484824" y="3505200"/>
                      <a:ext cx="583727" cy="456063"/>
                    </a:xfrm>
                    <a:prstGeom prst="straightConnector1">
                      <a:avLst/>
                    </a:prstGeom>
                    <a:ln w="28575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" name="Straight Arrow Connector 71">
                      <a:extLst>
                        <a:ext uri="{FF2B5EF4-FFF2-40B4-BE49-F238E27FC236}">
                          <a16:creationId xmlns:a16="http://schemas.microsoft.com/office/drawing/2014/main" id="{72835583-4711-66C3-201C-2E8697A664CC}"/>
                        </a:ext>
                      </a:extLst>
                    </p:cNvPr>
                    <p:cNvCxnSpPr>
                      <a:stCxn id="70" idx="2"/>
                      <a:endCxn id="77" idx="0"/>
                    </p:cNvCxnSpPr>
                    <p:nvPr/>
                  </p:nvCxnSpPr>
                  <p:spPr>
                    <a:xfrm>
                      <a:off x="7068551" y="3505200"/>
                      <a:ext cx="584862" cy="456063"/>
                    </a:xfrm>
                    <a:prstGeom prst="straightConnector1">
                      <a:avLst/>
                    </a:prstGeom>
                    <a:ln w="28575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3" name="TextBox 72">
                      <a:extLst>
                        <a:ext uri="{FF2B5EF4-FFF2-40B4-BE49-F238E27FC236}">
                          <a16:creationId xmlns:a16="http://schemas.microsoft.com/office/drawing/2014/main" id="{1E5D00C2-C9BE-66A4-AD07-F41AFDB1335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629400" y="3440668"/>
                      <a:ext cx="30168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/>
                        <a:t>0</a:t>
                      </a:r>
                    </a:p>
                  </p:txBody>
                </p:sp>
                <p:sp>
                  <p:nvSpPr>
                    <p:cNvPr id="74" name="TextBox 73">
                      <a:extLst>
                        <a:ext uri="{FF2B5EF4-FFF2-40B4-BE49-F238E27FC236}">
                          <a16:creationId xmlns:a16="http://schemas.microsoft.com/office/drawing/2014/main" id="{520DE428-D2D4-9FC6-F2EE-B55D0B901E5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226922" y="3430137"/>
                      <a:ext cx="30168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/>
                        <a:t>1</a:t>
                      </a:r>
                    </a:p>
                  </p:txBody>
                </p:sp>
              </p:grpSp>
              <p:grpSp>
                <p:nvGrpSpPr>
                  <p:cNvPr id="55" name="Group 54">
                    <a:extLst>
                      <a:ext uri="{FF2B5EF4-FFF2-40B4-BE49-F238E27FC236}">
                        <a16:creationId xmlns:a16="http://schemas.microsoft.com/office/drawing/2014/main" id="{40A6279A-607F-4C40-A52A-C6CB6A8DDD5D}"/>
                      </a:ext>
                    </a:extLst>
                  </p:cNvPr>
                  <p:cNvGrpSpPr/>
                  <p:nvPr/>
                </p:nvGrpSpPr>
                <p:grpSpPr>
                  <a:xfrm>
                    <a:off x="6121022" y="3046863"/>
                    <a:ext cx="1168589" cy="1220337"/>
                    <a:chOff x="7696200" y="3046863"/>
                    <a:chExt cx="1168589" cy="1220337"/>
                  </a:xfrm>
                </p:grpSpPr>
                <p:sp>
                  <p:nvSpPr>
                    <p:cNvPr id="61" name="Rounded Rectangle 161">
                      <a:extLst>
                        <a:ext uri="{FF2B5EF4-FFF2-40B4-BE49-F238E27FC236}">
                          <a16:creationId xmlns:a16="http://schemas.microsoft.com/office/drawing/2014/main" id="{846EF4BF-7FE1-BCA3-AC12-3668DDBD2AE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96200" y="3810000"/>
                      <a:ext cx="593108" cy="457200"/>
                    </a:xfrm>
                    <a:prstGeom prst="roundRect">
                      <a:avLst/>
                    </a:prstGeom>
                    <a:solidFill>
                      <a:srgbClr val="FF71FF"/>
                    </a:solidFill>
                    <a:ln>
                      <a:solidFill>
                        <a:srgbClr val="FF33C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p:txBody>
                </p:sp>
                <p:sp>
                  <p:nvSpPr>
                    <p:cNvPr id="62" name="Rounded Rectangle 162">
                      <a:extLst>
                        <a:ext uri="{FF2B5EF4-FFF2-40B4-BE49-F238E27FC236}">
                          <a16:creationId xmlns:a16="http://schemas.microsoft.com/office/drawing/2014/main" id="{BF6E5463-CFFD-947D-488A-700AE87262F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71681" y="3808863"/>
                      <a:ext cx="593108" cy="457200"/>
                    </a:xfrm>
                    <a:prstGeom prst="roundRect">
                      <a:avLst/>
                    </a:prstGeom>
                    <a:solidFill>
                      <a:srgbClr val="FF71FF"/>
                    </a:solidFill>
                    <a:ln>
                      <a:solidFill>
                        <a:srgbClr val="FF33C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p:txBody>
                </p:sp>
                <p:sp>
                  <p:nvSpPr>
                    <p:cNvPr id="63" name="Rounded Rectangle 163">
                      <a:extLst>
                        <a:ext uri="{FF2B5EF4-FFF2-40B4-BE49-F238E27FC236}">
                          <a16:creationId xmlns:a16="http://schemas.microsoft.com/office/drawing/2014/main" id="{B29775AF-AABB-66E2-8E60-B1E704C5BF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84508" y="3046863"/>
                      <a:ext cx="593108" cy="457200"/>
                    </a:xfrm>
                    <a:prstGeom prst="roundRect">
                      <a:avLst/>
                    </a:prstGeom>
                    <a:solidFill>
                      <a:srgbClr val="00B0F0"/>
                    </a:solidFill>
                    <a:ln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cxnSp>
                  <p:nvCxnSpPr>
                    <p:cNvPr id="64" name="Straight Arrow Connector 63">
                      <a:extLst>
                        <a:ext uri="{FF2B5EF4-FFF2-40B4-BE49-F238E27FC236}">
                          <a16:creationId xmlns:a16="http://schemas.microsoft.com/office/drawing/2014/main" id="{38F3ED9E-6CFE-6888-8B51-C8E47D32E60A}"/>
                        </a:ext>
                      </a:extLst>
                    </p:cNvPr>
                    <p:cNvCxnSpPr>
                      <a:stCxn id="63" idx="2"/>
                      <a:endCxn id="61" idx="0"/>
                    </p:cNvCxnSpPr>
                    <p:nvPr/>
                  </p:nvCxnSpPr>
                  <p:spPr>
                    <a:xfrm flipH="1">
                      <a:off x="7992754" y="3504063"/>
                      <a:ext cx="288308" cy="305937"/>
                    </a:xfrm>
                    <a:prstGeom prst="straightConnector1">
                      <a:avLst/>
                    </a:prstGeom>
                    <a:ln w="28575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Straight Arrow Connector 64">
                      <a:extLst>
                        <a:ext uri="{FF2B5EF4-FFF2-40B4-BE49-F238E27FC236}">
                          <a16:creationId xmlns:a16="http://schemas.microsoft.com/office/drawing/2014/main" id="{B5101371-FEE0-361C-876B-4A87EF6AD38A}"/>
                        </a:ext>
                      </a:extLst>
                    </p:cNvPr>
                    <p:cNvCxnSpPr>
                      <a:stCxn id="63" idx="2"/>
                      <a:endCxn id="62" idx="0"/>
                    </p:cNvCxnSpPr>
                    <p:nvPr/>
                  </p:nvCxnSpPr>
                  <p:spPr>
                    <a:xfrm>
                      <a:off x="8281062" y="3504063"/>
                      <a:ext cx="287173" cy="304800"/>
                    </a:xfrm>
                    <a:prstGeom prst="straightConnector1">
                      <a:avLst/>
                    </a:prstGeom>
                    <a:ln w="28575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6" name="TextBox 65">
                      <a:extLst>
                        <a:ext uri="{FF2B5EF4-FFF2-40B4-BE49-F238E27FC236}">
                          <a16:creationId xmlns:a16="http://schemas.microsoft.com/office/drawing/2014/main" id="{FD56D83D-34CE-E91A-7C33-298BC20B2B9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841911" y="3439531"/>
                      <a:ext cx="30168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/>
                        <a:t>0</a:t>
                      </a:r>
                    </a:p>
                  </p:txBody>
                </p:sp>
                <p:sp>
                  <p:nvSpPr>
                    <p:cNvPr id="67" name="TextBox 66">
                      <a:extLst>
                        <a:ext uri="{FF2B5EF4-FFF2-40B4-BE49-F238E27FC236}">
                          <a16:creationId xmlns:a16="http://schemas.microsoft.com/office/drawing/2014/main" id="{4BE0EC2D-2979-335C-2389-AA964F5C730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439433" y="3429000"/>
                      <a:ext cx="30168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/>
                        <a:t>1</a:t>
                      </a:r>
                    </a:p>
                  </p:txBody>
                </p:sp>
              </p:grpSp>
              <p:sp>
                <p:nvSpPr>
                  <p:cNvPr id="56" name="Rounded Rectangle 156">
                    <a:extLst>
                      <a:ext uri="{FF2B5EF4-FFF2-40B4-BE49-F238E27FC236}">
                        <a16:creationId xmlns:a16="http://schemas.microsoft.com/office/drawing/2014/main" id="{9F91AB89-1FE4-3015-6162-6CEEBD65FED4}"/>
                      </a:ext>
                    </a:extLst>
                  </p:cNvPr>
                  <p:cNvSpPr/>
                  <p:nvPr/>
                </p:nvSpPr>
                <p:spPr>
                  <a:xfrm>
                    <a:off x="7233886" y="1981200"/>
                    <a:ext cx="593108" cy="457200"/>
                  </a:xfrm>
                  <a:prstGeom prst="roundRect">
                    <a:avLst/>
                  </a:prstGeom>
                  <a:solidFill>
                    <a:srgbClr val="00B0F0"/>
                  </a:solidFill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57" name="Straight Arrow Connector 56">
                    <a:extLst>
                      <a:ext uri="{FF2B5EF4-FFF2-40B4-BE49-F238E27FC236}">
                        <a16:creationId xmlns:a16="http://schemas.microsoft.com/office/drawing/2014/main" id="{7D432BBD-F433-E92C-CBA6-773A5D308FD7}"/>
                      </a:ext>
                    </a:extLst>
                  </p:cNvPr>
                  <p:cNvCxnSpPr>
                    <a:stCxn id="56" idx="2"/>
                    <a:endCxn id="63" idx="0"/>
                  </p:cNvCxnSpPr>
                  <p:nvPr/>
                </p:nvCxnSpPr>
                <p:spPr>
                  <a:xfrm flipH="1">
                    <a:off x="6705884" y="2438400"/>
                    <a:ext cx="824556" cy="608463"/>
                  </a:xfrm>
                  <a:prstGeom prst="straightConnector1">
                    <a:avLst/>
                  </a:prstGeom>
                  <a:ln w="28575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Arrow Connector 57">
                    <a:extLst>
                      <a:ext uri="{FF2B5EF4-FFF2-40B4-BE49-F238E27FC236}">
                        <a16:creationId xmlns:a16="http://schemas.microsoft.com/office/drawing/2014/main" id="{56444971-7009-915F-7DB6-D642204A65D9}"/>
                      </a:ext>
                    </a:extLst>
                  </p:cNvPr>
                  <p:cNvCxnSpPr>
                    <a:stCxn id="56" idx="2"/>
                    <a:endCxn id="70" idx="0"/>
                  </p:cNvCxnSpPr>
                  <p:nvPr/>
                </p:nvCxnSpPr>
                <p:spPr>
                  <a:xfrm>
                    <a:off x="7530440" y="2438400"/>
                    <a:ext cx="749771" cy="609600"/>
                  </a:xfrm>
                  <a:prstGeom prst="straightConnector1">
                    <a:avLst/>
                  </a:prstGeom>
                  <a:ln w="28575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9" name="TextBox 58">
                    <a:extLst>
                      <a:ext uri="{FF2B5EF4-FFF2-40B4-BE49-F238E27FC236}">
                        <a16:creationId xmlns:a16="http://schemas.microsoft.com/office/drawing/2014/main" id="{36292278-A523-C094-F52B-F65D152B98A7}"/>
                      </a:ext>
                    </a:extLst>
                  </p:cNvPr>
                  <p:cNvSpPr txBox="1"/>
                  <p:nvPr/>
                </p:nvSpPr>
                <p:spPr>
                  <a:xfrm>
                    <a:off x="6934200" y="2450068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0</a:t>
                    </a:r>
                  </a:p>
                </p:txBody>
              </p:sp>
              <p:sp>
                <p:nvSpPr>
                  <p:cNvPr id="60" name="TextBox 59">
                    <a:extLst>
                      <a:ext uri="{FF2B5EF4-FFF2-40B4-BE49-F238E27FC236}">
                        <a16:creationId xmlns:a16="http://schemas.microsoft.com/office/drawing/2014/main" id="{A9704B3A-A637-B424-9CCC-F6283C30A07E}"/>
                      </a:ext>
                    </a:extLst>
                  </p:cNvPr>
                  <p:cNvSpPr txBox="1"/>
                  <p:nvPr/>
                </p:nvSpPr>
                <p:spPr>
                  <a:xfrm>
                    <a:off x="7851714" y="2450068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1</a:t>
                    </a:r>
                  </a:p>
                </p:txBody>
              </p:sp>
            </p:grpSp>
            <p:grpSp>
              <p:nvGrpSpPr>
                <p:cNvPr id="20" name="Group 19">
                  <a:extLst>
                    <a:ext uri="{FF2B5EF4-FFF2-40B4-BE49-F238E27FC236}">
                      <a16:creationId xmlns:a16="http://schemas.microsoft.com/office/drawing/2014/main" id="{43A39379-84DD-D484-C1DE-03C1C46FE714}"/>
                    </a:ext>
                  </a:extLst>
                </p:cNvPr>
                <p:cNvGrpSpPr/>
                <p:nvPr/>
              </p:nvGrpSpPr>
              <p:grpSpPr>
                <a:xfrm>
                  <a:off x="152400" y="3110553"/>
                  <a:ext cx="3048000" cy="3214047"/>
                  <a:chOff x="5791200" y="1967553"/>
                  <a:chExt cx="3048000" cy="3214047"/>
                </a:xfrm>
              </p:grpSpPr>
              <p:sp>
                <p:nvSpPr>
                  <p:cNvPr id="26" name="Rounded Rectangle 126">
                    <a:extLst>
                      <a:ext uri="{FF2B5EF4-FFF2-40B4-BE49-F238E27FC236}">
                        <a16:creationId xmlns:a16="http://schemas.microsoft.com/office/drawing/2014/main" id="{33F4C2CF-6793-E5AF-DE5A-91ADDE71BDDF}"/>
                      </a:ext>
                    </a:extLst>
                  </p:cNvPr>
                  <p:cNvSpPr/>
                  <p:nvPr/>
                </p:nvSpPr>
                <p:spPr>
                  <a:xfrm>
                    <a:off x="8193194" y="3046863"/>
                    <a:ext cx="646006" cy="457200"/>
                  </a:xfrm>
                  <a:prstGeom prst="roundRect">
                    <a:avLst/>
                  </a:prstGeom>
                  <a:solidFill>
                    <a:srgbClr val="FF71FF"/>
                  </a:solidFill>
                  <a:ln>
                    <a:solidFill>
                      <a:srgbClr val="FF33C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>
                        <a:solidFill>
                          <a:schemeClr val="tx1"/>
                        </a:solidFill>
                      </a:rPr>
                      <a:t>w</a:t>
                    </a:r>
                  </a:p>
                </p:txBody>
              </p:sp>
              <p:grpSp>
                <p:nvGrpSpPr>
                  <p:cNvPr id="27" name="Group 26">
                    <a:extLst>
                      <a:ext uri="{FF2B5EF4-FFF2-40B4-BE49-F238E27FC236}">
                        <a16:creationId xmlns:a16="http://schemas.microsoft.com/office/drawing/2014/main" id="{FB572E14-F64A-104A-7FED-C15640487072}"/>
                      </a:ext>
                    </a:extLst>
                  </p:cNvPr>
                  <p:cNvGrpSpPr/>
                  <p:nvPr/>
                </p:nvGrpSpPr>
                <p:grpSpPr>
                  <a:xfrm>
                    <a:off x="5791200" y="3048000"/>
                    <a:ext cx="2337178" cy="2133600"/>
                    <a:chOff x="5899962" y="3048000"/>
                    <a:chExt cx="2337178" cy="2133600"/>
                  </a:xfrm>
                </p:grpSpPr>
                <p:grpSp>
                  <p:nvGrpSpPr>
                    <p:cNvPr id="33" name="Group 32">
                      <a:extLst>
                        <a:ext uri="{FF2B5EF4-FFF2-40B4-BE49-F238E27FC236}">
                          <a16:creationId xmlns:a16="http://schemas.microsoft.com/office/drawing/2014/main" id="{15D6C292-C2D5-2CE4-6022-60D15007CCE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899962" y="3961263"/>
                      <a:ext cx="1168589" cy="1220337"/>
                      <a:chOff x="7696200" y="3046863"/>
                      <a:chExt cx="1168589" cy="1220337"/>
                    </a:xfrm>
                  </p:grpSpPr>
                  <p:sp>
                    <p:nvSpPr>
                      <p:cNvPr id="47" name="Rounded Rectangle 147">
                        <a:extLst>
                          <a:ext uri="{FF2B5EF4-FFF2-40B4-BE49-F238E27FC236}">
                            <a16:creationId xmlns:a16="http://schemas.microsoft.com/office/drawing/2014/main" id="{A4B13F62-DFBE-F04B-4071-5A435E73266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696200" y="3810000"/>
                        <a:ext cx="593108" cy="457200"/>
                      </a:xfrm>
                      <a:prstGeom prst="roundRect">
                        <a:avLst/>
                      </a:prstGeom>
                      <a:solidFill>
                        <a:srgbClr val="FF71FF"/>
                      </a:solidFill>
                      <a:ln>
                        <a:solidFill>
                          <a:srgbClr val="FF33CC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>
                            <a:solidFill>
                              <a:schemeClr val="tx1"/>
                            </a:solidFill>
                          </a:rPr>
                          <a:t>r</a:t>
                        </a:r>
                      </a:p>
                    </p:txBody>
                  </p:sp>
                  <p:sp>
                    <p:nvSpPr>
                      <p:cNvPr id="48" name="Rounded Rectangle 148">
                        <a:extLst>
                          <a:ext uri="{FF2B5EF4-FFF2-40B4-BE49-F238E27FC236}">
                            <a16:creationId xmlns:a16="http://schemas.microsoft.com/office/drawing/2014/main" id="{1EA82874-1824-2D4B-B0A3-E30576B65B8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271681" y="3808863"/>
                        <a:ext cx="593108" cy="457200"/>
                      </a:xfrm>
                      <a:prstGeom prst="roundRect">
                        <a:avLst/>
                      </a:prstGeom>
                      <a:solidFill>
                        <a:srgbClr val="FF71FF"/>
                      </a:solidFill>
                      <a:ln>
                        <a:solidFill>
                          <a:srgbClr val="FF33CC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>
                            <a:solidFill>
                              <a:schemeClr val="tx1"/>
                            </a:solidFill>
                          </a:rPr>
                          <a:t>y</a:t>
                        </a:r>
                      </a:p>
                    </p:txBody>
                  </p:sp>
                  <p:sp>
                    <p:nvSpPr>
                      <p:cNvPr id="49" name="Rounded Rectangle 149">
                        <a:extLst>
                          <a:ext uri="{FF2B5EF4-FFF2-40B4-BE49-F238E27FC236}">
                            <a16:creationId xmlns:a16="http://schemas.microsoft.com/office/drawing/2014/main" id="{468CC7D0-45D4-A311-1951-DF817381990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984508" y="3046863"/>
                        <a:ext cx="593108" cy="457200"/>
                      </a:xfrm>
                      <a:prstGeom prst="roundRect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cxnSp>
                    <p:nvCxnSpPr>
                      <p:cNvPr id="50" name="Straight Arrow Connector 49">
                        <a:extLst>
                          <a:ext uri="{FF2B5EF4-FFF2-40B4-BE49-F238E27FC236}">
                            <a16:creationId xmlns:a16="http://schemas.microsoft.com/office/drawing/2014/main" id="{6F9EA605-C4AB-6271-09F0-3076334E16F6}"/>
                          </a:ext>
                        </a:extLst>
                      </p:cNvPr>
                      <p:cNvCxnSpPr>
                        <a:stCxn id="49" idx="2"/>
                        <a:endCxn id="47" idx="0"/>
                      </p:cNvCxnSpPr>
                      <p:nvPr/>
                    </p:nvCxnSpPr>
                    <p:spPr>
                      <a:xfrm flipH="1">
                        <a:off x="7992754" y="3504063"/>
                        <a:ext cx="288308" cy="305937"/>
                      </a:xfrm>
                      <a:prstGeom prst="straightConnector1">
                        <a:avLst/>
                      </a:prstGeom>
                      <a:ln w="28575"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1" name="Straight Arrow Connector 50">
                        <a:extLst>
                          <a:ext uri="{FF2B5EF4-FFF2-40B4-BE49-F238E27FC236}">
                            <a16:creationId xmlns:a16="http://schemas.microsoft.com/office/drawing/2014/main" id="{12A640C6-7B40-0F20-A12F-6E00ADBBE2E3}"/>
                          </a:ext>
                        </a:extLst>
                      </p:cNvPr>
                      <p:cNvCxnSpPr>
                        <a:stCxn id="49" idx="2"/>
                        <a:endCxn id="48" idx="0"/>
                      </p:cNvCxnSpPr>
                      <p:nvPr/>
                    </p:nvCxnSpPr>
                    <p:spPr>
                      <a:xfrm>
                        <a:off x="8281062" y="3504063"/>
                        <a:ext cx="287173" cy="304800"/>
                      </a:xfrm>
                      <a:prstGeom prst="straightConnector1">
                        <a:avLst/>
                      </a:prstGeom>
                      <a:ln w="28575"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2" name="TextBox 51">
                        <a:extLst>
                          <a:ext uri="{FF2B5EF4-FFF2-40B4-BE49-F238E27FC236}">
                            <a16:creationId xmlns:a16="http://schemas.microsoft.com/office/drawing/2014/main" id="{84801391-AE13-0619-5491-C570ECF9856D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7841911" y="3439531"/>
                        <a:ext cx="30168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/>
                          <a:t>0</a:t>
                        </a:r>
                      </a:p>
                    </p:txBody>
                  </p:sp>
                  <p:sp>
                    <p:nvSpPr>
                      <p:cNvPr id="53" name="TextBox 52">
                        <a:extLst>
                          <a:ext uri="{FF2B5EF4-FFF2-40B4-BE49-F238E27FC236}">
                            <a16:creationId xmlns:a16="http://schemas.microsoft.com/office/drawing/2014/main" id="{BDB96634-E25F-66F7-88F6-EFA6430DBB44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439433" y="3429000"/>
                        <a:ext cx="30168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/>
                          <a:t>1</a:t>
                        </a:r>
                      </a:p>
                    </p:txBody>
                  </p:sp>
                </p:grpSp>
                <p:grpSp>
                  <p:nvGrpSpPr>
                    <p:cNvPr id="34" name="Group 33">
                      <a:extLst>
                        <a:ext uri="{FF2B5EF4-FFF2-40B4-BE49-F238E27FC236}">
                          <a16:creationId xmlns:a16="http://schemas.microsoft.com/office/drawing/2014/main" id="{B30FF43E-5C8D-AC27-987F-E3EFD00A686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068551" y="3961263"/>
                      <a:ext cx="1168589" cy="1220337"/>
                      <a:chOff x="7696200" y="3046863"/>
                      <a:chExt cx="1168589" cy="1220337"/>
                    </a:xfrm>
                  </p:grpSpPr>
                  <p:sp>
                    <p:nvSpPr>
                      <p:cNvPr id="40" name="Rounded Rectangle 140">
                        <a:extLst>
                          <a:ext uri="{FF2B5EF4-FFF2-40B4-BE49-F238E27FC236}">
                            <a16:creationId xmlns:a16="http://schemas.microsoft.com/office/drawing/2014/main" id="{DFC9D40D-6FF9-64D7-B41E-F7B97D13081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696200" y="3810000"/>
                        <a:ext cx="593108" cy="457200"/>
                      </a:xfrm>
                      <a:prstGeom prst="roundRect">
                        <a:avLst/>
                      </a:prstGeom>
                      <a:solidFill>
                        <a:srgbClr val="FF71FF"/>
                      </a:solidFill>
                      <a:ln>
                        <a:solidFill>
                          <a:srgbClr val="FF33CC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>
                            <a:solidFill>
                              <a:schemeClr val="tx1"/>
                            </a:solidFill>
                          </a:rPr>
                          <a:t>a</a:t>
                        </a:r>
                      </a:p>
                    </p:txBody>
                  </p:sp>
                  <p:sp>
                    <p:nvSpPr>
                      <p:cNvPr id="41" name="Rounded Rectangle 141">
                        <a:extLst>
                          <a:ext uri="{FF2B5EF4-FFF2-40B4-BE49-F238E27FC236}">
                            <a16:creationId xmlns:a16="http://schemas.microsoft.com/office/drawing/2014/main" id="{F11D2541-962B-B54F-4B78-EF2BAE4A206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271681" y="3808863"/>
                        <a:ext cx="593108" cy="457200"/>
                      </a:xfrm>
                      <a:prstGeom prst="roundRect">
                        <a:avLst/>
                      </a:prstGeom>
                      <a:solidFill>
                        <a:srgbClr val="FF71FF"/>
                      </a:solidFill>
                      <a:ln>
                        <a:solidFill>
                          <a:srgbClr val="FF33CC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>
                            <a:solidFill>
                              <a:schemeClr val="tx1"/>
                            </a:solidFill>
                          </a:rPr>
                          <a:t>d</a:t>
                        </a:r>
                      </a:p>
                    </p:txBody>
                  </p:sp>
                  <p:sp>
                    <p:nvSpPr>
                      <p:cNvPr id="42" name="Rounded Rectangle 142">
                        <a:extLst>
                          <a:ext uri="{FF2B5EF4-FFF2-40B4-BE49-F238E27FC236}">
                            <a16:creationId xmlns:a16="http://schemas.microsoft.com/office/drawing/2014/main" id="{E8C4AD4E-9F40-6005-36F9-500BC344D26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984508" y="3046863"/>
                        <a:ext cx="593108" cy="457200"/>
                      </a:xfrm>
                      <a:prstGeom prst="roundRect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cxnSp>
                    <p:nvCxnSpPr>
                      <p:cNvPr id="43" name="Straight Arrow Connector 42">
                        <a:extLst>
                          <a:ext uri="{FF2B5EF4-FFF2-40B4-BE49-F238E27FC236}">
                            <a16:creationId xmlns:a16="http://schemas.microsoft.com/office/drawing/2014/main" id="{C010533C-5AF3-5648-997D-7EA4A4425271}"/>
                          </a:ext>
                        </a:extLst>
                      </p:cNvPr>
                      <p:cNvCxnSpPr>
                        <a:stCxn id="42" idx="2"/>
                        <a:endCxn id="40" idx="0"/>
                      </p:cNvCxnSpPr>
                      <p:nvPr/>
                    </p:nvCxnSpPr>
                    <p:spPr>
                      <a:xfrm flipH="1">
                        <a:off x="7992754" y="3504063"/>
                        <a:ext cx="288308" cy="305937"/>
                      </a:xfrm>
                      <a:prstGeom prst="straightConnector1">
                        <a:avLst/>
                      </a:prstGeom>
                      <a:ln w="28575"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4" name="Straight Arrow Connector 43">
                        <a:extLst>
                          <a:ext uri="{FF2B5EF4-FFF2-40B4-BE49-F238E27FC236}">
                            <a16:creationId xmlns:a16="http://schemas.microsoft.com/office/drawing/2014/main" id="{03F3653D-B566-5554-4B8B-DC3C1C03B044}"/>
                          </a:ext>
                        </a:extLst>
                      </p:cNvPr>
                      <p:cNvCxnSpPr>
                        <a:stCxn id="42" idx="2"/>
                        <a:endCxn id="41" idx="0"/>
                      </p:cNvCxnSpPr>
                      <p:nvPr/>
                    </p:nvCxnSpPr>
                    <p:spPr>
                      <a:xfrm>
                        <a:off x="8281062" y="3504063"/>
                        <a:ext cx="287173" cy="304800"/>
                      </a:xfrm>
                      <a:prstGeom prst="straightConnector1">
                        <a:avLst/>
                      </a:prstGeom>
                      <a:ln w="28575"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5" name="TextBox 44">
                        <a:extLst>
                          <a:ext uri="{FF2B5EF4-FFF2-40B4-BE49-F238E27FC236}">
                            <a16:creationId xmlns:a16="http://schemas.microsoft.com/office/drawing/2014/main" id="{3F28FEF3-3F65-763F-07CD-9BA8FBBDDFE9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7841911" y="3439531"/>
                        <a:ext cx="30168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/>
                          <a:t>0</a:t>
                        </a:r>
                      </a:p>
                    </p:txBody>
                  </p:sp>
                  <p:sp>
                    <p:nvSpPr>
                      <p:cNvPr id="46" name="TextBox 45">
                        <a:extLst>
                          <a:ext uri="{FF2B5EF4-FFF2-40B4-BE49-F238E27FC236}">
                            <a16:creationId xmlns:a16="http://schemas.microsoft.com/office/drawing/2014/main" id="{70FBEA26-81B6-A81C-2BED-638A4734FD3F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439433" y="3429000"/>
                        <a:ext cx="30168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/>
                          <a:t>1</a:t>
                        </a:r>
                      </a:p>
                    </p:txBody>
                  </p:sp>
                </p:grpSp>
                <p:sp>
                  <p:nvSpPr>
                    <p:cNvPr id="35" name="Rounded Rectangle 135">
                      <a:extLst>
                        <a:ext uri="{FF2B5EF4-FFF2-40B4-BE49-F238E27FC236}">
                          <a16:creationId xmlns:a16="http://schemas.microsoft.com/office/drawing/2014/main" id="{3430848E-E8C3-3B93-23B1-910FA8A64E7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771997" y="3048000"/>
                      <a:ext cx="593108" cy="457200"/>
                    </a:xfrm>
                    <a:prstGeom prst="roundRect">
                      <a:avLst/>
                    </a:prstGeom>
                    <a:solidFill>
                      <a:srgbClr val="00B0F0"/>
                    </a:solidFill>
                    <a:ln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cxnSp>
                  <p:nvCxnSpPr>
                    <p:cNvPr id="36" name="Straight Arrow Connector 35">
                      <a:extLst>
                        <a:ext uri="{FF2B5EF4-FFF2-40B4-BE49-F238E27FC236}">
                          <a16:creationId xmlns:a16="http://schemas.microsoft.com/office/drawing/2014/main" id="{311E2F41-DC50-0C4D-A3D4-2B9ACFE13941}"/>
                        </a:ext>
                      </a:extLst>
                    </p:cNvPr>
                    <p:cNvCxnSpPr>
                      <a:stCxn id="35" idx="2"/>
                      <a:endCxn id="49" idx="0"/>
                    </p:cNvCxnSpPr>
                    <p:nvPr/>
                  </p:nvCxnSpPr>
                  <p:spPr>
                    <a:xfrm flipH="1">
                      <a:off x="6484824" y="3505200"/>
                      <a:ext cx="583727" cy="456063"/>
                    </a:xfrm>
                    <a:prstGeom prst="straightConnector1">
                      <a:avLst/>
                    </a:prstGeom>
                    <a:ln w="28575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Straight Arrow Connector 36">
                      <a:extLst>
                        <a:ext uri="{FF2B5EF4-FFF2-40B4-BE49-F238E27FC236}">
                          <a16:creationId xmlns:a16="http://schemas.microsoft.com/office/drawing/2014/main" id="{E3DB271D-943F-4258-BA7E-238D4BAD1A94}"/>
                        </a:ext>
                      </a:extLst>
                    </p:cNvPr>
                    <p:cNvCxnSpPr>
                      <a:stCxn id="35" idx="2"/>
                      <a:endCxn id="42" idx="0"/>
                    </p:cNvCxnSpPr>
                    <p:nvPr/>
                  </p:nvCxnSpPr>
                  <p:spPr>
                    <a:xfrm>
                      <a:off x="7068551" y="3505200"/>
                      <a:ext cx="584862" cy="456063"/>
                    </a:xfrm>
                    <a:prstGeom prst="straightConnector1">
                      <a:avLst/>
                    </a:prstGeom>
                    <a:ln w="28575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8" name="TextBox 37">
                      <a:extLst>
                        <a:ext uri="{FF2B5EF4-FFF2-40B4-BE49-F238E27FC236}">
                          <a16:creationId xmlns:a16="http://schemas.microsoft.com/office/drawing/2014/main" id="{568B9EAB-B499-F952-B034-0B58668BECF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629400" y="3440668"/>
                      <a:ext cx="30168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/>
                        <a:t>0</a:t>
                      </a:r>
                    </a:p>
                  </p:txBody>
                </p:sp>
                <p:sp>
                  <p:nvSpPr>
                    <p:cNvPr id="39" name="TextBox 38">
                      <a:extLst>
                        <a:ext uri="{FF2B5EF4-FFF2-40B4-BE49-F238E27FC236}">
                          <a16:creationId xmlns:a16="http://schemas.microsoft.com/office/drawing/2014/main" id="{EF603A2B-297B-D903-1D96-48CACD2830E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226922" y="3430137"/>
                      <a:ext cx="30168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/>
                        <a:t>1</a:t>
                      </a:r>
                    </a:p>
                  </p:txBody>
                </p:sp>
              </p:grpSp>
              <p:sp>
                <p:nvSpPr>
                  <p:cNvPr id="28" name="Rounded Rectangle 128">
                    <a:extLst>
                      <a:ext uri="{FF2B5EF4-FFF2-40B4-BE49-F238E27FC236}">
                        <a16:creationId xmlns:a16="http://schemas.microsoft.com/office/drawing/2014/main" id="{A1377511-B7E0-716B-A88D-101C253077E6}"/>
                      </a:ext>
                    </a:extLst>
                  </p:cNvPr>
                  <p:cNvSpPr/>
                  <p:nvPr/>
                </p:nvSpPr>
                <p:spPr>
                  <a:xfrm>
                    <a:off x="7489767" y="1967553"/>
                    <a:ext cx="593108" cy="457200"/>
                  </a:xfrm>
                  <a:prstGeom prst="roundRect">
                    <a:avLst/>
                  </a:prstGeom>
                  <a:solidFill>
                    <a:srgbClr val="00B0F0"/>
                  </a:solidFill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29" name="Straight Arrow Connector 28">
                    <a:extLst>
                      <a:ext uri="{FF2B5EF4-FFF2-40B4-BE49-F238E27FC236}">
                        <a16:creationId xmlns:a16="http://schemas.microsoft.com/office/drawing/2014/main" id="{5A254F3E-A757-A663-3988-10A3FF002F1F}"/>
                      </a:ext>
                    </a:extLst>
                  </p:cNvPr>
                  <p:cNvCxnSpPr>
                    <a:stCxn id="28" idx="2"/>
                    <a:endCxn id="35" idx="0"/>
                  </p:cNvCxnSpPr>
                  <p:nvPr/>
                </p:nvCxnSpPr>
                <p:spPr>
                  <a:xfrm flipH="1">
                    <a:off x="6959789" y="2424753"/>
                    <a:ext cx="826532" cy="623247"/>
                  </a:xfrm>
                  <a:prstGeom prst="straightConnector1">
                    <a:avLst/>
                  </a:prstGeom>
                  <a:ln w="28575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Arrow Connector 29">
                    <a:extLst>
                      <a:ext uri="{FF2B5EF4-FFF2-40B4-BE49-F238E27FC236}">
                        <a16:creationId xmlns:a16="http://schemas.microsoft.com/office/drawing/2014/main" id="{F23EFA65-DFB3-D944-3746-E53B119E2D4B}"/>
                      </a:ext>
                    </a:extLst>
                  </p:cNvPr>
                  <p:cNvCxnSpPr>
                    <a:cxnSpLocks/>
                    <a:stCxn id="28" idx="2"/>
                    <a:endCxn id="26" idx="0"/>
                  </p:cNvCxnSpPr>
                  <p:nvPr/>
                </p:nvCxnSpPr>
                <p:spPr>
                  <a:xfrm>
                    <a:off x="7786321" y="2424753"/>
                    <a:ext cx="729876" cy="622110"/>
                  </a:xfrm>
                  <a:prstGeom prst="straightConnector1">
                    <a:avLst/>
                  </a:prstGeom>
                  <a:ln w="28575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1" name="TextBox 30">
                    <a:extLst>
                      <a:ext uri="{FF2B5EF4-FFF2-40B4-BE49-F238E27FC236}">
                        <a16:creationId xmlns:a16="http://schemas.microsoft.com/office/drawing/2014/main" id="{F1E01A22-1B7B-AEE7-E127-FA803D875CF7}"/>
                      </a:ext>
                    </a:extLst>
                  </p:cNvPr>
                  <p:cNvSpPr txBox="1"/>
                  <p:nvPr/>
                </p:nvSpPr>
                <p:spPr>
                  <a:xfrm>
                    <a:off x="7190081" y="2436421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0</a:t>
                    </a:r>
                  </a:p>
                </p:txBody>
              </p:sp>
              <p:sp>
                <p:nvSpPr>
                  <p:cNvPr id="32" name="TextBox 31">
                    <a:extLst>
                      <a:ext uri="{FF2B5EF4-FFF2-40B4-BE49-F238E27FC236}">
                        <a16:creationId xmlns:a16="http://schemas.microsoft.com/office/drawing/2014/main" id="{CF4DD4F6-91C8-E8F0-9D00-8D89BE8E723B}"/>
                      </a:ext>
                    </a:extLst>
                  </p:cNvPr>
                  <p:cNvSpPr txBox="1"/>
                  <p:nvPr/>
                </p:nvSpPr>
                <p:spPr>
                  <a:xfrm>
                    <a:off x="8107595" y="2436421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1</a:t>
                    </a:r>
                  </a:p>
                </p:txBody>
              </p:sp>
            </p:grpSp>
            <p:sp>
              <p:nvSpPr>
                <p:cNvPr id="21" name="Rounded Rectangle 121">
                  <a:extLst>
                    <a:ext uri="{FF2B5EF4-FFF2-40B4-BE49-F238E27FC236}">
                      <a16:creationId xmlns:a16="http://schemas.microsoft.com/office/drawing/2014/main" id="{750481FC-6EDA-20EA-F146-C85297B7E54D}"/>
                    </a:ext>
                  </a:extLst>
                </p:cNvPr>
                <p:cNvSpPr/>
                <p:nvPr/>
              </p:nvSpPr>
              <p:spPr>
                <a:xfrm>
                  <a:off x="3119642" y="2443146"/>
                  <a:ext cx="593108" cy="457200"/>
                </a:xfrm>
                <a:prstGeom prst="roundRect">
                  <a:avLst/>
                </a:prstGeom>
                <a:solidFill>
                  <a:srgbClr val="00B0F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2" name="Straight Arrow Connector 21">
                  <a:extLst>
                    <a:ext uri="{FF2B5EF4-FFF2-40B4-BE49-F238E27FC236}">
                      <a16:creationId xmlns:a16="http://schemas.microsoft.com/office/drawing/2014/main" id="{99CFE174-C43B-6C20-6130-7170BB10D476}"/>
                    </a:ext>
                  </a:extLst>
                </p:cNvPr>
                <p:cNvCxnSpPr>
                  <a:stCxn id="21" idx="2"/>
                  <a:endCxn id="56" idx="0"/>
                </p:cNvCxnSpPr>
                <p:nvPr/>
              </p:nvCxnSpPr>
              <p:spPr>
                <a:xfrm>
                  <a:off x="3416196" y="2900346"/>
                  <a:ext cx="1294844" cy="223854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>
                  <a:extLst>
                    <a:ext uri="{FF2B5EF4-FFF2-40B4-BE49-F238E27FC236}">
                      <a16:creationId xmlns:a16="http://schemas.microsoft.com/office/drawing/2014/main" id="{A96FD4F5-8DE0-40EB-0650-CC4E77104122}"/>
                    </a:ext>
                  </a:extLst>
                </p:cNvPr>
                <p:cNvCxnSpPr>
                  <a:stCxn id="21" idx="2"/>
                  <a:endCxn id="28" idx="0"/>
                </p:cNvCxnSpPr>
                <p:nvPr/>
              </p:nvCxnSpPr>
              <p:spPr>
                <a:xfrm flipH="1">
                  <a:off x="2147521" y="2900346"/>
                  <a:ext cx="1268675" cy="210207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10C0EC96-FA69-A420-9F89-2DA1745E86DF}"/>
                    </a:ext>
                  </a:extLst>
                </p:cNvPr>
                <p:cNvSpPr txBox="1"/>
                <p:nvPr/>
              </p:nvSpPr>
              <p:spPr>
                <a:xfrm>
                  <a:off x="2411267" y="2612999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0</a:t>
                  </a:r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C90064E5-1A3E-AC73-373F-BC6C53C52761}"/>
                    </a:ext>
                  </a:extLst>
                </p:cNvPr>
                <p:cNvSpPr txBox="1"/>
                <p:nvPr/>
              </p:nvSpPr>
              <p:spPr>
                <a:xfrm>
                  <a:off x="4252738" y="2629803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1</a:t>
                  </a:r>
                </a:p>
              </p:txBody>
            </p:sp>
          </p:grpSp>
          <p:sp>
            <p:nvSpPr>
              <p:cNvPr id="14" name="Rounded Rectangle 91">
                <a:extLst>
                  <a:ext uri="{FF2B5EF4-FFF2-40B4-BE49-F238E27FC236}">
                    <a16:creationId xmlns:a16="http://schemas.microsoft.com/office/drawing/2014/main" id="{9D4B7CF0-48B4-32D1-D257-4983C3012325}"/>
                  </a:ext>
                </a:extLst>
              </p:cNvPr>
              <p:cNvSpPr/>
              <p:nvPr/>
            </p:nvSpPr>
            <p:spPr>
              <a:xfrm>
                <a:off x="5529292" y="1676400"/>
                <a:ext cx="593108" cy="457200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CDCE719E-0C5E-C4FF-95C0-A8E86048E8FE}"/>
                  </a:ext>
                </a:extLst>
              </p:cNvPr>
              <p:cNvCxnSpPr>
                <a:stCxn id="14" idx="2"/>
                <a:endCxn id="91" idx="0"/>
              </p:cNvCxnSpPr>
              <p:nvPr/>
            </p:nvCxnSpPr>
            <p:spPr>
              <a:xfrm>
                <a:off x="5825846" y="2133600"/>
                <a:ext cx="1439027" cy="298917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3EF3D3D7-C305-0ABE-0E74-BC2B34EC0911}"/>
                  </a:ext>
                </a:extLst>
              </p:cNvPr>
              <p:cNvCxnSpPr>
                <a:stCxn id="14" idx="2"/>
                <a:endCxn id="21" idx="0"/>
              </p:cNvCxnSpPr>
              <p:nvPr/>
            </p:nvCxnSpPr>
            <p:spPr>
              <a:xfrm flipH="1">
                <a:off x="4559196" y="2133600"/>
                <a:ext cx="1266650" cy="309546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AD561B-1F73-B0DA-E40E-AE7115350DCF}"/>
                  </a:ext>
                </a:extLst>
              </p:cNvPr>
              <p:cNvSpPr txBox="1"/>
              <p:nvPr/>
            </p:nvSpPr>
            <p:spPr>
              <a:xfrm>
                <a:off x="4820917" y="1846253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0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E36F510-01CD-7F26-84F5-5AD5CAD789CE}"/>
                  </a:ext>
                </a:extLst>
              </p:cNvPr>
              <p:cNvSpPr txBox="1"/>
              <p:nvPr/>
            </p:nvSpPr>
            <p:spPr>
              <a:xfrm>
                <a:off x="6662388" y="186305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</a:t>
                </a:r>
              </a:p>
            </p:txBody>
          </p:sp>
        </p:grpSp>
        <p:sp>
          <p:nvSpPr>
            <p:cNvPr id="7" name="Rounded Rectangle 105">
              <a:extLst>
                <a:ext uri="{FF2B5EF4-FFF2-40B4-BE49-F238E27FC236}">
                  <a16:creationId xmlns:a16="http://schemas.microsoft.com/office/drawing/2014/main" id="{AB57A3AE-86A4-00D2-B724-5333BBAE613D}"/>
                </a:ext>
              </a:extLst>
            </p:cNvPr>
            <p:cNvSpPr/>
            <p:nvPr/>
          </p:nvSpPr>
          <p:spPr>
            <a:xfrm>
              <a:off x="5892705" y="1422033"/>
              <a:ext cx="593108" cy="457200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C48DA34E-C7A4-BE52-C56A-34AB019E9F9E}"/>
                </a:ext>
              </a:extLst>
            </p:cNvPr>
            <p:cNvCxnSpPr>
              <a:stCxn id="7" idx="2"/>
              <a:endCxn id="98" idx="0"/>
            </p:cNvCxnSpPr>
            <p:nvPr/>
          </p:nvCxnSpPr>
          <p:spPr>
            <a:xfrm>
              <a:off x="6189259" y="1879233"/>
              <a:ext cx="1456614" cy="33056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1CECA359-FCFF-4F3B-6C4B-8C48396355D2}"/>
                </a:ext>
              </a:extLst>
            </p:cNvPr>
            <p:cNvCxnSpPr>
              <a:stCxn id="7" idx="2"/>
              <a:endCxn id="14" idx="0"/>
            </p:cNvCxnSpPr>
            <p:nvPr/>
          </p:nvCxnSpPr>
          <p:spPr>
            <a:xfrm flipH="1">
              <a:off x="4606646" y="1879233"/>
              <a:ext cx="1582613" cy="33056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8F96CD5-230F-FD1A-0418-56FD90BD94BC}"/>
                </a:ext>
              </a:extLst>
            </p:cNvPr>
            <p:cNvSpPr txBox="1"/>
            <p:nvPr/>
          </p:nvSpPr>
          <p:spPr>
            <a:xfrm>
              <a:off x="5184330" y="15918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E29ACC3-6D7B-5A35-AE0E-9B052A3CB10A}"/>
                </a:ext>
              </a:extLst>
            </p:cNvPr>
            <p:cNvSpPr txBox="1"/>
            <p:nvPr/>
          </p:nvSpPr>
          <p:spPr>
            <a:xfrm>
              <a:off x="7025801" y="160869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sp>
        <p:nvSpPr>
          <p:cNvPr id="202" name="TextBox 201">
            <a:extLst>
              <a:ext uri="{FF2B5EF4-FFF2-40B4-BE49-F238E27FC236}">
                <a16:creationId xmlns:a16="http://schemas.microsoft.com/office/drawing/2014/main" id="{FF5BEDCB-32FE-7273-2F1B-4C4E3DB8C4AC}"/>
              </a:ext>
            </a:extLst>
          </p:cNvPr>
          <p:cNvSpPr txBox="1"/>
          <p:nvPr/>
        </p:nvSpPr>
        <p:spPr>
          <a:xfrm>
            <a:off x="25264" y="1619927"/>
            <a:ext cx="55981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US" sz="2400" dirty="0">
                <a:solidFill>
                  <a:srgbClr val="FF0000"/>
                </a:solidFill>
              </a:rPr>
              <a:t>wiggle </a:t>
            </a:r>
            <a:r>
              <a:rPr lang="en-US" sz="2400" dirty="0" err="1">
                <a:solidFill>
                  <a:srgbClr val="FF0000"/>
                </a:solidFill>
              </a:rPr>
              <a:t>wiggle</a:t>
            </a:r>
            <a:r>
              <a:rPr lang="en-US" sz="2400" dirty="0">
                <a:solidFill>
                  <a:srgbClr val="FF0000"/>
                </a:solidFill>
              </a:rPr>
              <a:t> wiggle like a gypsy queen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wiggle </a:t>
            </a:r>
            <a:r>
              <a:rPr lang="en-US" sz="2400" dirty="0" err="1">
                <a:solidFill>
                  <a:srgbClr val="FF0000"/>
                </a:solidFill>
              </a:rPr>
              <a:t>wiggle</a:t>
            </a:r>
            <a:r>
              <a:rPr lang="en-US" sz="2400" dirty="0">
                <a:solidFill>
                  <a:srgbClr val="FF0000"/>
                </a:solidFill>
              </a:rPr>
              <a:t> wiggle all dressed in green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5097A3B1-CD97-B964-9BBD-E08821F3ACED}"/>
              </a:ext>
            </a:extLst>
          </p:cNvPr>
          <p:cNvSpPr txBox="1"/>
          <p:nvPr/>
        </p:nvSpPr>
        <p:spPr>
          <a:xfrm>
            <a:off x="46984" y="2393683"/>
            <a:ext cx="448015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Characters are leaves in the tree</a:t>
            </a:r>
          </a:p>
          <a:p>
            <a:r>
              <a:rPr lang="en-US" sz="2000" dirty="0"/>
              <a:t>0 = go left, 1 = go right</a:t>
            </a:r>
          </a:p>
          <a:p>
            <a:r>
              <a:rPr lang="en-US" sz="2000" dirty="0"/>
              <a:t>Path to character is its encoding</a:t>
            </a:r>
          </a:p>
          <a:p>
            <a:endParaRPr lang="en-US" sz="2000" dirty="0"/>
          </a:p>
          <a:p>
            <a:r>
              <a:rPr lang="en-US" sz="2000" dirty="0"/>
              <a:t>To decode “00010111010”: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Start from root of the tree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Read bits one at a time, use them as “directions”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When you reach a leaf, replace bits with that character, return to the root of the tree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Result:wigg</a:t>
            </a:r>
            <a:endParaRPr lang="en-US" sz="2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FDB1A9-3707-844D-A3B3-FF9C877C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30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9E6D1-43A4-5CE5-3689-4EF1A21FA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P3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36C15-3637-7268-5C54-10105C662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Encoding:</a:t>
            </a:r>
          </a:p>
          <a:p>
            <a:pPr lvl="1"/>
            <a:r>
              <a:rPr lang="en-US" dirty="0"/>
              <a:t>Generate the Huffman tree for the text given (algorithm soon)</a:t>
            </a:r>
          </a:p>
          <a:p>
            <a:pPr lvl="1"/>
            <a:r>
              <a:rPr lang="en-US" dirty="0"/>
              <a:t>Store the tree in a .code file</a:t>
            </a:r>
          </a:p>
          <a:p>
            <a:pPr lvl="1"/>
            <a:r>
              <a:rPr lang="en-US" dirty="0"/>
              <a:t>Encode the text using that .code file</a:t>
            </a:r>
          </a:p>
          <a:p>
            <a:r>
              <a:rPr lang="en-US" dirty="0"/>
              <a:t>Decoding:</a:t>
            </a:r>
          </a:p>
          <a:p>
            <a:pPr lvl="1"/>
            <a:r>
              <a:rPr lang="en-US" dirty="0"/>
              <a:t>Rebuild the stored tree (trickiest part of assignment)</a:t>
            </a:r>
          </a:p>
          <a:p>
            <a:pPr lvl="1"/>
            <a:r>
              <a:rPr lang="en-US" dirty="0"/>
              <a:t>Read the encoding one character at a time to navigate the tree</a:t>
            </a:r>
          </a:p>
          <a:p>
            <a:pPr lvl="1"/>
            <a:r>
              <a:rPr lang="en-US" dirty="0"/>
              <a:t>Print out a character each time you hit a leaf node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31256D-4D2F-8A33-4A0E-47659EB8D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05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845B2-BA2C-7AAB-2452-E1ADD3A6A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Encoding (Generating Huffman Tree)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5652E-846F-9948-85D1-4E4CC9B1D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1: Count occurrences of each character</a:t>
            </a:r>
          </a:p>
          <a:p>
            <a:pPr lvl="1"/>
            <a:r>
              <a:rPr lang="en-US" dirty="0"/>
              <a:t>We do this for you!</a:t>
            </a:r>
          </a:p>
          <a:p>
            <a:pPr lvl="2"/>
            <a:r>
              <a:rPr lang="en-US" dirty="0"/>
              <a:t>We give you an array where each index is an ascii character, the value is the number of occurrences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91C626E-63CA-9BBD-859A-0CB848CAAB36}"/>
              </a:ext>
            </a:extLst>
          </p:cNvPr>
          <p:cNvGrpSpPr/>
          <p:nvPr/>
        </p:nvGrpSpPr>
        <p:grpSpPr>
          <a:xfrm>
            <a:off x="1548938" y="5123650"/>
            <a:ext cx="8686937" cy="1240557"/>
            <a:chOff x="1105989" y="4450080"/>
            <a:chExt cx="7811722" cy="1115570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017AE44-7463-10E6-B5D9-61876C446146}"/>
                </a:ext>
              </a:extLst>
            </p:cNvPr>
            <p:cNvGrpSpPr/>
            <p:nvPr/>
          </p:nvGrpSpPr>
          <p:grpSpPr>
            <a:xfrm>
              <a:off x="1105989" y="4450080"/>
              <a:ext cx="7811722" cy="496388"/>
              <a:chOff x="1105989" y="4450080"/>
              <a:chExt cx="7811722" cy="496388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56B9307-A498-5A33-819B-AB95818FACAD}"/>
                  </a:ext>
                </a:extLst>
              </p:cNvPr>
              <p:cNvSpPr/>
              <p:nvPr/>
            </p:nvSpPr>
            <p:spPr>
              <a:xfrm>
                <a:off x="1105989" y="4450080"/>
                <a:ext cx="496388" cy="4963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F78EACB-456B-87E9-E307-A7C034F01AA2}"/>
                  </a:ext>
                </a:extLst>
              </p:cNvPr>
              <p:cNvSpPr/>
              <p:nvPr/>
            </p:nvSpPr>
            <p:spPr>
              <a:xfrm>
                <a:off x="1602377" y="4450080"/>
                <a:ext cx="496388" cy="4963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D7DBCF2-1BCB-511D-DAA5-FB6B46805336}"/>
                  </a:ext>
                </a:extLst>
              </p:cNvPr>
              <p:cNvSpPr/>
              <p:nvPr/>
            </p:nvSpPr>
            <p:spPr>
              <a:xfrm>
                <a:off x="2098765" y="4450080"/>
                <a:ext cx="496388" cy="4963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A7FC33A-864C-D179-174D-2F9616A29361}"/>
                  </a:ext>
                </a:extLst>
              </p:cNvPr>
              <p:cNvSpPr/>
              <p:nvPr/>
            </p:nvSpPr>
            <p:spPr>
              <a:xfrm>
                <a:off x="2595153" y="4450080"/>
                <a:ext cx="496388" cy="4963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D846B49-F7F8-5472-8D96-EFFB8C23DBB8}"/>
                  </a:ext>
                </a:extLst>
              </p:cNvPr>
              <p:cNvSpPr/>
              <p:nvPr/>
            </p:nvSpPr>
            <p:spPr>
              <a:xfrm>
                <a:off x="3527072" y="4450080"/>
                <a:ext cx="496388" cy="4963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232713F-0925-D160-153C-645045F6FD1C}"/>
                  </a:ext>
                </a:extLst>
              </p:cNvPr>
              <p:cNvSpPr/>
              <p:nvPr/>
            </p:nvSpPr>
            <p:spPr>
              <a:xfrm>
                <a:off x="4023460" y="4450080"/>
                <a:ext cx="496388" cy="4963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4F92246-5E26-F244-BE59-FEFC9A71869F}"/>
                  </a:ext>
                </a:extLst>
              </p:cNvPr>
              <p:cNvSpPr/>
              <p:nvPr/>
            </p:nvSpPr>
            <p:spPr>
              <a:xfrm>
                <a:off x="4518279" y="4450080"/>
                <a:ext cx="496388" cy="4963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B119C8C-6C36-EA7D-D52D-51DF7BA5C0D2}"/>
                  </a:ext>
                </a:extLst>
              </p:cNvPr>
              <p:cNvSpPr/>
              <p:nvPr/>
            </p:nvSpPr>
            <p:spPr>
              <a:xfrm>
                <a:off x="5014667" y="4450080"/>
                <a:ext cx="496388" cy="4963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9D93FE4-24E3-7864-C2B6-B519BE901E5F}"/>
                  </a:ext>
                </a:extLst>
              </p:cNvPr>
              <p:cNvSpPr/>
              <p:nvPr/>
            </p:nvSpPr>
            <p:spPr>
              <a:xfrm>
                <a:off x="5509486" y="4450080"/>
                <a:ext cx="496388" cy="4963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D40869B-6486-8084-D930-831E741160B0}"/>
                  </a:ext>
                </a:extLst>
              </p:cNvPr>
              <p:cNvSpPr/>
              <p:nvPr/>
            </p:nvSpPr>
            <p:spPr>
              <a:xfrm>
                <a:off x="6005874" y="4450080"/>
                <a:ext cx="496388" cy="4963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7192711-1B35-F4D5-200F-83FC8783C74C}"/>
                  </a:ext>
                </a:extLst>
              </p:cNvPr>
              <p:cNvSpPr/>
              <p:nvPr/>
            </p:nvSpPr>
            <p:spPr>
              <a:xfrm>
                <a:off x="6500693" y="4450080"/>
                <a:ext cx="496388" cy="4963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95BD7220-C901-98F6-9290-889FAF8F32A2}"/>
                  </a:ext>
                </a:extLst>
              </p:cNvPr>
              <p:cNvSpPr/>
              <p:nvPr/>
            </p:nvSpPr>
            <p:spPr>
              <a:xfrm>
                <a:off x="6997081" y="4450080"/>
                <a:ext cx="496388" cy="4963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71840A63-CBB3-B190-645D-1C434B87EA10}"/>
                  </a:ext>
                </a:extLst>
              </p:cNvPr>
              <p:cNvSpPr/>
              <p:nvPr/>
            </p:nvSpPr>
            <p:spPr>
              <a:xfrm>
                <a:off x="7924935" y="4450080"/>
                <a:ext cx="496388" cy="4963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217D3B4-9B50-C8A0-AD74-EE156231652E}"/>
                  </a:ext>
                </a:extLst>
              </p:cNvPr>
              <p:cNvSpPr/>
              <p:nvPr/>
            </p:nvSpPr>
            <p:spPr>
              <a:xfrm>
                <a:off x="8421323" y="4450080"/>
                <a:ext cx="496388" cy="4963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EC01515-27AF-9274-34E2-B47FE9B9B4EA}"/>
                  </a:ext>
                </a:extLst>
              </p:cNvPr>
              <p:cNvSpPr txBox="1"/>
              <p:nvPr/>
            </p:nvSpPr>
            <p:spPr>
              <a:xfrm>
                <a:off x="3116356" y="4450080"/>
                <a:ext cx="392377" cy="415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…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6D4B341-E0AB-CA5A-6C88-2C1C795114AA}"/>
                  </a:ext>
                </a:extLst>
              </p:cNvPr>
              <p:cNvSpPr txBox="1"/>
              <p:nvPr/>
            </p:nvSpPr>
            <p:spPr>
              <a:xfrm>
                <a:off x="7507220" y="4458473"/>
                <a:ext cx="392377" cy="415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…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DE809B8-9C99-4162-0105-FFA581458498}"/>
                </a:ext>
              </a:extLst>
            </p:cNvPr>
            <p:cNvGrpSpPr/>
            <p:nvPr/>
          </p:nvGrpSpPr>
          <p:grpSpPr>
            <a:xfrm>
              <a:off x="1105989" y="4826130"/>
              <a:ext cx="7811722" cy="496388"/>
              <a:chOff x="1105989" y="4450080"/>
              <a:chExt cx="7811722" cy="496388"/>
            </a:xfrm>
            <a:noFill/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6DA390EF-A1F2-CCB9-9973-B154A8131692}"/>
                  </a:ext>
                </a:extLst>
              </p:cNvPr>
              <p:cNvSpPr/>
              <p:nvPr/>
            </p:nvSpPr>
            <p:spPr>
              <a:xfrm>
                <a:off x="1105989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7C305BD-D384-1578-2DB0-3F845CAAC2D2}"/>
                  </a:ext>
                </a:extLst>
              </p:cNvPr>
              <p:cNvSpPr/>
              <p:nvPr/>
            </p:nvSpPr>
            <p:spPr>
              <a:xfrm>
                <a:off x="1602377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B430623-5038-90F0-0488-41948F69F4AE}"/>
                  </a:ext>
                </a:extLst>
              </p:cNvPr>
              <p:cNvSpPr/>
              <p:nvPr/>
            </p:nvSpPr>
            <p:spPr>
              <a:xfrm>
                <a:off x="2098765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B0BA5FF-7DCF-1927-F789-D518411CF664}"/>
                  </a:ext>
                </a:extLst>
              </p:cNvPr>
              <p:cNvSpPr/>
              <p:nvPr/>
            </p:nvSpPr>
            <p:spPr>
              <a:xfrm>
                <a:off x="2595153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3598359-FA94-BE12-3DB2-AD822A9B66F7}"/>
                  </a:ext>
                </a:extLst>
              </p:cNvPr>
              <p:cNvSpPr/>
              <p:nvPr/>
            </p:nvSpPr>
            <p:spPr>
              <a:xfrm>
                <a:off x="3527072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97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3F3DF08-E8EE-41CD-DD06-BF432B210F21}"/>
                  </a:ext>
                </a:extLst>
              </p:cNvPr>
              <p:cNvSpPr/>
              <p:nvPr/>
            </p:nvSpPr>
            <p:spPr>
              <a:xfrm>
                <a:off x="4023460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98</a:t>
                </a: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2795440D-E9DE-264A-99EB-2BF89290DA41}"/>
                  </a:ext>
                </a:extLst>
              </p:cNvPr>
              <p:cNvSpPr/>
              <p:nvPr/>
            </p:nvSpPr>
            <p:spPr>
              <a:xfrm>
                <a:off x="4518279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99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748F482C-8413-A308-61B2-35BD7CD5A712}"/>
                  </a:ext>
                </a:extLst>
              </p:cNvPr>
              <p:cNvSpPr/>
              <p:nvPr/>
            </p:nvSpPr>
            <p:spPr>
              <a:xfrm>
                <a:off x="5014667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100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8A59FC5-E521-088C-1A47-A32FDD2338BD}"/>
                  </a:ext>
                </a:extLst>
              </p:cNvPr>
              <p:cNvSpPr/>
              <p:nvPr/>
            </p:nvSpPr>
            <p:spPr>
              <a:xfrm>
                <a:off x="5509486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101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88266DD-550E-AF29-C001-086B5028922C}"/>
                  </a:ext>
                </a:extLst>
              </p:cNvPr>
              <p:cNvSpPr/>
              <p:nvPr/>
            </p:nvSpPr>
            <p:spPr>
              <a:xfrm>
                <a:off x="6005874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102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5A61C493-CFF9-9EB9-52D1-D96FFCC9FE15}"/>
                  </a:ext>
                </a:extLst>
              </p:cNvPr>
              <p:cNvSpPr/>
              <p:nvPr/>
            </p:nvSpPr>
            <p:spPr>
              <a:xfrm>
                <a:off x="6500693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103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54A506E7-8926-6B57-57AA-156843F50CCD}"/>
                  </a:ext>
                </a:extLst>
              </p:cNvPr>
              <p:cNvSpPr/>
              <p:nvPr/>
            </p:nvSpPr>
            <p:spPr>
              <a:xfrm>
                <a:off x="6997081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104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9FA69BC2-C874-14C9-8064-D54CA58EFC3F}"/>
                  </a:ext>
                </a:extLst>
              </p:cNvPr>
              <p:cNvSpPr/>
              <p:nvPr/>
            </p:nvSpPr>
            <p:spPr>
              <a:xfrm>
                <a:off x="7924935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254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AC653F6-F977-6214-986B-917198E73CA7}"/>
                  </a:ext>
                </a:extLst>
              </p:cNvPr>
              <p:cNvSpPr/>
              <p:nvPr/>
            </p:nvSpPr>
            <p:spPr>
              <a:xfrm>
                <a:off x="8421323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255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59ABBCA-BC73-CB42-5E21-D0A43261528E}"/>
                  </a:ext>
                </a:extLst>
              </p:cNvPr>
              <p:cNvSpPr txBox="1"/>
              <p:nvPr/>
            </p:nvSpPr>
            <p:spPr>
              <a:xfrm>
                <a:off x="3116356" y="4450080"/>
                <a:ext cx="336157" cy="33212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70A3554-9B4E-16A2-59BE-178F6366AF4A}"/>
                  </a:ext>
                </a:extLst>
              </p:cNvPr>
              <p:cNvSpPr txBox="1"/>
              <p:nvPr/>
            </p:nvSpPr>
            <p:spPr>
              <a:xfrm>
                <a:off x="7507220" y="4458473"/>
                <a:ext cx="336157" cy="33212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9BDCB3FA-9A9D-3E09-9623-00D237304E70}"/>
                </a:ext>
              </a:extLst>
            </p:cNvPr>
            <p:cNvGrpSpPr/>
            <p:nvPr/>
          </p:nvGrpSpPr>
          <p:grpSpPr>
            <a:xfrm>
              <a:off x="3524024" y="5069262"/>
              <a:ext cx="3966397" cy="496388"/>
              <a:chOff x="3527072" y="4450080"/>
              <a:chExt cx="3966397" cy="496388"/>
            </a:xfrm>
            <a:noFill/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DBFC684F-4ED1-0495-F704-4A96EDBCF09B}"/>
                  </a:ext>
                </a:extLst>
              </p:cNvPr>
              <p:cNvSpPr/>
              <p:nvPr/>
            </p:nvSpPr>
            <p:spPr>
              <a:xfrm>
                <a:off x="3527072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a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08FCE597-FFE5-BBB9-9334-506D86F69E1C}"/>
                  </a:ext>
                </a:extLst>
              </p:cNvPr>
              <p:cNvSpPr/>
              <p:nvPr/>
            </p:nvSpPr>
            <p:spPr>
              <a:xfrm>
                <a:off x="4023460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b</a:t>
                </a: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8C285447-A056-5296-6EF2-80FEB348A6F9}"/>
                  </a:ext>
                </a:extLst>
              </p:cNvPr>
              <p:cNvSpPr/>
              <p:nvPr/>
            </p:nvSpPr>
            <p:spPr>
              <a:xfrm>
                <a:off x="4518279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c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F74E9CE3-A7D9-2906-788F-75C3346D7A1C}"/>
                  </a:ext>
                </a:extLst>
              </p:cNvPr>
              <p:cNvSpPr/>
              <p:nvPr/>
            </p:nvSpPr>
            <p:spPr>
              <a:xfrm>
                <a:off x="5014667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d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320CFCEA-8912-3267-9A8E-969929BD5179}"/>
                  </a:ext>
                </a:extLst>
              </p:cNvPr>
              <p:cNvSpPr/>
              <p:nvPr/>
            </p:nvSpPr>
            <p:spPr>
              <a:xfrm>
                <a:off x="5509486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e</a:t>
                </a: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6A52880C-21C3-7B8F-DD9F-B4225E3C6232}"/>
                  </a:ext>
                </a:extLst>
              </p:cNvPr>
              <p:cNvSpPr/>
              <p:nvPr/>
            </p:nvSpPr>
            <p:spPr>
              <a:xfrm>
                <a:off x="6005874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f</a:t>
                </a: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B26EF075-05D3-3432-CED8-169C45DCD11C}"/>
                  </a:ext>
                </a:extLst>
              </p:cNvPr>
              <p:cNvSpPr/>
              <p:nvPr/>
            </p:nvSpPr>
            <p:spPr>
              <a:xfrm>
                <a:off x="6500693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g</a:t>
                </a: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7E03B35-8391-DE0C-F0B1-A30778DAAB52}"/>
                  </a:ext>
                </a:extLst>
              </p:cNvPr>
              <p:cNvSpPr/>
              <p:nvPr/>
            </p:nvSpPr>
            <p:spPr>
              <a:xfrm>
                <a:off x="6997081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h</a:t>
                </a:r>
              </a:p>
            </p:txBody>
          </p:sp>
        </p:grp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2B618F48-D636-BAB2-7099-D47252943F86}"/>
              </a:ext>
            </a:extLst>
          </p:cNvPr>
          <p:cNvSpPr txBox="1"/>
          <p:nvPr/>
        </p:nvSpPr>
        <p:spPr>
          <a:xfrm>
            <a:off x="293950" y="3668064"/>
            <a:ext cx="55981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US" sz="2400" dirty="0">
                <a:solidFill>
                  <a:srgbClr val="FF0000"/>
                </a:solidFill>
              </a:rPr>
              <a:t>wiggle </a:t>
            </a:r>
            <a:r>
              <a:rPr lang="en-US" sz="2400" dirty="0" err="1">
                <a:solidFill>
                  <a:srgbClr val="FF0000"/>
                </a:solidFill>
              </a:rPr>
              <a:t>wiggle</a:t>
            </a:r>
            <a:r>
              <a:rPr lang="en-US" sz="2400" dirty="0">
                <a:solidFill>
                  <a:srgbClr val="FF0000"/>
                </a:solidFill>
              </a:rPr>
              <a:t> wiggle like a gypsy queen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wiggle </a:t>
            </a:r>
            <a:r>
              <a:rPr lang="en-US" sz="2400" dirty="0" err="1">
                <a:solidFill>
                  <a:srgbClr val="FF0000"/>
                </a:solidFill>
              </a:rPr>
              <a:t>wiggle</a:t>
            </a:r>
            <a:r>
              <a:rPr lang="en-US" sz="2400" dirty="0">
                <a:solidFill>
                  <a:srgbClr val="FF0000"/>
                </a:solidFill>
              </a:rPr>
              <a:t> wiggle all dressed in green</a:t>
            </a:r>
          </a:p>
        </p:txBody>
      </p:sp>
      <p:sp>
        <p:nvSpPr>
          <p:cNvPr id="58" name="Slide Number Placeholder 57">
            <a:extLst>
              <a:ext uri="{FF2B5EF4-FFF2-40B4-BE49-F238E27FC236}">
                <a16:creationId xmlns:a16="http://schemas.microsoft.com/office/drawing/2014/main" id="{E5EB3314-2492-6240-15A9-40F5EE61A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20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845B2-BA2C-7AAB-2452-E1ADD3A6A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Encoding (Generating Huffman Tree)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5652E-846F-9948-85D1-4E4CC9B1D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1: Count occurrences of each character</a:t>
            </a:r>
          </a:p>
          <a:p>
            <a:r>
              <a:rPr lang="en-US" dirty="0"/>
              <a:t>Step 2: Make a </a:t>
            </a:r>
            <a:r>
              <a:rPr lang="en-US" dirty="0" err="1"/>
              <a:t>HuffmanTreeNode</a:t>
            </a:r>
            <a:r>
              <a:rPr lang="en-US" dirty="0"/>
              <a:t> per character</a:t>
            </a:r>
          </a:p>
          <a:p>
            <a:pPr lvl="1"/>
            <a:r>
              <a:rPr lang="en-US" dirty="0"/>
              <a:t>You will write this class</a:t>
            </a:r>
          </a:p>
          <a:p>
            <a:pPr lvl="1"/>
            <a:r>
              <a:rPr lang="en-US" dirty="0"/>
              <a:t>It must implement the comparable interface</a:t>
            </a:r>
          </a:p>
          <a:p>
            <a:pPr lvl="1"/>
            <a:r>
              <a:rPr lang="en-US" dirty="0"/>
              <a:t>Nodes should be compared by the character frequency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91C626E-63CA-9BBD-859A-0CB848CAAB36}"/>
              </a:ext>
            </a:extLst>
          </p:cNvPr>
          <p:cNvGrpSpPr/>
          <p:nvPr/>
        </p:nvGrpSpPr>
        <p:grpSpPr>
          <a:xfrm>
            <a:off x="835663" y="4312658"/>
            <a:ext cx="8686937" cy="1240557"/>
            <a:chOff x="1105989" y="4450080"/>
            <a:chExt cx="7811722" cy="1115570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017AE44-7463-10E6-B5D9-61876C446146}"/>
                </a:ext>
              </a:extLst>
            </p:cNvPr>
            <p:cNvGrpSpPr/>
            <p:nvPr/>
          </p:nvGrpSpPr>
          <p:grpSpPr>
            <a:xfrm>
              <a:off x="1105989" y="4450080"/>
              <a:ext cx="7811722" cy="496388"/>
              <a:chOff x="1105989" y="4450080"/>
              <a:chExt cx="7811722" cy="496388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56B9307-A498-5A33-819B-AB95818FACAD}"/>
                  </a:ext>
                </a:extLst>
              </p:cNvPr>
              <p:cNvSpPr/>
              <p:nvPr/>
            </p:nvSpPr>
            <p:spPr>
              <a:xfrm>
                <a:off x="1105989" y="4450080"/>
                <a:ext cx="496388" cy="4963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F78EACB-456B-87E9-E307-A7C034F01AA2}"/>
                  </a:ext>
                </a:extLst>
              </p:cNvPr>
              <p:cNvSpPr/>
              <p:nvPr/>
            </p:nvSpPr>
            <p:spPr>
              <a:xfrm>
                <a:off x="1602377" y="4450080"/>
                <a:ext cx="496388" cy="4963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D7DBCF2-1BCB-511D-DAA5-FB6B46805336}"/>
                  </a:ext>
                </a:extLst>
              </p:cNvPr>
              <p:cNvSpPr/>
              <p:nvPr/>
            </p:nvSpPr>
            <p:spPr>
              <a:xfrm>
                <a:off x="2098765" y="4450080"/>
                <a:ext cx="496388" cy="4963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A7FC33A-864C-D179-174D-2F9616A29361}"/>
                  </a:ext>
                </a:extLst>
              </p:cNvPr>
              <p:cNvSpPr/>
              <p:nvPr/>
            </p:nvSpPr>
            <p:spPr>
              <a:xfrm>
                <a:off x="2595153" y="4450080"/>
                <a:ext cx="496388" cy="4963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D846B49-F7F8-5472-8D96-EFFB8C23DBB8}"/>
                  </a:ext>
                </a:extLst>
              </p:cNvPr>
              <p:cNvSpPr/>
              <p:nvPr/>
            </p:nvSpPr>
            <p:spPr>
              <a:xfrm>
                <a:off x="3527072" y="4450080"/>
                <a:ext cx="496388" cy="4963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232713F-0925-D160-153C-645045F6FD1C}"/>
                  </a:ext>
                </a:extLst>
              </p:cNvPr>
              <p:cNvSpPr/>
              <p:nvPr/>
            </p:nvSpPr>
            <p:spPr>
              <a:xfrm>
                <a:off x="4023460" y="4450080"/>
                <a:ext cx="496388" cy="4963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4F92246-5E26-F244-BE59-FEFC9A71869F}"/>
                  </a:ext>
                </a:extLst>
              </p:cNvPr>
              <p:cNvSpPr/>
              <p:nvPr/>
            </p:nvSpPr>
            <p:spPr>
              <a:xfrm>
                <a:off x="4518279" y="4450080"/>
                <a:ext cx="496388" cy="4963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B119C8C-6C36-EA7D-D52D-51DF7BA5C0D2}"/>
                  </a:ext>
                </a:extLst>
              </p:cNvPr>
              <p:cNvSpPr/>
              <p:nvPr/>
            </p:nvSpPr>
            <p:spPr>
              <a:xfrm>
                <a:off x="5014667" y="4450080"/>
                <a:ext cx="496388" cy="4963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9D93FE4-24E3-7864-C2B6-B519BE901E5F}"/>
                  </a:ext>
                </a:extLst>
              </p:cNvPr>
              <p:cNvSpPr/>
              <p:nvPr/>
            </p:nvSpPr>
            <p:spPr>
              <a:xfrm>
                <a:off x="5509486" y="4450080"/>
                <a:ext cx="496388" cy="4963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D40869B-6486-8084-D930-831E741160B0}"/>
                  </a:ext>
                </a:extLst>
              </p:cNvPr>
              <p:cNvSpPr/>
              <p:nvPr/>
            </p:nvSpPr>
            <p:spPr>
              <a:xfrm>
                <a:off x="6005874" y="4450080"/>
                <a:ext cx="496388" cy="4963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7192711-1B35-F4D5-200F-83FC8783C74C}"/>
                  </a:ext>
                </a:extLst>
              </p:cNvPr>
              <p:cNvSpPr/>
              <p:nvPr/>
            </p:nvSpPr>
            <p:spPr>
              <a:xfrm>
                <a:off x="6500693" y="4450080"/>
                <a:ext cx="496388" cy="4963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95BD7220-C901-98F6-9290-889FAF8F32A2}"/>
                  </a:ext>
                </a:extLst>
              </p:cNvPr>
              <p:cNvSpPr/>
              <p:nvPr/>
            </p:nvSpPr>
            <p:spPr>
              <a:xfrm>
                <a:off x="6997081" y="4450080"/>
                <a:ext cx="496388" cy="4963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71840A63-CBB3-B190-645D-1C434B87EA10}"/>
                  </a:ext>
                </a:extLst>
              </p:cNvPr>
              <p:cNvSpPr/>
              <p:nvPr/>
            </p:nvSpPr>
            <p:spPr>
              <a:xfrm>
                <a:off x="7924935" y="4450080"/>
                <a:ext cx="496388" cy="4963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217D3B4-9B50-C8A0-AD74-EE156231652E}"/>
                  </a:ext>
                </a:extLst>
              </p:cNvPr>
              <p:cNvSpPr/>
              <p:nvPr/>
            </p:nvSpPr>
            <p:spPr>
              <a:xfrm>
                <a:off x="8421323" y="4450080"/>
                <a:ext cx="496388" cy="4963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EC01515-27AF-9274-34E2-B47FE9B9B4EA}"/>
                  </a:ext>
                </a:extLst>
              </p:cNvPr>
              <p:cNvSpPr txBox="1"/>
              <p:nvPr/>
            </p:nvSpPr>
            <p:spPr>
              <a:xfrm>
                <a:off x="3116356" y="4450080"/>
                <a:ext cx="392377" cy="415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…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6D4B341-E0AB-CA5A-6C88-2C1C795114AA}"/>
                  </a:ext>
                </a:extLst>
              </p:cNvPr>
              <p:cNvSpPr txBox="1"/>
              <p:nvPr/>
            </p:nvSpPr>
            <p:spPr>
              <a:xfrm>
                <a:off x="7507220" y="4458473"/>
                <a:ext cx="392377" cy="415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…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DE809B8-9C99-4162-0105-FFA581458498}"/>
                </a:ext>
              </a:extLst>
            </p:cNvPr>
            <p:cNvGrpSpPr/>
            <p:nvPr/>
          </p:nvGrpSpPr>
          <p:grpSpPr>
            <a:xfrm>
              <a:off x="1105989" y="4826130"/>
              <a:ext cx="7811722" cy="496388"/>
              <a:chOff x="1105989" y="4450080"/>
              <a:chExt cx="7811722" cy="496388"/>
            </a:xfrm>
            <a:noFill/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6DA390EF-A1F2-CCB9-9973-B154A8131692}"/>
                  </a:ext>
                </a:extLst>
              </p:cNvPr>
              <p:cNvSpPr/>
              <p:nvPr/>
            </p:nvSpPr>
            <p:spPr>
              <a:xfrm>
                <a:off x="1105989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7C305BD-D384-1578-2DB0-3F845CAAC2D2}"/>
                  </a:ext>
                </a:extLst>
              </p:cNvPr>
              <p:cNvSpPr/>
              <p:nvPr/>
            </p:nvSpPr>
            <p:spPr>
              <a:xfrm>
                <a:off x="1602377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B430623-5038-90F0-0488-41948F69F4AE}"/>
                  </a:ext>
                </a:extLst>
              </p:cNvPr>
              <p:cNvSpPr/>
              <p:nvPr/>
            </p:nvSpPr>
            <p:spPr>
              <a:xfrm>
                <a:off x="2098765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B0BA5FF-7DCF-1927-F789-D518411CF664}"/>
                  </a:ext>
                </a:extLst>
              </p:cNvPr>
              <p:cNvSpPr/>
              <p:nvPr/>
            </p:nvSpPr>
            <p:spPr>
              <a:xfrm>
                <a:off x="2595153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3598359-FA94-BE12-3DB2-AD822A9B66F7}"/>
                  </a:ext>
                </a:extLst>
              </p:cNvPr>
              <p:cNvSpPr/>
              <p:nvPr/>
            </p:nvSpPr>
            <p:spPr>
              <a:xfrm>
                <a:off x="3527072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97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3F3DF08-E8EE-41CD-DD06-BF432B210F21}"/>
                  </a:ext>
                </a:extLst>
              </p:cNvPr>
              <p:cNvSpPr/>
              <p:nvPr/>
            </p:nvSpPr>
            <p:spPr>
              <a:xfrm>
                <a:off x="4023460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98</a:t>
                </a: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2795440D-E9DE-264A-99EB-2BF89290DA41}"/>
                  </a:ext>
                </a:extLst>
              </p:cNvPr>
              <p:cNvSpPr/>
              <p:nvPr/>
            </p:nvSpPr>
            <p:spPr>
              <a:xfrm>
                <a:off x="4518279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99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748F482C-8413-A308-61B2-35BD7CD5A712}"/>
                  </a:ext>
                </a:extLst>
              </p:cNvPr>
              <p:cNvSpPr/>
              <p:nvPr/>
            </p:nvSpPr>
            <p:spPr>
              <a:xfrm>
                <a:off x="5014667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100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8A59FC5-E521-088C-1A47-A32FDD2338BD}"/>
                  </a:ext>
                </a:extLst>
              </p:cNvPr>
              <p:cNvSpPr/>
              <p:nvPr/>
            </p:nvSpPr>
            <p:spPr>
              <a:xfrm>
                <a:off x="5509486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101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88266DD-550E-AF29-C001-086B5028922C}"/>
                  </a:ext>
                </a:extLst>
              </p:cNvPr>
              <p:cNvSpPr/>
              <p:nvPr/>
            </p:nvSpPr>
            <p:spPr>
              <a:xfrm>
                <a:off x="6005874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102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5A61C493-CFF9-9EB9-52D1-D96FFCC9FE15}"/>
                  </a:ext>
                </a:extLst>
              </p:cNvPr>
              <p:cNvSpPr/>
              <p:nvPr/>
            </p:nvSpPr>
            <p:spPr>
              <a:xfrm>
                <a:off x="6500693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103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54A506E7-8926-6B57-57AA-156843F50CCD}"/>
                  </a:ext>
                </a:extLst>
              </p:cNvPr>
              <p:cNvSpPr/>
              <p:nvPr/>
            </p:nvSpPr>
            <p:spPr>
              <a:xfrm>
                <a:off x="6997081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104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9FA69BC2-C874-14C9-8064-D54CA58EFC3F}"/>
                  </a:ext>
                </a:extLst>
              </p:cNvPr>
              <p:cNvSpPr/>
              <p:nvPr/>
            </p:nvSpPr>
            <p:spPr>
              <a:xfrm>
                <a:off x="7924935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254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AC653F6-F977-6214-986B-917198E73CA7}"/>
                  </a:ext>
                </a:extLst>
              </p:cNvPr>
              <p:cNvSpPr/>
              <p:nvPr/>
            </p:nvSpPr>
            <p:spPr>
              <a:xfrm>
                <a:off x="8421323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255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59ABBCA-BC73-CB42-5E21-D0A43261528E}"/>
                  </a:ext>
                </a:extLst>
              </p:cNvPr>
              <p:cNvSpPr txBox="1"/>
              <p:nvPr/>
            </p:nvSpPr>
            <p:spPr>
              <a:xfrm>
                <a:off x="3116356" y="4450080"/>
                <a:ext cx="336157" cy="33212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70A3554-9B4E-16A2-59BE-178F6366AF4A}"/>
                  </a:ext>
                </a:extLst>
              </p:cNvPr>
              <p:cNvSpPr txBox="1"/>
              <p:nvPr/>
            </p:nvSpPr>
            <p:spPr>
              <a:xfrm>
                <a:off x="7507220" y="4458473"/>
                <a:ext cx="336157" cy="33212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9BDCB3FA-9A9D-3E09-9623-00D237304E70}"/>
                </a:ext>
              </a:extLst>
            </p:cNvPr>
            <p:cNvGrpSpPr/>
            <p:nvPr/>
          </p:nvGrpSpPr>
          <p:grpSpPr>
            <a:xfrm>
              <a:off x="3524024" y="5069262"/>
              <a:ext cx="3966397" cy="496388"/>
              <a:chOff x="3527072" y="4450080"/>
              <a:chExt cx="3966397" cy="496388"/>
            </a:xfrm>
            <a:noFill/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DBFC684F-4ED1-0495-F704-4A96EDBCF09B}"/>
                  </a:ext>
                </a:extLst>
              </p:cNvPr>
              <p:cNvSpPr/>
              <p:nvPr/>
            </p:nvSpPr>
            <p:spPr>
              <a:xfrm>
                <a:off x="3527072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a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08FCE597-FFE5-BBB9-9334-506D86F69E1C}"/>
                  </a:ext>
                </a:extLst>
              </p:cNvPr>
              <p:cNvSpPr/>
              <p:nvPr/>
            </p:nvSpPr>
            <p:spPr>
              <a:xfrm>
                <a:off x="4023460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b</a:t>
                </a: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8C285447-A056-5296-6EF2-80FEB348A6F9}"/>
                  </a:ext>
                </a:extLst>
              </p:cNvPr>
              <p:cNvSpPr/>
              <p:nvPr/>
            </p:nvSpPr>
            <p:spPr>
              <a:xfrm>
                <a:off x="4518279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c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F74E9CE3-A7D9-2906-788F-75C3346D7A1C}"/>
                  </a:ext>
                </a:extLst>
              </p:cNvPr>
              <p:cNvSpPr/>
              <p:nvPr/>
            </p:nvSpPr>
            <p:spPr>
              <a:xfrm>
                <a:off x="5014667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d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320CFCEA-8912-3267-9A8E-969929BD5179}"/>
                  </a:ext>
                </a:extLst>
              </p:cNvPr>
              <p:cNvSpPr/>
              <p:nvPr/>
            </p:nvSpPr>
            <p:spPr>
              <a:xfrm>
                <a:off x="5509486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e</a:t>
                </a: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6A52880C-21C3-7B8F-DD9F-B4225E3C6232}"/>
                  </a:ext>
                </a:extLst>
              </p:cNvPr>
              <p:cNvSpPr/>
              <p:nvPr/>
            </p:nvSpPr>
            <p:spPr>
              <a:xfrm>
                <a:off x="6005874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f</a:t>
                </a: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B26EF075-05D3-3432-CED8-169C45DCD11C}"/>
                  </a:ext>
                </a:extLst>
              </p:cNvPr>
              <p:cNvSpPr/>
              <p:nvPr/>
            </p:nvSpPr>
            <p:spPr>
              <a:xfrm>
                <a:off x="6500693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g</a:t>
                </a: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7E03B35-8391-DE0C-F0B1-A30778DAAB52}"/>
                  </a:ext>
                </a:extLst>
              </p:cNvPr>
              <p:cNvSpPr/>
              <p:nvPr/>
            </p:nvSpPr>
            <p:spPr>
              <a:xfrm>
                <a:off x="6997081" y="4450080"/>
                <a:ext cx="496388" cy="49638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h</a:t>
                </a:r>
              </a:p>
            </p:txBody>
          </p:sp>
        </p:grpSp>
      </p:grpSp>
      <p:sp>
        <p:nvSpPr>
          <p:cNvPr id="4" name="Rounded Rectangle 126">
            <a:extLst>
              <a:ext uri="{FF2B5EF4-FFF2-40B4-BE49-F238E27FC236}">
                <a16:creationId xmlns:a16="http://schemas.microsoft.com/office/drawing/2014/main" id="{A1445C01-07BA-9E93-201C-F2FF8B14132B}"/>
              </a:ext>
            </a:extLst>
          </p:cNvPr>
          <p:cNvSpPr/>
          <p:nvPr/>
        </p:nvSpPr>
        <p:spPr>
          <a:xfrm>
            <a:off x="1782862" y="5688152"/>
            <a:ext cx="1295276" cy="916710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‘a’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2</a:t>
            </a:r>
          </a:p>
        </p:txBody>
      </p:sp>
      <p:sp>
        <p:nvSpPr>
          <p:cNvPr id="40" name="Rounded Rectangle 126">
            <a:extLst>
              <a:ext uri="{FF2B5EF4-FFF2-40B4-BE49-F238E27FC236}">
                <a16:creationId xmlns:a16="http://schemas.microsoft.com/office/drawing/2014/main" id="{76E583CC-40DF-4FC0-B4FC-D51E5B949B94}"/>
              </a:ext>
            </a:extLst>
          </p:cNvPr>
          <p:cNvSpPr/>
          <p:nvPr/>
        </p:nvSpPr>
        <p:spPr>
          <a:xfrm>
            <a:off x="3333743" y="5688152"/>
            <a:ext cx="1295276" cy="916710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‘d’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2</a:t>
            </a:r>
          </a:p>
        </p:txBody>
      </p:sp>
      <p:sp>
        <p:nvSpPr>
          <p:cNvPr id="41" name="Rounded Rectangle 126">
            <a:extLst>
              <a:ext uri="{FF2B5EF4-FFF2-40B4-BE49-F238E27FC236}">
                <a16:creationId xmlns:a16="http://schemas.microsoft.com/office/drawing/2014/main" id="{F8F0B297-410C-E71B-9937-3E3D5C039193}"/>
              </a:ext>
            </a:extLst>
          </p:cNvPr>
          <p:cNvSpPr/>
          <p:nvPr/>
        </p:nvSpPr>
        <p:spPr>
          <a:xfrm>
            <a:off x="4886886" y="5688152"/>
            <a:ext cx="1295276" cy="916710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‘e’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13</a:t>
            </a:r>
          </a:p>
        </p:txBody>
      </p:sp>
      <p:sp>
        <p:nvSpPr>
          <p:cNvPr id="42" name="Rounded Rectangle 126">
            <a:extLst>
              <a:ext uri="{FF2B5EF4-FFF2-40B4-BE49-F238E27FC236}">
                <a16:creationId xmlns:a16="http://schemas.microsoft.com/office/drawing/2014/main" id="{D38E75F9-3131-A683-E9B4-74A0982A0B1E}"/>
              </a:ext>
            </a:extLst>
          </p:cNvPr>
          <p:cNvSpPr/>
          <p:nvPr/>
        </p:nvSpPr>
        <p:spPr>
          <a:xfrm>
            <a:off x="6440029" y="5688152"/>
            <a:ext cx="1295276" cy="916710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‘g’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14</a:t>
            </a:r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014FF28E-EC02-4118-EB3E-54C08DD96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24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845B2-BA2C-7AAB-2452-E1ADD3A6A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Encoding (Generating Huffman Tree)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5652E-846F-9948-85D1-4E4CC9B1D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1: Count occurrences of each character</a:t>
            </a:r>
          </a:p>
          <a:p>
            <a:r>
              <a:rPr lang="en-US" dirty="0"/>
              <a:t>Step 2: Make a </a:t>
            </a:r>
            <a:r>
              <a:rPr lang="en-US" dirty="0" err="1"/>
              <a:t>HuffmanTreeNode</a:t>
            </a:r>
            <a:r>
              <a:rPr lang="en-US" dirty="0"/>
              <a:t> per character</a:t>
            </a:r>
          </a:p>
          <a:p>
            <a:r>
              <a:rPr lang="en-US" dirty="0"/>
              <a:t>Step 3: Build the Tree (algorithm coming!)</a:t>
            </a:r>
          </a:p>
        </p:txBody>
      </p:sp>
      <p:sp>
        <p:nvSpPr>
          <p:cNvPr id="4" name="Rounded Rectangle 126">
            <a:extLst>
              <a:ext uri="{FF2B5EF4-FFF2-40B4-BE49-F238E27FC236}">
                <a16:creationId xmlns:a16="http://schemas.microsoft.com/office/drawing/2014/main" id="{A1445C01-07BA-9E93-201C-F2FF8B14132B}"/>
              </a:ext>
            </a:extLst>
          </p:cNvPr>
          <p:cNvSpPr/>
          <p:nvPr/>
        </p:nvSpPr>
        <p:spPr>
          <a:xfrm>
            <a:off x="448687" y="4125426"/>
            <a:ext cx="1295276" cy="916710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‘a’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2</a:t>
            </a:r>
          </a:p>
        </p:txBody>
      </p:sp>
      <p:sp>
        <p:nvSpPr>
          <p:cNvPr id="40" name="Rounded Rectangle 126">
            <a:extLst>
              <a:ext uri="{FF2B5EF4-FFF2-40B4-BE49-F238E27FC236}">
                <a16:creationId xmlns:a16="http://schemas.microsoft.com/office/drawing/2014/main" id="{76E583CC-40DF-4FC0-B4FC-D51E5B949B94}"/>
              </a:ext>
            </a:extLst>
          </p:cNvPr>
          <p:cNvSpPr/>
          <p:nvPr/>
        </p:nvSpPr>
        <p:spPr>
          <a:xfrm>
            <a:off x="1999568" y="4125426"/>
            <a:ext cx="1295276" cy="916710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‘d’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2</a:t>
            </a:r>
          </a:p>
        </p:txBody>
      </p:sp>
      <p:sp>
        <p:nvSpPr>
          <p:cNvPr id="41" name="Rounded Rectangle 126">
            <a:extLst>
              <a:ext uri="{FF2B5EF4-FFF2-40B4-BE49-F238E27FC236}">
                <a16:creationId xmlns:a16="http://schemas.microsoft.com/office/drawing/2014/main" id="{F8F0B297-410C-E71B-9937-3E3D5C039193}"/>
              </a:ext>
            </a:extLst>
          </p:cNvPr>
          <p:cNvSpPr/>
          <p:nvPr/>
        </p:nvSpPr>
        <p:spPr>
          <a:xfrm>
            <a:off x="3552711" y="4125426"/>
            <a:ext cx="1295276" cy="916710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‘e’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13</a:t>
            </a:r>
          </a:p>
        </p:txBody>
      </p:sp>
      <p:sp>
        <p:nvSpPr>
          <p:cNvPr id="42" name="Rounded Rectangle 126">
            <a:extLst>
              <a:ext uri="{FF2B5EF4-FFF2-40B4-BE49-F238E27FC236}">
                <a16:creationId xmlns:a16="http://schemas.microsoft.com/office/drawing/2014/main" id="{D38E75F9-3131-A683-E9B4-74A0982A0B1E}"/>
              </a:ext>
            </a:extLst>
          </p:cNvPr>
          <p:cNvSpPr/>
          <p:nvPr/>
        </p:nvSpPr>
        <p:spPr>
          <a:xfrm>
            <a:off x="5105854" y="4125426"/>
            <a:ext cx="1295276" cy="916710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‘g’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14</a:t>
            </a:r>
          </a:p>
        </p:txBody>
      </p:sp>
      <p:sp>
        <p:nvSpPr>
          <p:cNvPr id="43" name="Rounded Rectangle 126">
            <a:extLst>
              <a:ext uri="{FF2B5EF4-FFF2-40B4-BE49-F238E27FC236}">
                <a16:creationId xmlns:a16="http://schemas.microsoft.com/office/drawing/2014/main" id="{B5DF03E0-2C0F-7606-6D9B-8DB619CB8A9A}"/>
              </a:ext>
            </a:extLst>
          </p:cNvPr>
          <p:cNvSpPr/>
          <p:nvPr/>
        </p:nvSpPr>
        <p:spPr>
          <a:xfrm>
            <a:off x="7146435" y="5778183"/>
            <a:ext cx="1295276" cy="916710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‘a’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2</a:t>
            </a:r>
          </a:p>
        </p:txBody>
      </p:sp>
      <p:sp>
        <p:nvSpPr>
          <p:cNvPr id="52" name="Rounded Rectangle 126">
            <a:extLst>
              <a:ext uri="{FF2B5EF4-FFF2-40B4-BE49-F238E27FC236}">
                <a16:creationId xmlns:a16="http://schemas.microsoft.com/office/drawing/2014/main" id="{B3BE04A2-0C52-727A-9DBD-BFCBC19DC87E}"/>
              </a:ext>
            </a:extLst>
          </p:cNvPr>
          <p:cNvSpPr/>
          <p:nvPr/>
        </p:nvSpPr>
        <p:spPr>
          <a:xfrm>
            <a:off x="8697316" y="5778183"/>
            <a:ext cx="1295276" cy="916710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‘d’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2</a:t>
            </a:r>
          </a:p>
        </p:txBody>
      </p:sp>
      <p:sp>
        <p:nvSpPr>
          <p:cNvPr id="53" name="Rounded Rectangle 105">
            <a:extLst>
              <a:ext uri="{FF2B5EF4-FFF2-40B4-BE49-F238E27FC236}">
                <a16:creationId xmlns:a16="http://schemas.microsoft.com/office/drawing/2014/main" id="{3EADA73F-245D-8D61-A998-43DCF1A8F9E3}"/>
              </a:ext>
            </a:extLst>
          </p:cNvPr>
          <p:cNvSpPr/>
          <p:nvPr/>
        </p:nvSpPr>
        <p:spPr>
          <a:xfrm>
            <a:off x="7988286" y="4125426"/>
            <a:ext cx="1189213" cy="916710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4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20766710-FF31-5BC4-F1FE-A3408BABB1A2}"/>
              </a:ext>
            </a:extLst>
          </p:cNvPr>
          <p:cNvCxnSpPr>
            <a:cxnSpLocks/>
            <a:stCxn id="53" idx="2"/>
            <a:endCxn id="52" idx="0"/>
          </p:cNvCxnSpPr>
          <p:nvPr/>
        </p:nvCxnSpPr>
        <p:spPr>
          <a:xfrm>
            <a:off x="8582893" y="5042136"/>
            <a:ext cx="762061" cy="7360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73A52ACC-DCB7-9391-7FF8-55313096FD03}"/>
              </a:ext>
            </a:extLst>
          </p:cNvPr>
          <p:cNvCxnSpPr>
            <a:cxnSpLocks/>
            <a:stCxn id="53" idx="2"/>
            <a:endCxn id="43" idx="0"/>
          </p:cNvCxnSpPr>
          <p:nvPr/>
        </p:nvCxnSpPr>
        <p:spPr>
          <a:xfrm flipH="1">
            <a:off x="7794073" y="5042136"/>
            <a:ext cx="788820" cy="7360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126">
            <a:extLst>
              <a:ext uri="{FF2B5EF4-FFF2-40B4-BE49-F238E27FC236}">
                <a16:creationId xmlns:a16="http://schemas.microsoft.com/office/drawing/2014/main" id="{3B07CC1A-153C-1DDB-7FB6-FD5E5FFEA999}"/>
              </a:ext>
            </a:extLst>
          </p:cNvPr>
          <p:cNvSpPr/>
          <p:nvPr/>
        </p:nvSpPr>
        <p:spPr>
          <a:xfrm>
            <a:off x="9764884" y="4125426"/>
            <a:ext cx="1295276" cy="916710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‘e’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13</a:t>
            </a:r>
          </a:p>
        </p:txBody>
      </p:sp>
      <p:sp>
        <p:nvSpPr>
          <p:cNvPr id="66" name="Rounded Rectangle 105">
            <a:extLst>
              <a:ext uri="{FF2B5EF4-FFF2-40B4-BE49-F238E27FC236}">
                <a16:creationId xmlns:a16="http://schemas.microsoft.com/office/drawing/2014/main" id="{C5061300-0BF5-BA5D-B20F-0B091EC01792}"/>
              </a:ext>
            </a:extLst>
          </p:cNvPr>
          <p:cNvSpPr/>
          <p:nvPr/>
        </p:nvSpPr>
        <p:spPr>
          <a:xfrm>
            <a:off x="8944560" y="2512290"/>
            <a:ext cx="1189213" cy="916710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17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99E703B1-B498-1518-6298-88C878C2A70A}"/>
              </a:ext>
            </a:extLst>
          </p:cNvPr>
          <p:cNvCxnSpPr>
            <a:cxnSpLocks/>
            <a:stCxn id="66" idx="2"/>
            <a:endCxn id="65" idx="0"/>
          </p:cNvCxnSpPr>
          <p:nvPr/>
        </p:nvCxnSpPr>
        <p:spPr>
          <a:xfrm>
            <a:off x="9539167" y="3429000"/>
            <a:ext cx="873355" cy="6964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DB71A330-3C33-4A25-5F95-BBFE47199577}"/>
              </a:ext>
            </a:extLst>
          </p:cNvPr>
          <p:cNvCxnSpPr>
            <a:cxnSpLocks/>
            <a:stCxn id="66" idx="2"/>
            <a:endCxn id="53" idx="0"/>
          </p:cNvCxnSpPr>
          <p:nvPr/>
        </p:nvCxnSpPr>
        <p:spPr>
          <a:xfrm flipH="1">
            <a:off x="8582893" y="3429000"/>
            <a:ext cx="956274" cy="6964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105">
            <a:extLst>
              <a:ext uri="{FF2B5EF4-FFF2-40B4-BE49-F238E27FC236}">
                <a16:creationId xmlns:a16="http://schemas.microsoft.com/office/drawing/2014/main" id="{0AEA1752-E6D4-5AE9-3773-973B3FBE70C9}"/>
              </a:ext>
            </a:extLst>
          </p:cNvPr>
          <p:cNvSpPr/>
          <p:nvPr/>
        </p:nvSpPr>
        <p:spPr>
          <a:xfrm>
            <a:off x="9713716" y="849340"/>
            <a:ext cx="1189213" cy="916710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31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92AC1771-5980-5CB2-4074-6B9C35C43B3D}"/>
              </a:ext>
            </a:extLst>
          </p:cNvPr>
          <p:cNvCxnSpPr>
            <a:cxnSpLocks/>
            <a:stCxn id="71" idx="2"/>
            <a:endCxn id="74" idx="0"/>
          </p:cNvCxnSpPr>
          <p:nvPr/>
        </p:nvCxnSpPr>
        <p:spPr>
          <a:xfrm>
            <a:off x="10308323" y="1766050"/>
            <a:ext cx="759506" cy="7360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593F87DD-01A5-B36C-7E19-1DEF8A2425F7}"/>
              </a:ext>
            </a:extLst>
          </p:cNvPr>
          <p:cNvCxnSpPr>
            <a:cxnSpLocks/>
            <a:stCxn id="71" idx="2"/>
          </p:cNvCxnSpPr>
          <p:nvPr/>
        </p:nvCxnSpPr>
        <p:spPr>
          <a:xfrm flipH="1">
            <a:off x="9519503" y="1766050"/>
            <a:ext cx="788820" cy="7360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ounded Rectangle 126">
            <a:extLst>
              <a:ext uri="{FF2B5EF4-FFF2-40B4-BE49-F238E27FC236}">
                <a16:creationId xmlns:a16="http://schemas.microsoft.com/office/drawing/2014/main" id="{FE675D4F-5DF4-8C39-9DAB-34E4298D9E3D}"/>
              </a:ext>
            </a:extLst>
          </p:cNvPr>
          <p:cNvSpPr/>
          <p:nvPr/>
        </p:nvSpPr>
        <p:spPr>
          <a:xfrm>
            <a:off x="10420191" y="2502097"/>
            <a:ext cx="1295276" cy="916710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‘g’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14</a:t>
            </a:r>
          </a:p>
        </p:txBody>
      </p:sp>
      <p:sp>
        <p:nvSpPr>
          <p:cNvPr id="76" name="Slide Number Placeholder 75">
            <a:extLst>
              <a:ext uri="{FF2B5EF4-FFF2-40B4-BE49-F238E27FC236}">
                <a16:creationId xmlns:a16="http://schemas.microsoft.com/office/drawing/2014/main" id="{DAF9A4D3-E632-44B5-C103-AD32212C7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59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845B2-BA2C-7AAB-2452-E1ADD3A6A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Encoding (Storing Huffman Tree)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5652E-846F-9948-85D1-4E4CC9B1D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1: Count occurrences of each character</a:t>
            </a:r>
          </a:p>
          <a:p>
            <a:r>
              <a:rPr lang="en-US" dirty="0"/>
              <a:t>Step 2: Make a </a:t>
            </a:r>
            <a:r>
              <a:rPr lang="en-US" dirty="0" err="1"/>
              <a:t>HuffmanTreeNode</a:t>
            </a:r>
            <a:r>
              <a:rPr lang="en-US" dirty="0"/>
              <a:t> per character</a:t>
            </a:r>
          </a:p>
          <a:p>
            <a:r>
              <a:rPr lang="en-US" dirty="0"/>
              <a:t>Step 3: Build the Tree (algorithm coming!)</a:t>
            </a:r>
          </a:p>
          <a:p>
            <a:r>
              <a:rPr lang="en-US" dirty="0"/>
              <a:t>Step 4: Save per-character encoding to .code file</a:t>
            </a:r>
          </a:p>
        </p:txBody>
      </p:sp>
      <p:sp>
        <p:nvSpPr>
          <p:cNvPr id="43" name="Rounded Rectangle 126">
            <a:extLst>
              <a:ext uri="{FF2B5EF4-FFF2-40B4-BE49-F238E27FC236}">
                <a16:creationId xmlns:a16="http://schemas.microsoft.com/office/drawing/2014/main" id="{B5DF03E0-2C0F-7606-6D9B-8DB619CB8A9A}"/>
              </a:ext>
            </a:extLst>
          </p:cNvPr>
          <p:cNvSpPr/>
          <p:nvPr/>
        </p:nvSpPr>
        <p:spPr>
          <a:xfrm>
            <a:off x="7539842" y="5778183"/>
            <a:ext cx="1295276" cy="916710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‘a’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2</a:t>
            </a:r>
          </a:p>
        </p:txBody>
      </p:sp>
      <p:sp>
        <p:nvSpPr>
          <p:cNvPr id="52" name="Rounded Rectangle 126">
            <a:extLst>
              <a:ext uri="{FF2B5EF4-FFF2-40B4-BE49-F238E27FC236}">
                <a16:creationId xmlns:a16="http://schemas.microsoft.com/office/drawing/2014/main" id="{B3BE04A2-0C52-727A-9DBD-BFCBC19DC87E}"/>
              </a:ext>
            </a:extLst>
          </p:cNvPr>
          <p:cNvSpPr/>
          <p:nvPr/>
        </p:nvSpPr>
        <p:spPr>
          <a:xfrm>
            <a:off x="9090723" y="5778183"/>
            <a:ext cx="1295276" cy="916710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‘d’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2</a:t>
            </a:r>
          </a:p>
        </p:txBody>
      </p:sp>
      <p:sp>
        <p:nvSpPr>
          <p:cNvPr id="53" name="Rounded Rectangle 105">
            <a:extLst>
              <a:ext uri="{FF2B5EF4-FFF2-40B4-BE49-F238E27FC236}">
                <a16:creationId xmlns:a16="http://schemas.microsoft.com/office/drawing/2014/main" id="{3EADA73F-245D-8D61-A998-43DCF1A8F9E3}"/>
              </a:ext>
            </a:extLst>
          </p:cNvPr>
          <p:cNvSpPr/>
          <p:nvPr/>
        </p:nvSpPr>
        <p:spPr>
          <a:xfrm>
            <a:off x="8381693" y="4125426"/>
            <a:ext cx="1189213" cy="916710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4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20766710-FF31-5BC4-F1FE-A3408BABB1A2}"/>
              </a:ext>
            </a:extLst>
          </p:cNvPr>
          <p:cNvCxnSpPr>
            <a:cxnSpLocks/>
            <a:stCxn id="53" idx="2"/>
            <a:endCxn id="52" idx="0"/>
          </p:cNvCxnSpPr>
          <p:nvPr/>
        </p:nvCxnSpPr>
        <p:spPr>
          <a:xfrm>
            <a:off x="8976300" y="5042136"/>
            <a:ext cx="762061" cy="7360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73A52ACC-DCB7-9391-7FF8-55313096FD03}"/>
              </a:ext>
            </a:extLst>
          </p:cNvPr>
          <p:cNvCxnSpPr>
            <a:cxnSpLocks/>
            <a:stCxn id="53" idx="2"/>
            <a:endCxn id="43" idx="0"/>
          </p:cNvCxnSpPr>
          <p:nvPr/>
        </p:nvCxnSpPr>
        <p:spPr>
          <a:xfrm flipH="1">
            <a:off x="8187480" y="5042136"/>
            <a:ext cx="788820" cy="7360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126">
            <a:extLst>
              <a:ext uri="{FF2B5EF4-FFF2-40B4-BE49-F238E27FC236}">
                <a16:creationId xmlns:a16="http://schemas.microsoft.com/office/drawing/2014/main" id="{3B07CC1A-153C-1DDB-7FB6-FD5E5FFEA999}"/>
              </a:ext>
            </a:extLst>
          </p:cNvPr>
          <p:cNvSpPr/>
          <p:nvPr/>
        </p:nvSpPr>
        <p:spPr>
          <a:xfrm>
            <a:off x="10158291" y="4125426"/>
            <a:ext cx="1295276" cy="916710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‘e’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13</a:t>
            </a:r>
          </a:p>
        </p:txBody>
      </p:sp>
      <p:sp>
        <p:nvSpPr>
          <p:cNvPr id="66" name="Rounded Rectangle 105">
            <a:extLst>
              <a:ext uri="{FF2B5EF4-FFF2-40B4-BE49-F238E27FC236}">
                <a16:creationId xmlns:a16="http://schemas.microsoft.com/office/drawing/2014/main" id="{C5061300-0BF5-BA5D-B20F-0B091EC01792}"/>
              </a:ext>
            </a:extLst>
          </p:cNvPr>
          <p:cNvSpPr/>
          <p:nvPr/>
        </p:nvSpPr>
        <p:spPr>
          <a:xfrm>
            <a:off x="9337967" y="2512290"/>
            <a:ext cx="1189213" cy="916710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17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99E703B1-B498-1518-6298-88C878C2A70A}"/>
              </a:ext>
            </a:extLst>
          </p:cNvPr>
          <p:cNvCxnSpPr>
            <a:cxnSpLocks/>
            <a:stCxn id="66" idx="2"/>
            <a:endCxn id="65" idx="0"/>
          </p:cNvCxnSpPr>
          <p:nvPr/>
        </p:nvCxnSpPr>
        <p:spPr>
          <a:xfrm>
            <a:off x="9932574" y="3429000"/>
            <a:ext cx="873355" cy="6964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DB71A330-3C33-4A25-5F95-BBFE47199577}"/>
              </a:ext>
            </a:extLst>
          </p:cNvPr>
          <p:cNvCxnSpPr>
            <a:cxnSpLocks/>
            <a:stCxn id="66" idx="2"/>
            <a:endCxn id="53" idx="0"/>
          </p:cNvCxnSpPr>
          <p:nvPr/>
        </p:nvCxnSpPr>
        <p:spPr>
          <a:xfrm flipH="1">
            <a:off x="8976300" y="3429000"/>
            <a:ext cx="956274" cy="6964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105">
            <a:extLst>
              <a:ext uri="{FF2B5EF4-FFF2-40B4-BE49-F238E27FC236}">
                <a16:creationId xmlns:a16="http://schemas.microsoft.com/office/drawing/2014/main" id="{0AEA1752-E6D4-5AE9-3773-973B3FBE70C9}"/>
              </a:ext>
            </a:extLst>
          </p:cNvPr>
          <p:cNvSpPr/>
          <p:nvPr/>
        </p:nvSpPr>
        <p:spPr>
          <a:xfrm>
            <a:off x="10107123" y="849340"/>
            <a:ext cx="1189213" cy="916710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31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92AC1771-5980-5CB2-4074-6B9C35C43B3D}"/>
              </a:ext>
            </a:extLst>
          </p:cNvPr>
          <p:cNvCxnSpPr>
            <a:cxnSpLocks/>
            <a:stCxn id="71" idx="2"/>
            <a:endCxn id="74" idx="0"/>
          </p:cNvCxnSpPr>
          <p:nvPr/>
        </p:nvCxnSpPr>
        <p:spPr>
          <a:xfrm>
            <a:off x="10701730" y="1766050"/>
            <a:ext cx="759506" cy="7360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593F87DD-01A5-B36C-7E19-1DEF8A2425F7}"/>
              </a:ext>
            </a:extLst>
          </p:cNvPr>
          <p:cNvCxnSpPr>
            <a:cxnSpLocks/>
            <a:stCxn id="71" idx="2"/>
          </p:cNvCxnSpPr>
          <p:nvPr/>
        </p:nvCxnSpPr>
        <p:spPr>
          <a:xfrm flipH="1">
            <a:off x="9912910" y="1766050"/>
            <a:ext cx="788820" cy="7360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ounded Rectangle 126">
            <a:extLst>
              <a:ext uri="{FF2B5EF4-FFF2-40B4-BE49-F238E27FC236}">
                <a16:creationId xmlns:a16="http://schemas.microsoft.com/office/drawing/2014/main" id="{FE675D4F-5DF4-8C39-9DAB-34E4298D9E3D}"/>
              </a:ext>
            </a:extLst>
          </p:cNvPr>
          <p:cNvSpPr/>
          <p:nvPr/>
        </p:nvSpPr>
        <p:spPr>
          <a:xfrm>
            <a:off x="10813598" y="2502097"/>
            <a:ext cx="1295276" cy="916710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‘g’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14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D8A3BA-FD1E-19D2-6630-BE1D134D8AFC}"/>
              </a:ext>
            </a:extLst>
          </p:cNvPr>
          <p:cNvSpPr txBox="1"/>
          <p:nvPr/>
        </p:nvSpPr>
        <p:spPr>
          <a:xfrm>
            <a:off x="2343613" y="4125426"/>
            <a:ext cx="1466695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97</a:t>
            </a:r>
          </a:p>
          <a:p>
            <a:r>
              <a:rPr lang="en-US" dirty="0"/>
              <a:t>000</a:t>
            </a:r>
          </a:p>
          <a:p>
            <a:r>
              <a:rPr lang="en-US" dirty="0"/>
              <a:t>100</a:t>
            </a:r>
          </a:p>
          <a:p>
            <a:r>
              <a:rPr lang="en-US" dirty="0"/>
              <a:t>001</a:t>
            </a:r>
          </a:p>
          <a:p>
            <a:r>
              <a:rPr lang="en-US" dirty="0"/>
              <a:t>101</a:t>
            </a:r>
          </a:p>
          <a:p>
            <a:r>
              <a:rPr lang="en-US" dirty="0"/>
              <a:t>01</a:t>
            </a:r>
          </a:p>
          <a:p>
            <a:r>
              <a:rPr lang="en-US" dirty="0"/>
              <a:t>103</a:t>
            </a:r>
          </a:p>
          <a:p>
            <a:r>
              <a:rPr lang="en-US" dirty="0"/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EBDBE6-4A60-4144-3949-717E07E7E706}"/>
              </a:ext>
            </a:extLst>
          </p:cNvPr>
          <p:cNvSpPr txBox="1"/>
          <p:nvPr/>
        </p:nvSpPr>
        <p:spPr>
          <a:xfrm>
            <a:off x="921673" y="4125426"/>
            <a:ext cx="1466695" cy="2585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FF0000"/>
                </a:solidFill>
              </a:rPr>
              <a:t>Ascii value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Path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Ascii value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Path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Ascii value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Path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Ascii value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Path</a:t>
            </a:r>
          </a:p>
          <a:p>
            <a:pPr algn="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3E5548-F42F-3DC9-E678-8F3233DC4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15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845B2-BA2C-7AAB-2452-E1ADD3A6A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Encoding (Use the Codes)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5652E-846F-9948-85D1-4E4CC9B1D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1: Count occurrences of each character</a:t>
            </a:r>
          </a:p>
          <a:p>
            <a:r>
              <a:rPr lang="en-US" dirty="0"/>
              <a:t>Step 2: Make a </a:t>
            </a:r>
            <a:r>
              <a:rPr lang="en-US" dirty="0" err="1"/>
              <a:t>HuffmanTreeNode</a:t>
            </a:r>
            <a:r>
              <a:rPr lang="en-US" dirty="0"/>
              <a:t> per character</a:t>
            </a:r>
          </a:p>
          <a:p>
            <a:r>
              <a:rPr lang="en-US" dirty="0"/>
              <a:t>Step 3: Build the Tree (algorithm coming!)</a:t>
            </a:r>
          </a:p>
          <a:p>
            <a:r>
              <a:rPr lang="en-US" dirty="0"/>
              <a:t>Step 4: Save per-character encoding to .code file</a:t>
            </a:r>
          </a:p>
          <a:p>
            <a:r>
              <a:rPr lang="en-US" dirty="0"/>
              <a:t>Step 5: Replace characters with their codes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D8A3BA-FD1E-19D2-6630-BE1D134D8AFC}"/>
              </a:ext>
            </a:extLst>
          </p:cNvPr>
          <p:cNvSpPr txBox="1"/>
          <p:nvPr/>
        </p:nvSpPr>
        <p:spPr>
          <a:xfrm>
            <a:off x="2335175" y="4465667"/>
            <a:ext cx="1466695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97</a:t>
            </a:r>
          </a:p>
          <a:p>
            <a:r>
              <a:rPr lang="en-US" dirty="0"/>
              <a:t>000</a:t>
            </a:r>
          </a:p>
          <a:p>
            <a:r>
              <a:rPr lang="en-US" dirty="0"/>
              <a:t>100</a:t>
            </a:r>
          </a:p>
          <a:p>
            <a:r>
              <a:rPr lang="en-US" dirty="0"/>
              <a:t>001</a:t>
            </a:r>
          </a:p>
          <a:p>
            <a:r>
              <a:rPr lang="en-US" dirty="0"/>
              <a:t>101</a:t>
            </a:r>
          </a:p>
          <a:p>
            <a:r>
              <a:rPr lang="en-US" dirty="0"/>
              <a:t>01</a:t>
            </a:r>
          </a:p>
          <a:p>
            <a:r>
              <a:rPr lang="en-US" dirty="0"/>
              <a:t>103</a:t>
            </a:r>
          </a:p>
          <a:p>
            <a:r>
              <a:rPr lang="en-US" dirty="0"/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EBDBE6-4A60-4144-3949-717E07E7E706}"/>
              </a:ext>
            </a:extLst>
          </p:cNvPr>
          <p:cNvSpPr txBox="1"/>
          <p:nvPr/>
        </p:nvSpPr>
        <p:spPr>
          <a:xfrm>
            <a:off x="913235" y="4465667"/>
            <a:ext cx="1466695" cy="2585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FF0000"/>
                </a:solidFill>
              </a:rPr>
              <a:t>a</a:t>
            </a:r>
          </a:p>
          <a:p>
            <a:pPr algn="r"/>
            <a:endParaRPr lang="en-US" dirty="0">
              <a:solidFill>
                <a:srgbClr val="FF0000"/>
              </a:solidFill>
            </a:endParaRPr>
          </a:p>
          <a:p>
            <a:pPr algn="r"/>
            <a:r>
              <a:rPr lang="en-US" dirty="0">
                <a:solidFill>
                  <a:srgbClr val="FF0000"/>
                </a:solidFill>
              </a:rPr>
              <a:t>d</a:t>
            </a:r>
          </a:p>
          <a:p>
            <a:pPr algn="r"/>
            <a:endParaRPr lang="en-US" dirty="0">
              <a:solidFill>
                <a:srgbClr val="FF0000"/>
              </a:solidFill>
            </a:endParaRPr>
          </a:p>
          <a:p>
            <a:pPr algn="r"/>
            <a:r>
              <a:rPr lang="en-US" dirty="0">
                <a:solidFill>
                  <a:srgbClr val="FF0000"/>
                </a:solidFill>
              </a:rPr>
              <a:t>e</a:t>
            </a:r>
          </a:p>
          <a:p>
            <a:pPr algn="r"/>
            <a:endParaRPr lang="en-US" dirty="0">
              <a:solidFill>
                <a:srgbClr val="FF0000"/>
              </a:solidFill>
            </a:endParaRPr>
          </a:p>
          <a:p>
            <a:pPr algn="r"/>
            <a:r>
              <a:rPr lang="en-US" dirty="0">
                <a:solidFill>
                  <a:srgbClr val="FF0000"/>
                </a:solidFill>
              </a:rPr>
              <a:t>g</a:t>
            </a:r>
          </a:p>
          <a:p>
            <a:pPr algn="r"/>
            <a:endParaRPr lang="en-US" dirty="0">
              <a:solidFill>
                <a:srgbClr val="FF0000"/>
              </a:solidFill>
            </a:endParaRPr>
          </a:p>
          <a:p>
            <a:pPr algn="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81B803-AD12-838A-7F76-B1EC8711F73F}"/>
              </a:ext>
            </a:extLst>
          </p:cNvPr>
          <p:cNvSpPr txBox="1"/>
          <p:nvPr/>
        </p:nvSpPr>
        <p:spPr>
          <a:xfrm>
            <a:off x="4095920" y="4908369"/>
            <a:ext cx="27250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“</a:t>
            </a:r>
            <a:r>
              <a:rPr lang="en-US" sz="2400" dirty="0" err="1"/>
              <a:t>addage</a:t>
            </a:r>
            <a:r>
              <a:rPr lang="en-US" sz="2400" dirty="0"/>
              <a:t>” becomes</a:t>
            </a:r>
          </a:p>
          <a:p>
            <a:r>
              <a:rPr lang="en-US" sz="2400" dirty="0"/>
              <a:t>000001001000101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09C66B-591D-F479-C132-8A2D7CC85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95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B4995-3A0A-1CBE-0B9D-4017452CC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Build the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729E2-7D7E-D5E9-4087-9CC8E387F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step 2 we have a </a:t>
            </a:r>
            <a:r>
              <a:rPr lang="en-US" dirty="0" err="1"/>
              <a:t>HuffmanTreeNode</a:t>
            </a:r>
            <a:r>
              <a:rPr lang="en-US" dirty="0"/>
              <a:t> per character</a:t>
            </a:r>
          </a:p>
          <a:p>
            <a:r>
              <a:rPr lang="en-US" dirty="0"/>
              <a:t>Put all nodes into a priority queue, ordered by frequency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51C360C-742F-9182-4300-ACE6401FA308}"/>
              </a:ext>
            </a:extLst>
          </p:cNvPr>
          <p:cNvSpPr txBox="1"/>
          <p:nvPr/>
        </p:nvSpPr>
        <p:spPr>
          <a:xfrm>
            <a:off x="6854238" y="362410"/>
            <a:ext cx="55981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US" sz="2400" dirty="0">
                <a:solidFill>
                  <a:srgbClr val="FF0000"/>
                </a:solidFill>
              </a:rPr>
              <a:t>wiggle </a:t>
            </a:r>
            <a:r>
              <a:rPr lang="en-US" sz="2400" dirty="0" err="1">
                <a:solidFill>
                  <a:srgbClr val="FF0000"/>
                </a:solidFill>
              </a:rPr>
              <a:t>wiggle</a:t>
            </a:r>
            <a:r>
              <a:rPr lang="en-US" sz="2400" dirty="0">
                <a:solidFill>
                  <a:srgbClr val="FF0000"/>
                </a:solidFill>
              </a:rPr>
              <a:t> wiggle like a gypsy queen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wiggle </a:t>
            </a:r>
            <a:r>
              <a:rPr lang="en-US" sz="2400" dirty="0" err="1">
                <a:solidFill>
                  <a:srgbClr val="FF0000"/>
                </a:solidFill>
              </a:rPr>
              <a:t>wiggle</a:t>
            </a:r>
            <a:r>
              <a:rPr lang="en-US" sz="2400" dirty="0">
                <a:solidFill>
                  <a:srgbClr val="FF0000"/>
                </a:solidFill>
              </a:rPr>
              <a:t> wiggle all dressed in green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23ABB9A-4626-67E2-6DD0-F12B0E77B1B7}"/>
              </a:ext>
            </a:extLst>
          </p:cNvPr>
          <p:cNvGrpSpPr/>
          <p:nvPr/>
        </p:nvGrpSpPr>
        <p:grpSpPr>
          <a:xfrm>
            <a:off x="434163" y="4149493"/>
            <a:ext cx="10440342" cy="1091805"/>
            <a:chOff x="838200" y="5085158"/>
            <a:chExt cx="10440342" cy="1091805"/>
          </a:xfrm>
        </p:grpSpPr>
        <p:sp>
          <p:nvSpPr>
            <p:cNvPr id="22" name="Rounded Rectangle 6">
              <a:extLst>
                <a:ext uri="{FF2B5EF4-FFF2-40B4-BE49-F238E27FC236}">
                  <a16:creationId xmlns:a16="http://schemas.microsoft.com/office/drawing/2014/main" id="{51840E32-1334-FA64-496D-5B449EA27768}"/>
                </a:ext>
              </a:extLst>
            </p:cNvPr>
            <p:cNvSpPr/>
            <p:nvPr/>
          </p:nvSpPr>
          <p:spPr>
            <a:xfrm>
              <a:off x="10329420" y="5085158"/>
              <a:ext cx="949122" cy="1091803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Char: g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Freq:14</a:t>
              </a:r>
            </a:p>
          </p:txBody>
        </p:sp>
        <p:sp>
          <p:nvSpPr>
            <p:cNvPr id="23" name="Rounded Rectangle 6">
              <a:extLst>
                <a:ext uri="{FF2B5EF4-FFF2-40B4-BE49-F238E27FC236}">
                  <a16:creationId xmlns:a16="http://schemas.microsoft.com/office/drawing/2014/main" id="{0A2AB9A7-1384-569F-E168-EAE681EC877B}"/>
                </a:ext>
              </a:extLst>
            </p:cNvPr>
            <p:cNvSpPr/>
            <p:nvPr/>
          </p:nvSpPr>
          <p:spPr>
            <a:xfrm>
              <a:off x="9380298" y="5085158"/>
              <a:ext cx="949122" cy="1091803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Char: e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Freq:14</a:t>
              </a:r>
            </a:p>
          </p:txBody>
        </p:sp>
        <p:sp>
          <p:nvSpPr>
            <p:cNvPr id="24" name="Rounded Rectangle 6">
              <a:extLst>
                <a:ext uri="{FF2B5EF4-FFF2-40B4-BE49-F238E27FC236}">
                  <a16:creationId xmlns:a16="http://schemas.microsoft.com/office/drawing/2014/main" id="{5DCF6650-F82B-978C-611C-3D9AB125D9E8}"/>
                </a:ext>
              </a:extLst>
            </p:cNvPr>
            <p:cNvSpPr/>
            <p:nvPr/>
          </p:nvSpPr>
          <p:spPr>
            <a:xfrm>
              <a:off x="8431176" y="5085158"/>
              <a:ext cx="949122" cy="1091803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Char: l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Freq:9</a:t>
              </a:r>
            </a:p>
          </p:txBody>
        </p:sp>
        <p:sp>
          <p:nvSpPr>
            <p:cNvPr id="25" name="Rounded Rectangle 6">
              <a:extLst>
                <a:ext uri="{FF2B5EF4-FFF2-40B4-BE49-F238E27FC236}">
                  <a16:creationId xmlns:a16="http://schemas.microsoft.com/office/drawing/2014/main" id="{24C8D35A-93C2-B46C-0E58-7FBB082DAD81}"/>
                </a:ext>
              </a:extLst>
            </p:cNvPr>
            <p:cNvSpPr/>
            <p:nvPr/>
          </p:nvSpPr>
          <p:spPr>
            <a:xfrm>
              <a:off x="7482054" y="5085158"/>
              <a:ext cx="949122" cy="1091803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Char: i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Freq:8</a:t>
              </a:r>
            </a:p>
          </p:txBody>
        </p:sp>
        <p:sp>
          <p:nvSpPr>
            <p:cNvPr id="26" name="Rounded Rectangle 6">
              <a:extLst>
                <a:ext uri="{FF2B5EF4-FFF2-40B4-BE49-F238E27FC236}">
                  <a16:creationId xmlns:a16="http://schemas.microsoft.com/office/drawing/2014/main" id="{109002FD-DE1E-12B2-C626-DC823A4B1E86}"/>
                </a:ext>
              </a:extLst>
            </p:cNvPr>
            <p:cNvSpPr/>
            <p:nvPr/>
          </p:nvSpPr>
          <p:spPr>
            <a:xfrm>
              <a:off x="6532932" y="5085158"/>
              <a:ext cx="949122" cy="1091803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>
                  <a:solidFill>
                    <a:schemeClr val="tx1"/>
                  </a:solidFill>
                </a:rPr>
                <a:t>Char:w</a:t>
              </a:r>
              <a:endParaRPr lang="en-US" sz="16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Freq: 6</a:t>
              </a:r>
            </a:p>
          </p:txBody>
        </p:sp>
        <p:sp>
          <p:nvSpPr>
            <p:cNvPr id="27" name="Rounded Rectangle 6">
              <a:extLst>
                <a:ext uri="{FF2B5EF4-FFF2-40B4-BE49-F238E27FC236}">
                  <a16:creationId xmlns:a16="http://schemas.microsoft.com/office/drawing/2014/main" id="{C509AD3F-ABB3-FD33-0F75-30BDF95996DA}"/>
                </a:ext>
              </a:extLst>
            </p:cNvPr>
            <p:cNvSpPr/>
            <p:nvPr/>
          </p:nvSpPr>
          <p:spPr>
            <a:xfrm>
              <a:off x="5583810" y="5085158"/>
              <a:ext cx="949122" cy="1091803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Char: n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Freq: 3</a:t>
              </a:r>
            </a:p>
          </p:txBody>
        </p:sp>
        <p:sp>
          <p:nvSpPr>
            <p:cNvPr id="28" name="Rounded Rectangle 6">
              <a:extLst>
                <a:ext uri="{FF2B5EF4-FFF2-40B4-BE49-F238E27FC236}">
                  <a16:creationId xmlns:a16="http://schemas.microsoft.com/office/drawing/2014/main" id="{15668F0A-77D1-76A1-3A85-C0F01E973CA9}"/>
                </a:ext>
              </a:extLst>
            </p:cNvPr>
            <p:cNvSpPr/>
            <p:nvPr/>
          </p:nvSpPr>
          <p:spPr>
            <a:xfrm>
              <a:off x="4634688" y="5085158"/>
              <a:ext cx="949122" cy="1091803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Char: s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Freq: 3</a:t>
              </a:r>
            </a:p>
          </p:txBody>
        </p:sp>
        <p:sp>
          <p:nvSpPr>
            <p:cNvPr id="29" name="Rounded Rectangle 6">
              <a:extLst>
                <a:ext uri="{FF2B5EF4-FFF2-40B4-BE49-F238E27FC236}">
                  <a16:creationId xmlns:a16="http://schemas.microsoft.com/office/drawing/2014/main" id="{319775B3-C1F2-CDD7-D737-E12AC46DEE52}"/>
                </a:ext>
              </a:extLst>
            </p:cNvPr>
            <p:cNvSpPr/>
            <p:nvPr/>
          </p:nvSpPr>
          <p:spPr>
            <a:xfrm>
              <a:off x="3685566" y="5085158"/>
              <a:ext cx="949122" cy="1091803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Char: a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Freq: 2</a:t>
              </a:r>
            </a:p>
          </p:txBody>
        </p:sp>
        <p:sp>
          <p:nvSpPr>
            <p:cNvPr id="30" name="Rounded Rectangle 6">
              <a:extLst>
                <a:ext uri="{FF2B5EF4-FFF2-40B4-BE49-F238E27FC236}">
                  <a16:creationId xmlns:a16="http://schemas.microsoft.com/office/drawing/2014/main" id="{A955CDAA-BE92-E4E3-BF3C-93D5D5B19F0D}"/>
                </a:ext>
              </a:extLst>
            </p:cNvPr>
            <p:cNvSpPr/>
            <p:nvPr/>
          </p:nvSpPr>
          <p:spPr>
            <a:xfrm>
              <a:off x="2736444" y="5085158"/>
              <a:ext cx="949122" cy="1091803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Char: d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Freq: 2</a:t>
              </a:r>
            </a:p>
          </p:txBody>
        </p:sp>
        <p:sp>
          <p:nvSpPr>
            <p:cNvPr id="31" name="Rounded Rectangle 6">
              <a:extLst>
                <a:ext uri="{FF2B5EF4-FFF2-40B4-BE49-F238E27FC236}">
                  <a16:creationId xmlns:a16="http://schemas.microsoft.com/office/drawing/2014/main" id="{69E679EB-CFA0-1DDE-330E-AFA3823EC3DE}"/>
                </a:ext>
              </a:extLst>
            </p:cNvPr>
            <p:cNvSpPr/>
            <p:nvPr/>
          </p:nvSpPr>
          <p:spPr>
            <a:xfrm>
              <a:off x="1787322" y="5085159"/>
              <a:ext cx="949122" cy="1091803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Char: r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Freq: 2</a:t>
              </a:r>
            </a:p>
          </p:txBody>
        </p:sp>
        <p:sp>
          <p:nvSpPr>
            <p:cNvPr id="32" name="Rounded Rectangle 6">
              <a:extLst>
                <a:ext uri="{FF2B5EF4-FFF2-40B4-BE49-F238E27FC236}">
                  <a16:creationId xmlns:a16="http://schemas.microsoft.com/office/drawing/2014/main" id="{55C52FC1-3B7E-2CE1-684D-D4818F879BE9}"/>
                </a:ext>
              </a:extLst>
            </p:cNvPr>
            <p:cNvSpPr/>
            <p:nvPr/>
          </p:nvSpPr>
          <p:spPr>
            <a:xfrm>
              <a:off x="838200" y="5085160"/>
              <a:ext cx="949122" cy="1091803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Char: y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Freq: 2</a:t>
              </a:r>
            </a:p>
          </p:txBody>
        </p:sp>
      </p:grpSp>
      <p:sp>
        <p:nvSpPr>
          <p:cNvPr id="36" name="Slide Number Placeholder 35">
            <a:extLst>
              <a:ext uri="{FF2B5EF4-FFF2-40B4-BE49-F238E27FC236}">
                <a16:creationId xmlns:a16="http://schemas.microsoft.com/office/drawing/2014/main" id="{10FB6FB0-28A4-2187-2D57-0889EE9AA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34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B4995-3A0A-1CBE-0B9D-4017452CC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Build the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729E2-7D7E-D5E9-4087-9CC8E387F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there is more than 1 node in the priority queue:</a:t>
            </a:r>
          </a:p>
          <a:p>
            <a:pPr lvl="1"/>
            <a:r>
              <a:rPr lang="en-US" dirty="0"/>
              <a:t>Remove the least-frequent pair</a:t>
            </a:r>
          </a:p>
          <a:p>
            <a:pPr lvl="1"/>
            <a:r>
              <a:rPr lang="en-US" dirty="0"/>
              <a:t>Make them children of a new node</a:t>
            </a:r>
          </a:p>
          <a:p>
            <a:pPr lvl="1"/>
            <a:r>
              <a:rPr lang="en-US" dirty="0"/>
              <a:t>Make new node’s frequency their sum</a:t>
            </a:r>
          </a:p>
          <a:p>
            <a:pPr lvl="1"/>
            <a:r>
              <a:rPr lang="en-US" dirty="0"/>
              <a:t>Add new node to the priority queue</a:t>
            </a:r>
          </a:p>
          <a:p>
            <a:pPr lvl="1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51C360C-742F-9182-4300-ACE6401FA308}"/>
              </a:ext>
            </a:extLst>
          </p:cNvPr>
          <p:cNvSpPr txBox="1"/>
          <p:nvPr/>
        </p:nvSpPr>
        <p:spPr>
          <a:xfrm>
            <a:off x="6854238" y="362410"/>
            <a:ext cx="55981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US" sz="2400" dirty="0">
                <a:solidFill>
                  <a:srgbClr val="FF0000"/>
                </a:solidFill>
              </a:rPr>
              <a:t>wiggle </a:t>
            </a:r>
            <a:r>
              <a:rPr lang="en-US" sz="2400" dirty="0" err="1">
                <a:solidFill>
                  <a:srgbClr val="FF0000"/>
                </a:solidFill>
              </a:rPr>
              <a:t>wiggle</a:t>
            </a:r>
            <a:r>
              <a:rPr lang="en-US" sz="2400" dirty="0">
                <a:solidFill>
                  <a:srgbClr val="FF0000"/>
                </a:solidFill>
              </a:rPr>
              <a:t> wiggle like a gypsy queen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wiggle </a:t>
            </a:r>
            <a:r>
              <a:rPr lang="en-US" sz="2400" dirty="0" err="1">
                <a:solidFill>
                  <a:srgbClr val="FF0000"/>
                </a:solidFill>
              </a:rPr>
              <a:t>wiggle</a:t>
            </a:r>
            <a:r>
              <a:rPr lang="en-US" sz="2400" dirty="0">
                <a:solidFill>
                  <a:srgbClr val="FF0000"/>
                </a:solidFill>
              </a:rPr>
              <a:t> wiggle all dressed in green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9460C9C-5872-90C7-92F9-03D6C97DD023}"/>
              </a:ext>
            </a:extLst>
          </p:cNvPr>
          <p:cNvGrpSpPr/>
          <p:nvPr/>
        </p:nvGrpSpPr>
        <p:grpSpPr>
          <a:xfrm>
            <a:off x="913458" y="4093044"/>
            <a:ext cx="10440342" cy="1091805"/>
            <a:chOff x="838200" y="5085158"/>
            <a:chExt cx="10440342" cy="1091805"/>
          </a:xfrm>
        </p:grpSpPr>
        <p:sp>
          <p:nvSpPr>
            <p:cNvPr id="5" name="Rounded Rectangle 6">
              <a:extLst>
                <a:ext uri="{FF2B5EF4-FFF2-40B4-BE49-F238E27FC236}">
                  <a16:creationId xmlns:a16="http://schemas.microsoft.com/office/drawing/2014/main" id="{F5D9C21D-FD4D-AF63-4A96-FE109684CB27}"/>
                </a:ext>
              </a:extLst>
            </p:cNvPr>
            <p:cNvSpPr/>
            <p:nvPr/>
          </p:nvSpPr>
          <p:spPr>
            <a:xfrm>
              <a:off x="10329420" y="5085158"/>
              <a:ext cx="949122" cy="1091803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Char: g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Freq:14</a:t>
              </a:r>
            </a:p>
          </p:txBody>
        </p:sp>
        <p:sp>
          <p:nvSpPr>
            <p:cNvPr id="6" name="Rounded Rectangle 6">
              <a:extLst>
                <a:ext uri="{FF2B5EF4-FFF2-40B4-BE49-F238E27FC236}">
                  <a16:creationId xmlns:a16="http://schemas.microsoft.com/office/drawing/2014/main" id="{D34341DF-8549-8498-B84A-75EFDE7EC2E0}"/>
                </a:ext>
              </a:extLst>
            </p:cNvPr>
            <p:cNvSpPr/>
            <p:nvPr/>
          </p:nvSpPr>
          <p:spPr>
            <a:xfrm>
              <a:off x="9380298" y="5085158"/>
              <a:ext cx="949122" cy="1091803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Char: e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Freq:14</a:t>
              </a:r>
            </a:p>
          </p:txBody>
        </p:sp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3A53E5F-E53D-6933-9551-6A6AA79505FA}"/>
                </a:ext>
              </a:extLst>
            </p:cNvPr>
            <p:cNvSpPr/>
            <p:nvPr/>
          </p:nvSpPr>
          <p:spPr>
            <a:xfrm>
              <a:off x="8431176" y="5085158"/>
              <a:ext cx="949122" cy="1091803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Char: l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Freq:9</a:t>
              </a:r>
            </a:p>
          </p:txBody>
        </p:sp>
        <p:sp>
          <p:nvSpPr>
            <p:cNvPr id="8" name="Rounded Rectangle 6">
              <a:extLst>
                <a:ext uri="{FF2B5EF4-FFF2-40B4-BE49-F238E27FC236}">
                  <a16:creationId xmlns:a16="http://schemas.microsoft.com/office/drawing/2014/main" id="{4695A277-8259-39B6-5D0E-87FBC57FF4F3}"/>
                </a:ext>
              </a:extLst>
            </p:cNvPr>
            <p:cNvSpPr/>
            <p:nvPr/>
          </p:nvSpPr>
          <p:spPr>
            <a:xfrm>
              <a:off x="7482054" y="5085158"/>
              <a:ext cx="949122" cy="1091803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Char: i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Freq:8</a:t>
              </a:r>
            </a:p>
          </p:txBody>
        </p:sp>
        <p:sp>
          <p:nvSpPr>
            <p:cNvPr id="9" name="Rounded Rectangle 6">
              <a:extLst>
                <a:ext uri="{FF2B5EF4-FFF2-40B4-BE49-F238E27FC236}">
                  <a16:creationId xmlns:a16="http://schemas.microsoft.com/office/drawing/2014/main" id="{2F7B4323-E528-6D87-8DA0-A8201B623A4D}"/>
                </a:ext>
              </a:extLst>
            </p:cNvPr>
            <p:cNvSpPr/>
            <p:nvPr/>
          </p:nvSpPr>
          <p:spPr>
            <a:xfrm>
              <a:off x="6532932" y="5085158"/>
              <a:ext cx="949122" cy="1091803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>
                  <a:solidFill>
                    <a:schemeClr val="tx1"/>
                  </a:solidFill>
                </a:rPr>
                <a:t>Char:w</a:t>
              </a:r>
              <a:endParaRPr lang="en-US" sz="16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Freq: 6</a:t>
              </a:r>
            </a:p>
          </p:txBody>
        </p:sp>
        <p:sp>
          <p:nvSpPr>
            <p:cNvPr id="10" name="Rounded Rectangle 6">
              <a:extLst>
                <a:ext uri="{FF2B5EF4-FFF2-40B4-BE49-F238E27FC236}">
                  <a16:creationId xmlns:a16="http://schemas.microsoft.com/office/drawing/2014/main" id="{8C41F7BB-4FB8-F308-58FF-71441FFD2F43}"/>
                </a:ext>
              </a:extLst>
            </p:cNvPr>
            <p:cNvSpPr/>
            <p:nvPr/>
          </p:nvSpPr>
          <p:spPr>
            <a:xfrm>
              <a:off x="5583810" y="5085158"/>
              <a:ext cx="949122" cy="1091803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Char: n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Freq: 3</a:t>
              </a:r>
            </a:p>
          </p:txBody>
        </p:sp>
        <p:sp>
          <p:nvSpPr>
            <p:cNvPr id="11" name="Rounded Rectangle 6">
              <a:extLst>
                <a:ext uri="{FF2B5EF4-FFF2-40B4-BE49-F238E27FC236}">
                  <a16:creationId xmlns:a16="http://schemas.microsoft.com/office/drawing/2014/main" id="{38896C5F-730D-E065-E978-0A3F59726078}"/>
                </a:ext>
              </a:extLst>
            </p:cNvPr>
            <p:cNvSpPr/>
            <p:nvPr/>
          </p:nvSpPr>
          <p:spPr>
            <a:xfrm>
              <a:off x="4634688" y="5085158"/>
              <a:ext cx="949122" cy="1091803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Char: s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Freq: 3</a:t>
              </a:r>
            </a:p>
          </p:txBody>
        </p:sp>
        <p:sp>
          <p:nvSpPr>
            <p:cNvPr id="12" name="Rounded Rectangle 6">
              <a:extLst>
                <a:ext uri="{FF2B5EF4-FFF2-40B4-BE49-F238E27FC236}">
                  <a16:creationId xmlns:a16="http://schemas.microsoft.com/office/drawing/2014/main" id="{AA340418-29EB-3218-7F91-CCED1801809C}"/>
                </a:ext>
              </a:extLst>
            </p:cNvPr>
            <p:cNvSpPr/>
            <p:nvPr/>
          </p:nvSpPr>
          <p:spPr>
            <a:xfrm>
              <a:off x="3685566" y="5085158"/>
              <a:ext cx="949122" cy="1091803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Char: a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Freq: 2</a:t>
              </a:r>
            </a:p>
          </p:txBody>
        </p:sp>
        <p:sp>
          <p:nvSpPr>
            <p:cNvPr id="13" name="Rounded Rectangle 6">
              <a:extLst>
                <a:ext uri="{FF2B5EF4-FFF2-40B4-BE49-F238E27FC236}">
                  <a16:creationId xmlns:a16="http://schemas.microsoft.com/office/drawing/2014/main" id="{6633C3F8-D763-7CA6-CBA6-12CE09ED1251}"/>
                </a:ext>
              </a:extLst>
            </p:cNvPr>
            <p:cNvSpPr/>
            <p:nvPr/>
          </p:nvSpPr>
          <p:spPr>
            <a:xfrm>
              <a:off x="2736444" y="5085158"/>
              <a:ext cx="949122" cy="1091803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Char: d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Freq: 2</a:t>
              </a:r>
            </a:p>
          </p:txBody>
        </p:sp>
        <p:sp>
          <p:nvSpPr>
            <p:cNvPr id="14" name="Rounded Rectangle 6">
              <a:extLst>
                <a:ext uri="{FF2B5EF4-FFF2-40B4-BE49-F238E27FC236}">
                  <a16:creationId xmlns:a16="http://schemas.microsoft.com/office/drawing/2014/main" id="{9F03B84A-04BB-172D-CE4A-7AAF740F689D}"/>
                </a:ext>
              </a:extLst>
            </p:cNvPr>
            <p:cNvSpPr/>
            <p:nvPr/>
          </p:nvSpPr>
          <p:spPr>
            <a:xfrm>
              <a:off x="1787322" y="5085159"/>
              <a:ext cx="949122" cy="1091803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Char: r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Freq: 2</a:t>
              </a:r>
            </a:p>
          </p:txBody>
        </p:sp>
        <p:sp>
          <p:nvSpPr>
            <p:cNvPr id="15" name="Rounded Rectangle 6">
              <a:extLst>
                <a:ext uri="{FF2B5EF4-FFF2-40B4-BE49-F238E27FC236}">
                  <a16:creationId xmlns:a16="http://schemas.microsoft.com/office/drawing/2014/main" id="{4AE9CD57-A659-5C60-B6D1-38116349E9C4}"/>
                </a:ext>
              </a:extLst>
            </p:cNvPr>
            <p:cNvSpPr/>
            <p:nvPr/>
          </p:nvSpPr>
          <p:spPr>
            <a:xfrm>
              <a:off x="838200" y="5085160"/>
              <a:ext cx="949122" cy="1091803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Char: y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Freq: 2</a:t>
              </a: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8A1C481-D937-AEC4-43F8-1D64797AABBA}"/>
              </a:ext>
            </a:extLst>
          </p:cNvPr>
          <p:cNvSpPr/>
          <p:nvPr/>
        </p:nvSpPr>
        <p:spPr>
          <a:xfrm>
            <a:off x="866021" y="3958107"/>
            <a:ext cx="2122558" cy="1325563"/>
          </a:xfrm>
          <a:prstGeom prst="rect">
            <a:avLst/>
          </a:prstGeom>
          <a:solidFill>
            <a:srgbClr val="00B0F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EF8EE1C2-41C7-4C8D-FB0D-1F6B68338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7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BB2D2-A1DF-7950-E9E9-62DEF8DCD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3B685-DF1F-8127-1266-538C90EAE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a queue, but items removed in sorted order rather than in the order added</a:t>
            </a:r>
          </a:p>
          <a:p>
            <a:pPr lvl="1"/>
            <a:r>
              <a:rPr lang="en-US" dirty="0"/>
              <a:t>“sorted” according to comparable interface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87FC23-804F-70EF-FDEA-06BE578A6E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274831"/>
              </p:ext>
            </p:extLst>
          </p:nvPr>
        </p:nvGraphicFramePr>
        <p:xfrm>
          <a:off x="914400" y="3429000"/>
          <a:ext cx="103632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9029">
                  <a:extLst>
                    <a:ext uri="{9D8B030D-6E8A-4147-A177-3AD203B41FA5}">
                      <a16:colId xmlns:a16="http://schemas.microsoft.com/office/drawing/2014/main" val="1930968931"/>
                    </a:ext>
                  </a:extLst>
                </a:gridCol>
                <a:gridCol w="7794171">
                  <a:extLst>
                    <a:ext uri="{9D8B030D-6E8A-4147-A177-3AD203B41FA5}">
                      <a16:colId xmlns:a16="http://schemas.microsoft.com/office/drawing/2014/main" val="23482457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Behavior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78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PriorityQueue</a:t>
                      </a:r>
                      <a:r>
                        <a:rPr lang="en-US" dirty="0"/>
                        <a:t>&lt;E&gt;()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Constructs a priority queue containing objects of type E (must implement Comparable interface)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394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add(E value)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Inserts the value into the priority queue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568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peek()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Returns the “smallest” item in the priority queue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33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remove()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Returns and removes the “smallest” item from the priority queue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095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size()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Returns the number of items in the priority queue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128246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6022BC-109A-3AC0-8703-50B608FC2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727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B4995-3A0A-1CBE-0B9D-4017452CC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Build the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729E2-7D7E-D5E9-4087-9CC8E387F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there is more than 1 node in the priority queue:</a:t>
            </a:r>
          </a:p>
          <a:p>
            <a:pPr lvl="1"/>
            <a:r>
              <a:rPr lang="en-US" dirty="0"/>
              <a:t>Remove the least-frequent pair</a:t>
            </a:r>
          </a:p>
          <a:p>
            <a:pPr lvl="1"/>
            <a:r>
              <a:rPr lang="en-US" dirty="0"/>
              <a:t>Make them children of a new node</a:t>
            </a:r>
          </a:p>
          <a:p>
            <a:pPr lvl="1"/>
            <a:r>
              <a:rPr lang="en-US" dirty="0"/>
              <a:t>Make new node’s frequency their sum</a:t>
            </a:r>
          </a:p>
          <a:p>
            <a:pPr lvl="1"/>
            <a:r>
              <a:rPr lang="en-US" dirty="0"/>
              <a:t>Add new node to the priority queue</a:t>
            </a:r>
          </a:p>
          <a:p>
            <a:pPr lvl="1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51C360C-742F-9182-4300-ACE6401FA308}"/>
              </a:ext>
            </a:extLst>
          </p:cNvPr>
          <p:cNvSpPr txBox="1"/>
          <p:nvPr/>
        </p:nvSpPr>
        <p:spPr>
          <a:xfrm>
            <a:off x="6854238" y="362410"/>
            <a:ext cx="55981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US" sz="2400" dirty="0">
                <a:solidFill>
                  <a:srgbClr val="FF0000"/>
                </a:solidFill>
              </a:rPr>
              <a:t>wiggle </a:t>
            </a:r>
            <a:r>
              <a:rPr lang="en-US" sz="2400" dirty="0" err="1">
                <a:solidFill>
                  <a:srgbClr val="FF0000"/>
                </a:solidFill>
              </a:rPr>
              <a:t>wiggle</a:t>
            </a:r>
            <a:r>
              <a:rPr lang="en-US" sz="2400" dirty="0">
                <a:solidFill>
                  <a:srgbClr val="FF0000"/>
                </a:solidFill>
              </a:rPr>
              <a:t> wiggle like a gypsy queen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wiggle </a:t>
            </a:r>
            <a:r>
              <a:rPr lang="en-US" sz="2400" dirty="0" err="1">
                <a:solidFill>
                  <a:srgbClr val="FF0000"/>
                </a:solidFill>
              </a:rPr>
              <a:t>wiggle</a:t>
            </a:r>
            <a:r>
              <a:rPr lang="en-US" sz="2400" dirty="0">
                <a:solidFill>
                  <a:srgbClr val="FF0000"/>
                </a:solidFill>
              </a:rPr>
              <a:t> wiggle all dressed in green</a:t>
            </a:r>
          </a:p>
        </p:txBody>
      </p:sp>
      <p:sp>
        <p:nvSpPr>
          <p:cNvPr id="14" name="Rounded Rectangle 6">
            <a:extLst>
              <a:ext uri="{FF2B5EF4-FFF2-40B4-BE49-F238E27FC236}">
                <a16:creationId xmlns:a16="http://schemas.microsoft.com/office/drawing/2014/main" id="{9F03B84A-04BB-172D-CE4A-7AAF740F689D}"/>
              </a:ext>
            </a:extLst>
          </p:cNvPr>
          <p:cNvSpPr/>
          <p:nvPr/>
        </p:nvSpPr>
        <p:spPr>
          <a:xfrm>
            <a:off x="5530397" y="5676876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r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 2</a:t>
            </a:r>
          </a:p>
        </p:txBody>
      </p:sp>
      <p:sp>
        <p:nvSpPr>
          <p:cNvPr id="15" name="Rounded Rectangle 6">
            <a:extLst>
              <a:ext uri="{FF2B5EF4-FFF2-40B4-BE49-F238E27FC236}">
                <a16:creationId xmlns:a16="http://schemas.microsoft.com/office/drawing/2014/main" id="{4AE9CD57-A659-5C60-B6D1-38116349E9C4}"/>
              </a:ext>
            </a:extLst>
          </p:cNvPr>
          <p:cNvSpPr/>
          <p:nvPr/>
        </p:nvSpPr>
        <p:spPr>
          <a:xfrm>
            <a:off x="4581275" y="5676877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y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 2</a:t>
            </a:r>
          </a:p>
        </p:txBody>
      </p:sp>
      <p:sp>
        <p:nvSpPr>
          <p:cNvPr id="18" name="Rounded Rectangle 105">
            <a:extLst>
              <a:ext uri="{FF2B5EF4-FFF2-40B4-BE49-F238E27FC236}">
                <a16:creationId xmlns:a16="http://schemas.microsoft.com/office/drawing/2014/main" id="{AE700AF7-4AA6-E068-4EBE-9BD497BF12CB}"/>
              </a:ext>
            </a:extLst>
          </p:cNvPr>
          <p:cNvSpPr/>
          <p:nvPr/>
        </p:nvSpPr>
        <p:spPr>
          <a:xfrm>
            <a:off x="5062287" y="4093044"/>
            <a:ext cx="949122" cy="1091803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4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A5FF518-D305-4807-A33E-81C6EAF9E5C6}"/>
              </a:ext>
            </a:extLst>
          </p:cNvPr>
          <p:cNvCxnSpPr>
            <a:cxnSpLocks/>
            <a:stCxn id="18" idx="2"/>
            <a:endCxn id="14" idx="0"/>
          </p:cNvCxnSpPr>
          <p:nvPr/>
        </p:nvCxnSpPr>
        <p:spPr>
          <a:xfrm>
            <a:off x="5536848" y="5184847"/>
            <a:ext cx="468110" cy="49202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9485C55-B7AD-C27E-5BBD-D83CE30ABBD3}"/>
              </a:ext>
            </a:extLst>
          </p:cNvPr>
          <p:cNvCxnSpPr>
            <a:cxnSpLocks/>
            <a:stCxn id="18" idx="2"/>
            <a:endCxn id="15" idx="0"/>
          </p:cNvCxnSpPr>
          <p:nvPr/>
        </p:nvCxnSpPr>
        <p:spPr>
          <a:xfrm flipH="1">
            <a:off x="5055836" y="5184847"/>
            <a:ext cx="481012" cy="4920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6">
            <a:extLst>
              <a:ext uri="{FF2B5EF4-FFF2-40B4-BE49-F238E27FC236}">
                <a16:creationId xmlns:a16="http://schemas.microsoft.com/office/drawing/2014/main" id="{B6A5ECEA-0AB5-261E-0282-46E90C8A6226}"/>
              </a:ext>
            </a:extLst>
          </p:cNvPr>
          <p:cNvSpPr/>
          <p:nvPr/>
        </p:nvSpPr>
        <p:spPr>
          <a:xfrm>
            <a:off x="9807897" y="4093044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g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Freq:14</a:t>
            </a:r>
          </a:p>
        </p:txBody>
      </p:sp>
      <p:sp>
        <p:nvSpPr>
          <p:cNvPr id="38" name="Rounded Rectangle 6">
            <a:extLst>
              <a:ext uri="{FF2B5EF4-FFF2-40B4-BE49-F238E27FC236}">
                <a16:creationId xmlns:a16="http://schemas.microsoft.com/office/drawing/2014/main" id="{81A2FE62-F96B-54FC-0C7F-6EA21A9549CD}"/>
              </a:ext>
            </a:extLst>
          </p:cNvPr>
          <p:cNvSpPr/>
          <p:nvPr/>
        </p:nvSpPr>
        <p:spPr>
          <a:xfrm>
            <a:off x="8858775" y="4093044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e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Freq:14</a:t>
            </a:r>
          </a:p>
        </p:txBody>
      </p:sp>
      <p:sp>
        <p:nvSpPr>
          <p:cNvPr id="39" name="Rounded Rectangle 6">
            <a:extLst>
              <a:ext uri="{FF2B5EF4-FFF2-40B4-BE49-F238E27FC236}">
                <a16:creationId xmlns:a16="http://schemas.microsoft.com/office/drawing/2014/main" id="{9ADF8B1A-62AF-741C-3511-412505231D5A}"/>
              </a:ext>
            </a:extLst>
          </p:cNvPr>
          <p:cNvSpPr/>
          <p:nvPr/>
        </p:nvSpPr>
        <p:spPr>
          <a:xfrm>
            <a:off x="7909653" y="4093044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l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Freq:9</a:t>
            </a:r>
          </a:p>
        </p:txBody>
      </p:sp>
      <p:sp>
        <p:nvSpPr>
          <p:cNvPr id="40" name="Rounded Rectangle 6">
            <a:extLst>
              <a:ext uri="{FF2B5EF4-FFF2-40B4-BE49-F238E27FC236}">
                <a16:creationId xmlns:a16="http://schemas.microsoft.com/office/drawing/2014/main" id="{AE6EF357-C2D5-7CD5-18C5-4A0F1CFA1BF7}"/>
              </a:ext>
            </a:extLst>
          </p:cNvPr>
          <p:cNvSpPr/>
          <p:nvPr/>
        </p:nvSpPr>
        <p:spPr>
          <a:xfrm>
            <a:off x="6960531" y="4093044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i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Freq:8</a:t>
            </a:r>
          </a:p>
        </p:txBody>
      </p:sp>
      <p:sp>
        <p:nvSpPr>
          <p:cNvPr id="41" name="Rounded Rectangle 6">
            <a:extLst>
              <a:ext uri="{FF2B5EF4-FFF2-40B4-BE49-F238E27FC236}">
                <a16:creationId xmlns:a16="http://schemas.microsoft.com/office/drawing/2014/main" id="{F4D132A8-DCC1-7D97-CBC8-2AA277444F1E}"/>
              </a:ext>
            </a:extLst>
          </p:cNvPr>
          <p:cNvSpPr/>
          <p:nvPr/>
        </p:nvSpPr>
        <p:spPr>
          <a:xfrm>
            <a:off x="6011409" y="4093044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Char:w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 6</a:t>
            </a:r>
          </a:p>
        </p:txBody>
      </p:sp>
      <p:sp>
        <p:nvSpPr>
          <p:cNvPr id="42" name="Rounded Rectangle 6">
            <a:extLst>
              <a:ext uri="{FF2B5EF4-FFF2-40B4-BE49-F238E27FC236}">
                <a16:creationId xmlns:a16="http://schemas.microsoft.com/office/drawing/2014/main" id="{62924B6E-695E-9EF5-2214-0EE2F0FE9B1E}"/>
              </a:ext>
            </a:extLst>
          </p:cNvPr>
          <p:cNvSpPr/>
          <p:nvPr/>
        </p:nvSpPr>
        <p:spPr>
          <a:xfrm>
            <a:off x="4106714" y="4093044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n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 3</a:t>
            </a:r>
          </a:p>
        </p:txBody>
      </p:sp>
      <p:sp>
        <p:nvSpPr>
          <p:cNvPr id="43" name="Rounded Rectangle 6">
            <a:extLst>
              <a:ext uri="{FF2B5EF4-FFF2-40B4-BE49-F238E27FC236}">
                <a16:creationId xmlns:a16="http://schemas.microsoft.com/office/drawing/2014/main" id="{3EF48A4B-3DAC-43D4-A4FA-B8BE894133D0}"/>
              </a:ext>
            </a:extLst>
          </p:cNvPr>
          <p:cNvSpPr/>
          <p:nvPr/>
        </p:nvSpPr>
        <p:spPr>
          <a:xfrm>
            <a:off x="3157592" y="4093044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 3</a:t>
            </a:r>
          </a:p>
        </p:txBody>
      </p:sp>
      <p:sp>
        <p:nvSpPr>
          <p:cNvPr id="44" name="Rounded Rectangle 6">
            <a:extLst>
              <a:ext uri="{FF2B5EF4-FFF2-40B4-BE49-F238E27FC236}">
                <a16:creationId xmlns:a16="http://schemas.microsoft.com/office/drawing/2014/main" id="{3C11879B-4AE7-6E75-56ED-4B6B7FFFDEA7}"/>
              </a:ext>
            </a:extLst>
          </p:cNvPr>
          <p:cNvSpPr/>
          <p:nvPr/>
        </p:nvSpPr>
        <p:spPr>
          <a:xfrm>
            <a:off x="2208470" y="4093044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a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 2</a:t>
            </a:r>
          </a:p>
        </p:txBody>
      </p:sp>
      <p:sp>
        <p:nvSpPr>
          <p:cNvPr id="45" name="Rounded Rectangle 6">
            <a:extLst>
              <a:ext uri="{FF2B5EF4-FFF2-40B4-BE49-F238E27FC236}">
                <a16:creationId xmlns:a16="http://schemas.microsoft.com/office/drawing/2014/main" id="{3554DDC6-0650-3668-43D6-19788D0CE138}"/>
              </a:ext>
            </a:extLst>
          </p:cNvPr>
          <p:cNvSpPr/>
          <p:nvPr/>
        </p:nvSpPr>
        <p:spPr>
          <a:xfrm>
            <a:off x="1259348" y="4093044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d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 2</a:t>
            </a:r>
          </a:p>
        </p:txBody>
      </p:sp>
      <p:sp>
        <p:nvSpPr>
          <p:cNvPr id="61" name="Slide Number Placeholder 60">
            <a:extLst>
              <a:ext uri="{FF2B5EF4-FFF2-40B4-BE49-F238E27FC236}">
                <a16:creationId xmlns:a16="http://schemas.microsoft.com/office/drawing/2014/main" id="{B7BED4FA-9E1E-E444-CEA8-F9C74778F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08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B4995-3A0A-1CBE-0B9D-4017452CC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Build the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729E2-7D7E-D5E9-4087-9CC8E387F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there is more than 1 node in the priority queue:</a:t>
            </a:r>
          </a:p>
          <a:p>
            <a:pPr lvl="1"/>
            <a:r>
              <a:rPr lang="en-US" dirty="0"/>
              <a:t>Remove the least-frequent pair</a:t>
            </a:r>
          </a:p>
          <a:p>
            <a:pPr lvl="1"/>
            <a:r>
              <a:rPr lang="en-US" dirty="0"/>
              <a:t>Make them children of a new node</a:t>
            </a:r>
          </a:p>
          <a:p>
            <a:pPr lvl="1"/>
            <a:r>
              <a:rPr lang="en-US" dirty="0"/>
              <a:t>Make new node’s frequency their sum</a:t>
            </a:r>
          </a:p>
          <a:p>
            <a:pPr lvl="1"/>
            <a:r>
              <a:rPr lang="en-US" dirty="0"/>
              <a:t>Add new node to the priority queue</a:t>
            </a:r>
          </a:p>
          <a:p>
            <a:pPr lvl="1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51C360C-742F-9182-4300-ACE6401FA308}"/>
              </a:ext>
            </a:extLst>
          </p:cNvPr>
          <p:cNvSpPr txBox="1"/>
          <p:nvPr/>
        </p:nvSpPr>
        <p:spPr>
          <a:xfrm>
            <a:off x="6854238" y="362410"/>
            <a:ext cx="55981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US" sz="2400" dirty="0">
                <a:solidFill>
                  <a:srgbClr val="FF0000"/>
                </a:solidFill>
              </a:rPr>
              <a:t>wiggle </a:t>
            </a:r>
            <a:r>
              <a:rPr lang="en-US" sz="2400" dirty="0" err="1">
                <a:solidFill>
                  <a:srgbClr val="FF0000"/>
                </a:solidFill>
              </a:rPr>
              <a:t>wiggle</a:t>
            </a:r>
            <a:r>
              <a:rPr lang="en-US" sz="2400" dirty="0">
                <a:solidFill>
                  <a:srgbClr val="FF0000"/>
                </a:solidFill>
              </a:rPr>
              <a:t> wiggle like a gypsy queen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wiggle </a:t>
            </a:r>
            <a:r>
              <a:rPr lang="en-US" sz="2400" dirty="0" err="1">
                <a:solidFill>
                  <a:srgbClr val="FF0000"/>
                </a:solidFill>
              </a:rPr>
              <a:t>wiggle</a:t>
            </a:r>
            <a:r>
              <a:rPr lang="en-US" sz="2400" dirty="0">
                <a:solidFill>
                  <a:srgbClr val="FF0000"/>
                </a:solidFill>
              </a:rPr>
              <a:t> wiggle all dressed in green</a:t>
            </a:r>
          </a:p>
        </p:txBody>
      </p:sp>
      <p:sp>
        <p:nvSpPr>
          <p:cNvPr id="14" name="Rounded Rectangle 6">
            <a:extLst>
              <a:ext uri="{FF2B5EF4-FFF2-40B4-BE49-F238E27FC236}">
                <a16:creationId xmlns:a16="http://schemas.microsoft.com/office/drawing/2014/main" id="{9F03B84A-04BB-172D-CE4A-7AAF740F689D}"/>
              </a:ext>
            </a:extLst>
          </p:cNvPr>
          <p:cNvSpPr/>
          <p:nvPr/>
        </p:nvSpPr>
        <p:spPr>
          <a:xfrm>
            <a:off x="5530397" y="5676876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r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 2</a:t>
            </a:r>
          </a:p>
        </p:txBody>
      </p:sp>
      <p:sp>
        <p:nvSpPr>
          <p:cNvPr id="15" name="Rounded Rectangle 6">
            <a:extLst>
              <a:ext uri="{FF2B5EF4-FFF2-40B4-BE49-F238E27FC236}">
                <a16:creationId xmlns:a16="http://schemas.microsoft.com/office/drawing/2014/main" id="{4AE9CD57-A659-5C60-B6D1-38116349E9C4}"/>
              </a:ext>
            </a:extLst>
          </p:cNvPr>
          <p:cNvSpPr/>
          <p:nvPr/>
        </p:nvSpPr>
        <p:spPr>
          <a:xfrm>
            <a:off x="4581275" y="5676877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y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 2</a:t>
            </a:r>
          </a:p>
        </p:txBody>
      </p:sp>
      <p:sp>
        <p:nvSpPr>
          <p:cNvPr id="18" name="Rounded Rectangle 105">
            <a:extLst>
              <a:ext uri="{FF2B5EF4-FFF2-40B4-BE49-F238E27FC236}">
                <a16:creationId xmlns:a16="http://schemas.microsoft.com/office/drawing/2014/main" id="{AE700AF7-4AA6-E068-4EBE-9BD497BF12CB}"/>
              </a:ext>
            </a:extLst>
          </p:cNvPr>
          <p:cNvSpPr/>
          <p:nvPr/>
        </p:nvSpPr>
        <p:spPr>
          <a:xfrm>
            <a:off x="5062287" y="4093044"/>
            <a:ext cx="949122" cy="1091803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4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A5FF518-D305-4807-A33E-81C6EAF9E5C6}"/>
              </a:ext>
            </a:extLst>
          </p:cNvPr>
          <p:cNvCxnSpPr>
            <a:cxnSpLocks/>
            <a:stCxn id="18" idx="2"/>
            <a:endCxn id="14" idx="0"/>
          </p:cNvCxnSpPr>
          <p:nvPr/>
        </p:nvCxnSpPr>
        <p:spPr>
          <a:xfrm>
            <a:off x="5536848" y="5184847"/>
            <a:ext cx="468110" cy="49202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9485C55-B7AD-C27E-5BBD-D83CE30ABBD3}"/>
              </a:ext>
            </a:extLst>
          </p:cNvPr>
          <p:cNvCxnSpPr>
            <a:cxnSpLocks/>
            <a:stCxn id="18" idx="2"/>
            <a:endCxn id="15" idx="0"/>
          </p:cNvCxnSpPr>
          <p:nvPr/>
        </p:nvCxnSpPr>
        <p:spPr>
          <a:xfrm flipH="1">
            <a:off x="5055836" y="5184847"/>
            <a:ext cx="481012" cy="4920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6">
            <a:extLst>
              <a:ext uri="{FF2B5EF4-FFF2-40B4-BE49-F238E27FC236}">
                <a16:creationId xmlns:a16="http://schemas.microsoft.com/office/drawing/2014/main" id="{B6A5ECEA-0AB5-261E-0282-46E90C8A6226}"/>
              </a:ext>
            </a:extLst>
          </p:cNvPr>
          <p:cNvSpPr/>
          <p:nvPr/>
        </p:nvSpPr>
        <p:spPr>
          <a:xfrm>
            <a:off x="9807897" y="4093044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g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Freq:14</a:t>
            </a:r>
          </a:p>
        </p:txBody>
      </p:sp>
      <p:sp>
        <p:nvSpPr>
          <p:cNvPr id="38" name="Rounded Rectangle 6">
            <a:extLst>
              <a:ext uri="{FF2B5EF4-FFF2-40B4-BE49-F238E27FC236}">
                <a16:creationId xmlns:a16="http://schemas.microsoft.com/office/drawing/2014/main" id="{81A2FE62-F96B-54FC-0C7F-6EA21A9549CD}"/>
              </a:ext>
            </a:extLst>
          </p:cNvPr>
          <p:cNvSpPr/>
          <p:nvPr/>
        </p:nvSpPr>
        <p:spPr>
          <a:xfrm>
            <a:off x="8858775" y="4093044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e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Freq:14</a:t>
            </a:r>
          </a:p>
        </p:txBody>
      </p:sp>
      <p:sp>
        <p:nvSpPr>
          <p:cNvPr id="39" name="Rounded Rectangle 6">
            <a:extLst>
              <a:ext uri="{FF2B5EF4-FFF2-40B4-BE49-F238E27FC236}">
                <a16:creationId xmlns:a16="http://schemas.microsoft.com/office/drawing/2014/main" id="{9ADF8B1A-62AF-741C-3511-412505231D5A}"/>
              </a:ext>
            </a:extLst>
          </p:cNvPr>
          <p:cNvSpPr/>
          <p:nvPr/>
        </p:nvSpPr>
        <p:spPr>
          <a:xfrm>
            <a:off x="7909653" y="4093044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l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Freq:9</a:t>
            </a:r>
          </a:p>
        </p:txBody>
      </p:sp>
      <p:sp>
        <p:nvSpPr>
          <p:cNvPr id="40" name="Rounded Rectangle 6">
            <a:extLst>
              <a:ext uri="{FF2B5EF4-FFF2-40B4-BE49-F238E27FC236}">
                <a16:creationId xmlns:a16="http://schemas.microsoft.com/office/drawing/2014/main" id="{AE6EF357-C2D5-7CD5-18C5-4A0F1CFA1BF7}"/>
              </a:ext>
            </a:extLst>
          </p:cNvPr>
          <p:cNvSpPr/>
          <p:nvPr/>
        </p:nvSpPr>
        <p:spPr>
          <a:xfrm>
            <a:off x="6960531" y="4093044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i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Freq:8</a:t>
            </a:r>
          </a:p>
        </p:txBody>
      </p:sp>
      <p:sp>
        <p:nvSpPr>
          <p:cNvPr id="41" name="Rounded Rectangle 6">
            <a:extLst>
              <a:ext uri="{FF2B5EF4-FFF2-40B4-BE49-F238E27FC236}">
                <a16:creationId xmlns:a16="http://schemas.microsoft.com/office/drawing/2014/main" id="{F4D132A8-DCC1-7D97-CBC8-2AA277444F1E}"/>
              </a:ext>
            </a:extLst>
          </p:cNvPr>
          <p:cNvSpPr/>
          <p:nvPr/>
        </p:nvSpPr>
        <p:spPr>
          <a:xfrm>
            <a:off x="6011409" y="4093044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Char:w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 6</a:t>
            </a:r>
          </a:p>
        </p:txBody>
      </p:sp>
      <p:sp>
        <p:nvSpPr>
          <p:cNvPr id="42" name="Rounded Rectangle 6">
            <a:extLst>
              <a:ext uri="{FF2B5EF4-FFF2-40B4-BE49-F238E27FC236}">
                <a16:creationId xmlns:a16="http://schemas.microsoft.com/office/drawing/2014/main" id="{62924B6E-695E-9EF5-2214-0EE2F0FE9B1E}"/>
              </a:ext>
            </a:extLst>
          </p:cNvPr>
          <p:cNvSpPr/>
          <p:nvPr/>
        </p:nvSpPr>
        <p:spPr>
          <a:xfrm>
            <a:off x="2163669" y="4093044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n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 3</a:t>
            </a:r>
          </a:p>
        </p:txBody>
      </p:sp>
      <p:sp>
        <p:nvSpPr>
          <p:cNvPr id="43" name="Rounded Rectangle 6">
            <a:extLst>
              <a:ext uri="{FF2B5EF4-FFF2-40B4-BE49-F238E27FC236}">
                <a16:creationId xmlns:a16="http://schemas.microsoft.com/office/drawing/2014/main" id="{3EF48A4B-3DAC-43D4-A4FA-B8BE894133D0}"/>
              </a:ext>
            </a:extLst>
          </p:cNvPr>
          <p:cNvSpPr/>
          <p:nvPr/>
        </p:nvSpPr>
        <p:spPr>
          <a:xfrm>
            <a:off x="1214547" y="4093044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 3</a:t>
            </a:r>
          </a:p>
        </p:txBody>
      </p:sp>
      <p:sp>
        <p:nvSpPr>
          <p:cNvPr id="4" name="Rounded Rectangle 6">
            <a:extLst>
              <a:ext uri="{FF2B5EF4-FFF2-40B4-BE49-F238E27FC236}">
                <a16:creationId xmlns:a16="http://schemas.microsoft.com/office/drawing/2014/main" id="{D24ECF03-C75F-1992-1028-BF0158193097}"/>
              </a:ext>
            </a:extLst>
          </p:cNvPr>
          <p:cNvSpPr/>
          <p:nvPr/>
        </p:nvSpPr>
        <p:spPr>
          <a:xfrm>
            <a:off x="3593803" y="5682243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a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 2</a:t>
            </a:r>
          </a:p>
        </p:txBody>
      </p:sp>
      <p:sp>
        <p:nvSpPr>
          <p:cNvPr id="5" name="Rounded Rectangle 6">
            <a:extLst>
              <a:ext uri="{FF2B5EF4-FFF2-40B4-BE49-F238E27FC236}">
                <a16:creationId xmlns:a16="http://schemas.microsoft.com/office/drawing/2014/main" id="{0C91E637-F57A-C0EF-BCB1-39C3FC3DB529}"/>
              </a:ext>
            </a:extLst>
          </p:cNvPr>
          <p:cNvSpPr/>
          <p:nvPr/>
        </p:nvSpPr>
        <p:spPr>
          <a:xfrm>
            <a:off x="2644681" y="5682244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d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 2</a:t>
            </a:r>
          </a:p>
        </p:txBody>
      </p:sp>
      <p:sp>
        <p:nvSpPr>
          <p:cNvPr id="6" name="Rounded Rectangle 105">
            <a:extLst>
              <a:ext uri="{FF2B5EF4-FFF2-40B4-BE49-F238E27FC236}">
                <a16:creationId xmlns:a16="http://schemas.microsoft.com/office/drawing/2014/main" id="{504AD53C-8087-55D9-EE59-FE0D5641DC5D}"/>
              </a:ext>
            </a:extLst>
          </p:cNvPr>
          <p:cNvSpPr/>
          <p:nvPr/>
        </p:nvSpPr>
        <p:spPr>
          <a:xfrm>
            <a:off x="3125693" y="4098411"/>
            <a:ext cx="949122" cy="1091803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4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3BDA7B2-14DE-9218-CA19-68D0113A996F}"/>
              </a:ext>
            </a:extLst>
          </p:cNvPr>
          <p:cNvCxnSpPr>
            <a:cxnSpLocks/>
            <a:stCxn id="6" idx="2"/>
            <a:endCxn id="4" idx="0"/>
          </p:cNvCxnSpPr>
          <p:nvPr/>
        </p:nvCxnSpPr>
        <p:spPr>
          <a:xfrm>
            <a:off x="3600254" y="5190214"/>
            <a:ext cx="468110" cy="49202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3BDC841-F237-3FD5-17E3-79BE5719A998}"/>
              </a:ext>
            </a:extLst>
          </p:cNvPr>
          <p:cNvCxnSpPr>
            <a:cxnSpLocks/>
            <a:stCxn id="6" idx="2"/>
            <a:endCxn id="5" idx="0"/>
          </p:cNvCxnSpPr>
          <p:nvPr/>
        </p:nvCxnSpPr>
        <p:spPr>
          <a:xfrm flipH="1">
            <a:off x="3119242" y="5190214"/>
            <a:ext cx="481012" cy="4920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3D6211-3634-2326-4ED4-41479DBFF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86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B4995-3A0A-1CBE-0B9D-4017452CC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Build the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729E2-7D7E-D5E9-4087-9CC8E387F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there is more than 1 node in the priority queue:</a:t>
            </a:r>
          </a:p>
          <a:p>
            <a:pPr lvl="1"/>
            <a:r>
              <a:rPr lang="en-US" dirty="0"/>
              <a:t>Remove the least-frequent pair</a:t>
            </a:r>
          </a:p>
          <a:p>
            <a:pPr lvl="1"/>
            <a:r>
              <a:rPr lang="en-US" dirty="0"/>
              <a:t>Make them children of a new node</a:t>
            </a:r>
          </a:p>
          <a:p>
            <a:pPr lvl="1"/>
            <a:r>
              <a:rPr lang="en-US" dirty="0"/>
              <a:t>Make new node’s frequency their sum</a:t>
            </a:r>
          </a:p>
          <a:p>
            <a:pPr lvl="1"/>
            <a:r>
              <a:rPr lang="en-US" dirty="0"/>
              <a:t>Add new node to the priority queue</a:t>
            </a:r>
          </a:p>
          <a:p>
            <a:pPr lvl="1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51C360C-742F-9182-4300-ACE6401FA308}"/>
              </a:ext>
            </a:extLst>
          </p:cNvPr>
          <p:cNvSpPr txBox="1"/>
          <p:nvPr/>
        </p:nvSpPr>
        <p:spPr>
          <a:xfrm>
            <a:off x="6854238" y="362410"/>
            <a:ext cx="55981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US" sz="2400" dirty="0">
                <a:solidFill>
                  <a:srgbClr val="FF0000"/>
                </a:solidFill>
              </a:rPr>
              <a:t>wiggle </a:t>
            </a:r>
            <a:r>
              <a:rPr lang="en-US" sz="2400" dirty="0" err="1">
                <a:solidFill>
                  <a:srgbClr val="FF0000"/>
                </a:solidFill>
              </a:rPr>
              <a:t>wiggle</a:t>
            </a:r>
            <a:r>
              <a:rPr lang="en-US" sz="2400" dirty="0">
                <a:solidFill>
                  <a:srgbClr val="FF0000"/>
                </a:solidFill>
              </a:rPr>
              <a:t> wiggle like a gypsy queen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wiggle </a:t>
            </a:r>
            <a:r>
              <a:rPr lang="en-US" sz="2400" dirty="0" err="1">
                <a:solidFill>
                  <a:srgbClr val="FF0000"/>
                </a:solidFill>
              </a:rPr>
              <a:t>wiggle</a:t>
            </a:r>
            <a:r>
              <a:rPr lang="en-US" sz="2400" dirty="0">
                <a:solidFill>
                  <a:srgbClr val="FF0000"/>
                </a:solidFill>
              </a:rPr>
              <a:t> wiggle all dressed in green</a:t>
            </a:r>
          </a:p>
        </p:txBody>
      </p:sp>
      <p:sp>
        <p:nvSpPr>
          <p:cNvPr id="14" name="Rounded Rectangle 6">
            <a:extLst>
              <a:ext uri="{FF2B5EF4-FFF2-40B4-BE49-F238E27FC236}">
                <a16:creationId xmlns:a16="http://schemas.microsoft.com/office/drawing/2014/main" id="{9F03B84A-04BB-172D-CE4A-7AAF740F689D}"/>
              </a:ext>
            </a:extLst>
          </p:cNvPr>
          <p:cNvSpPr/>
          <p:nvPr/>
        </p:nvSpPr>
        <p:spPr>
          <a:xfrm>
            <a:off x="3612978" y="5676876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r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 2</a:t>
            </a:r>
          </a:p>
        </p:txBody>
      </p:sp>
      <p:sp>
        <p:nvSpPr>
          <p:cNvPr id="15" name="Rounded Rectangle 6">
            <a:extLst>
              <a:ext uri="{FF2B5EF4-FFF2-40B4-BE49-F238E27FC236}">
                <a16:creationId xmlns:a16="http://schemas.microsoft.com/office/drawing/2014/main" id="{4AE9CD57-A659-5C60-B6D1-38116349E9C4}"/>
              </a:ext>
            </a:extLst>
          </p:cNvPr>
          <p:cNvSpPr/>
          <p:nvPr/>
        </p:nvSpPr>
        <p:spPr>
          <a:xfrm>
            <a:off x="2663856" y="5676877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y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 2</a:t>
            </a:r>
          </a:p>
        </p:txBody>
      </p:sp>
      <p:sp>
        <p:nvSpPr>
          <p:cNvPr id="18" name="Rounded Rectangle 105">
            <a:extLst>
              <a:ext uri="{FF2B5EF4-FFF2-40B4-BE49-F238E27FC236}">
                <a16:creationId xmlns:a16="http://schemas.microsoft.com/office/drawing/2014/main" id="{AE700AF7-4AA6-E068-4EBE-9BD497BF12CB}"/>
              </a:ext>
            </a:extLst>
          </p:cNvPr>
          <p:cNvSpPr/>
          <p:nvPr/>
        </p:nvSpPr>
        <p:spPr>
          <a:xfrm>
            <a:off x="3144868" y="4093044"/>
            <a:ext cx="949122" cy="1091803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4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A5FF518-D305-4807-A33E-81C6EAF9E5C6}"/>
              </a:ext>
            </a:extLst>
          </p:cNvPr>
          <p:cNvCxnSpPr>
            <a:cxnSpLocks/>
            <a:stCxn id="18" idx="2"/>
            <a:endCxn id="14" idx="0"/>
          </p:cNvCxnSpPr>
          <p:nvPr/>
        </p:nvCxnSpPr>
        <p:spPr>
          <a:xfrm>
            <a:off x="3619429" y="5184847"/>
            <a:ext cx="468110" cy="49202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9485C55-B7AD-C27E-5BBD-D83CE30ABBD3}"/>
              </a:ext>
            </a:extLst>
          </p:cNvPr>
          <p:cNvCxnSpPr>
            <a:cxnSpLocks/>
            <a:stCxn id="18" idx="2"/>
            <a:endCxn id="15" idx="0"/>
          </p:cNvCxnSpPr>
          <p:nvPr/>
        </p:nvCxnSpPr>
        <p:spPr>
          <a:xfrm flipH="1">
            <a:off x="3138417" y="5184847"/>
            <a:ext cx="481012" cy="4920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6">
            <a:extLst>
              <a:ext uri="{FF2B5EF4-FFF2-40B4-BE49-F238E27FC236}">
                <a16:creationId xmlns:a16="http://schemas.microsoft.com/office/drawing/2014/main" id="{B6A5ECEA-0AB5-261E-0282-46E90C8A6226}"/>
              </a:ext>
            </a:extLst>
          </p:cNvPr>
          <p:cNvSpPr/>
          <p:nvPr/>
        </p:nvSpPr>
        <p:spPr>
          <a:xfrm>
            <a:off x="9807897" y="4093044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g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Freq:14</a:t>
            </a:r>
          </a:p>
        </p:txBody>
      </p:sp>
      <p:sp>
        <p:nvSpPr>
          <p:cNvPr id="38" name="Rounded Rectangle 6">
            <a:extLst>
              <a:ext uri="{FF2B5EF4-FFF2-40B4-BE49-F238E27FC236}">
                <a16:creationId xmlns:a16="http://schemas.microsoft.com/office/drawing/2014/main" id="{81A2FE62-F96B-54FC-0C7F-6EA21A9549CD}"/>
              </a:ext>
            </a:extLst>
          </p:cNvPr>
          <p:cNvSpPr/>
          <p:nvPr/>
        </p:nvSpPr>
        <p:spPr>
          <a:xfrm>
            <a:off x="8858775" y="4093044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e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Freq:14</a:t>
            </a:r>
          </a:p>
        </p:txBody>
      </p:sp>
      <p:sp>
        <p:nvSpPr>
          <p:cNvPr id="39" name="Rounded Rectangle 6">
            <a:extLst>
              <a:ext uri="{FF2B5EF4-FFF2-40B4-BE49-F238E27FC236}">
                <a16:creationId xmlns:a16="http://schemas.microsoft.com/office/drawing/2014/main" id="{9ADF8B1A-62AF-741C-3511-412505231D5A}"/>
              </a:ext>
            </a:extLst>
          </p:cNvPr>
          <p:cNvSpPr/>
          <p:nvPr/>
        </p:nvSpPr>
        <p:spPr>
          <a:xfrm>
            <a:off x="7909653" y="4093044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l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Freq:9</a:t>
            </a:r>
          </a:p>
        </p:txBody>
      </p:sp>
      <p:sp>
        <p:nvSpPr>
          <p:cNvPr id="40" name="Rounded Rectangle 6">
            <a:extLst>
              <a:ext uri="{FF2B5EF4-FFF2-40B4-BE49-F238E27FC236}">
                <a16:creationId xmlns:a16="http://schemas.microsoft.com/office/drawing/2014/main" id="{AE6EF357-C2D5-7CD5-18C5-4A0F1CFA1BF7}"/>
              </a:ext>
            </a:extLst>
          </p:cNvPr>
          <p:cNvSpPr/>
          <p:nvPr/>
        </p:nvSpPr>
        <p:spPr>
          <a:xfrm>
            <a:off x="6960531" y="4093044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i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Freq:8</a:t>
            </a:r>
          </a:p>
        </p:txBody>
      </p:sp>
      <p:sp>
        <p:nvSpPr>
          <p:cNvPr id="41" name="Rounded Rectangle 6">
            <a:extLst>
              <a:ext uri="{FF2B5EF4-FFF2-40B4-BE49-F238E27FC236}">
                <a16:creationId xmlns:a16="http://schemas.microsoft.com/office/drawing/2014/main" id="{F4D132A8-DCC1-7D97-CBC8-2AA277444F1E}"/>
              </a:ext>
            </a:extLst>
          </p:cNvPr>
          <p:cNvSpPr/>
          <p:nvPr/>
        </p:nvSpPr>
        <p:spPr>
          <a:xfrm>
            <a:off x="6011409" y="4093044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Char:w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 6</a:t>
            </a:r>
          </a:p>
        </p:txBody>
      </p:sp>
      <p:sp>
        <p:nvSpPr>
          <p:cNvPr id="4" name="Rounded Rectangle 6">
            <a:extLst>
              <a:ext uri="{FF2B5EF4-FFF2-40B4-BE49-F238E27FC236}">
                <a16:creationId xmlns:a16="http://schemas.microsoft.com/office/drawing/2014/main" id="{D24ECF03-C75F-1992-1028-BF0158193097}"/>
              </a:ext>
            </a:extLst>
          </p:cNvPr>
          <p:cNvSpPr/>
          <p:nvPr/>
        </p:nvSpPr>
        <p:spPr>
          <a:xfrm>
            <a:off x="1676384" y="5682243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a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 2</a:t>
            </a:r>
          </a:p>
        </p:txBody>
      </p:sp>
      <p:sp>
        <p:nvSpPr>
          <p:cNvPr id="5" name="Rounded Rectangle 6">
            <a:extLst>
              <a:ext uri="{FF2B5EF4-FFF2-40B4-BE49-F238E27FC236}">
                <a16:creationId xmlns:a16="http://schemas.microsoft.com/office/drawing/2014/main" id="{0C91E637-F57A-C0EF-BCB1-39C3FC3DB529}"/>
              </a:ext>
            </a:extLst>
          </p:cNvPr>
          <p:cNvSpPr/>
          <p:nvPr/>
        </p:nvSpPr>
        <p:spPr>
          <a:xfrm>
            <a:off x="727262" y="5682244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d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 2</a:t>
            </a:r>
          </a:p>
        </p:txBody>
      </p:sp>
      <p:sp>
        <p:nvSpPr>
          <p:cNvPr id="6" name="Rounded Rectangle 105">
            <a:extLst>
              <a:ext uri="{FF2B5EF4-FFF2-40B4-BE49-F238E27FC236}">
                <a16:creationId xmlns:a16="http://schemas.microsoft.com/office/drawing/2014/main" id="{504AD53C-8087-55D9-EE59-FE0D5641DC5D}"/>
              </a:ext>
            </a:extLst>
          </p:cNvPr>
          <p:cNvSpPr/>
          <p:nvPr/>
        </p:nvSpPr>
        <p:spPr>
          <a:xfrm>
            <a:off x="1208274" y="4098411"/>
            <a:ext cx="949122" cy="1091803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4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3BDA7B2-14DE-9218-CA19-68D0113A996F}"/>
              </a:ext>
            </a:extLst>
          </p:cNvPr>
          <p:cNvCxnSpPr>
            <a:cxnSpLocks/>
            <a:stCxn id="6" idx="2"/>
            <a:endCxn id="4" idx="0"/>
          </p:cNvCxnSpPr>
          <p:nvPr/>
        </p:nvCxnSpPr>
        <p:spPr>
          <a:xfrm>
            <a:off x="1682835" y="5190214"/>
            <a:ext cx="468110" cy="49202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3BDC841-F237-3FD5-17E3-79BE5719A998}"/>
              </a:ext>
            </a:extLst>
          </p:cNvPr>
          <p:cNvCxnSpPr>
            <a:cxnSpLocks/>
            <a:stCxn id="6" idx="2"/>
            <a:endCxn id="5" idx="0"/>
          </p:cNvCxnSpPr>
          <p:nvPr/>
        </p:nvCxnSpPr>
        <p:spPr>
          <a:xfrm flipH="1">
            <a:off x="1201823" y="5190214"/>
            <a:ext cx="481012" cy="4920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6">
            <a:extLst>
              <a:ext uri="{FF2B5EF4-FFF2-40B4-BE49-F238E27FC236}">
                <a16:creationId xmlns:a16="http://schemas.microsoft.com/office/drawing/2014/main" id="{745BF3F5-F7B8-3C58-C612-07C1BEAA4E2C}"/>
              </a:ext>
            </a:extLst>
          </p:cNvPr>
          <p:cNvSpPr/>
          <p:nvPr/>
        </p:nvSpPr>
        <p:spPr>
          <a:xfrm>
            <a:off x="5511222" y="5676876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n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 3</a:t>
            </a:r>
          </a:p>
        </p:txBody>
      </p:sp>
      <p:sp>
        <p:nvSpPr>
          <p:cNvPr id="10" name="Rounded Rectangle 6">
            <a:extLst>
              <a:ext uri="{FF2B5EF4-FFF2-40B4-BE49-F238E27FC236}">
                <a16:creationId xmlns:a16="http://schemas.microsoft.com/office/drawing/2014/main" id="{0BCCAC5E-F7CC-437F-B9BB-1890A38C2E7C}"/>
              </a:ext>
            </a:extLst>
          </p:cNvPr>
          <p:cNvSpPr/>
          <p:nvPr/>
        </p:nvSpPr>
        <p:spPr>
          <a:xfrm>
            <a:off x="4562100" y="5676877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 3</a:t>
            </a:r>
          </a:p>
        </p:txBody>
      </p:sp>
      <p:sp>
        <p:nvSpPr>
          <p:cNvPr id="11" name="Rounded Rectangle 105">
            <a:extLst>
              <a:ext uri="{FF2B5EF4-FFF2-40B4-BE49-F238E27FC236}">
                <a16:creationId xmlns:a16="http://schemas.microsoft.com/office/drawing/2014/main" id="{4ED3EF8B-E873-347F-E123-3559E80C28C1}"/>
              </a:ext>
            </a:extLst>
          </p:cNvPr>
          <p:cNvSpPr/>
          <p:nvPr/>
        </p:nvSpPr>
        <p:spPr>
          <a:xfrm>
            <a:off x="5043112" y="4093044"/>
            <a:ext cx="949122" cy="1091803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6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EA8B654-146A-919D-E927-02AEE521B647}"/>
              </a:ext>
            </a:extLst>
          </p:cNvPr>
          <p:cNvCxnSpPr>
            <a:cxnSpLocks/>
            <a:stCxn id="11" idx="2"/>
            <a:endCxn id="9" idx="0"/>
          </p:cNvCxnSpPr>
          <p:nvPr/>
        </p:nvCxnSpPr>
        <p:spPr>
          <a:xfrm>
            <a:off x="5517673" y="5184847"/>
            <a:ext cx="468110" cy="49202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CEC46EB-B0D4-E33A-083A-B4249F550A42}"/>
              </a:ext>
            </a:extLst>
          </p:cNvPr>
          <p:cNvCxnSpPr>
            <a:cxnSpLocks/>
            <a:stCxn id="11" idx="2"/>
            <a:endCxn id="10" idx="0"/>
          </p:cNvCxnSpPr>
          <p:nvPr/>
        </p:nvCxnSpPr>
        <p:spPr>
          <a:xfrm flipH="1">
            <a:off x="5036661" y="5184847"/>
            <a:ext cx="481012" cy="4920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6C33EC9D-5CA9-CC95-C7FB-C15908EF2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928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B4995-3A0A-1CBE-0B9D-4017452CC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Build the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729E2-7D7E-D5E9-4087-9CC8E387F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there is more than 1 node in the priority queue:</a:t>
            </a:r>
          </a:p>
          <a:p>
            <a:pPr lvl="1"/>
            <a:r>
              <a:rPr lang="en-US" dirty="0"/>
              <a:t>Remove the least-frequent pair</a:t>
            </a:r>
          </a:p>
          <a:p>
            <a:pPr lvl="1"/>
            <a:r>
              <a:rPr lang="en-US" dirty="0"/>
              <a:t>Make them children of a new node</a:t>
            </a:r>
          </a:p>
          <a:p>
            <a:pPr lvl="1"/>
            <a:r>
              <a:rPr lang="en-US" dirty="0"/>
              <a:t>Make new node’s frequency their sum</a:t>
            </a:r>
          </a:p>
          <a:p>
            <a:pPr lvl="1"/>
            <a:r>
              <a:rPr lang="en-US" dirty="0"/>
              <a:t>Add new node to the priority queue</a:t>
            </a:r>
          </a:p>
          <a:p>
            <a:pPr lvl="1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51C360C-742F-9182-4300-ACE6401FA308}"/>
              </a:ext>
            </a:extLst>
          </p:cNvPr>
          <p:cNvSpPr txBox="1"/>
          <p:nvPr/>
        </p:nvSpPr>
        <p:spPr>
          <a:xfrm>
            <a:off x="6854238" y="362410"/>
            <a:ext cx="55981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US" sz="2400" dirty="0">
                <a:solidFill>
                  <a:srgbClr val="FF0000"/>
                </a:solidFill>
              </a:rPr>
              <a:t>wiggle </a:t>
            </a:r>
            <a:r>
              <a:rPr lang="en-US" sz="2400" dirty="0" err="1">
                <a:solidFill>
                  <a:srgbClr val="FF0000"/>
                </a:solidFill>
              </a:rPr>
              <a:t>wiggle</a:t>
            </a:r>
            <a:r>
              <a:rPr lang="en-US" sz="2400" dirty="0">
                <a:solidFill>
                  <a:srgbClr val="FF0000"/>
                </a:solidFill>
              </a:rPr>
              <a:t> wiggle like a gypsy queen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wiggle </a:t>
            </a:r>
            <a:r>
              <a:rPr lang="en-US" sz="2400" dirty="0" err="1">
                <a:solidFill>
                  <a:srgbClr val="FF0000"/>
                </a:solidFill>
              </a:rPr>
              <a:t>wiggle</a:t>
            </a:r>
            <a:r>
              <a:rPr lang="en-US" sz="2400" dirty="0">
                <a:solidFill>
                  <a:srgbClr val="FF0000"/>
                </a:solidFill>
              </a:rPr>
              <a:t> wiggle all dressed in green</a:t>
            </a:r>
          </a:p>
        </p:txBody>
      </p:sp>
      <p:sp>
        <p:nvSpPr>
          <p:cNvPr id="37" name="Rounded Rectangle 6">
            <a:extLst>
              <a:ext uri="{FF2B5EF4-FFF2-40B4-BE49-F238E27FC236}">
                <a16:creationId xmlns:a16="http://schemas.microsoft.com/office/drawing/2014/main" id="{B6A5ECEA-0AB5-261E-0282-46E90C8A6226}"/>
              </a:ext>
            </a:extLst>
          </p:cNvPr>
          <p:cNvSpPr/>
          <p:nvPr/>
        </p:nvSpPr>
        <p:spPr>
          <a:xfrm>
            <a:off x="9191203" y="3795330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g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Freq:14</a:t>
            </a:r>
          </a:p>
        </p:txBody>
      </p:sp>
      <p:sp>
        <p:nvSpPr>
          <p:cNvPr id="38" name="Rounded Rectangle 6">
            <a:extLst>
              <a:ext uri="{FF2B5EF4-FFF2-40B4-BE49-F238E27FC236}">
                <a16:creationId xmlns:a16="http://schemas.microsoft.com/office/drawing/2014/main" id="{81A2FE62-F96B-54FC-0C7F-6EA21A9549CD}"/>
              </a:ext>
            </a:extLst>
          </p:cNvPr>
          <p:cNvSpPr/>
          <p:nvPr/>
        </p:nvSpPr>
        <p:spPr>
          <a:xfrm>
            <a:off x="8242081" y="3795330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e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Freq:14</a:t>
            </a:r>
          </a:p>
        </p:txBody>
      </p:sp>
      <p:sp>
        <p:nvSpPr>
          <p:cNvPr id="39" name="Rounded Rectangle 6">
            <a:extLst>
              <a:ext uri="{FF2B5EF4-FFF2-40B4-BE49-F238E27FC236}">
                <a16:creationId xmlns:a16="http://schemas.microsoft.com/office/drawing/2014/main" id="{9ADF8B1A-62AF-741C-3511-412505231D5A}"/>
              </a:ext>
            </a:extLst>
          </p:cNvPr>
          <p:cNvSpPr/>
          <p:nvPr/>
        </p:nvSpPr>
        <p:spPr>
          <a:xfrm>
            <a:off x="7292959" y="3795330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l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Freq:9</a:t>
            </a:r>
          </a:p>
        </p:txBody>
      </p:sp>
      <p:sp>
        <p:nvSpPr>
          <p:cNvPr id="40" name="Rounded Rectangle 6">
            <a:extLst>
              <a:ext uri="{FF2B5EF4-FFF2-40B4-BE49-F238E27FC236}">
                <a16:creationId xmlns:a16="http://schemas.microsoft.com/office/drawing/2014/main" id="{AE6EF357-C2D5-7CD5-18C5-4A0F1CFA1BF7}"/>
              </a:ext>
            </a:extLst>
          </p:cNvPr>
          <p:cNvSpPr/>
          <p:nvPr/>
        </p:nvSpPr>
        <p:spPr>
          <a:xfrm>
            <a:off x="5333563" y="3803521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i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Freq:8</a:t>
            </a:r>
          </a:p>
        </p:txBody>
      </p:sp>
      <p:sp>
        <p:nvSpPr>
          <p:cNvPr id="41" name="Rounded Rectangle 6">
            <a:extLst>
              <a:ext uri="{FF2B5EF4-FFF2-40B4-BE49-F238E27FC236}">
                <a16:creationId xmlns:a16="http://schemas.microsoft.com/office/drawing/2014/main" id="{F4D132A8-DCC1-7D97-CBC8-2AA277444F1E}"/>
              </a:ext>
            </a:extLst>
          </p:cNvPr>
          <p:cNvSpPr/>
          <p:nvPr/>
        </p:nvSpPr>
        <p:spPr>
          <a:xfrm>
            <a:off x="4384441" y="3803521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Char:w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 6</a:t>
            </a:r>
          </a:p>
        </p:txBody>
      </p:sp>
      <p:sp>
        <p:nvSpPr>
          <p:cNvPr id="9" name="Rounded Rectangle 6">
            <a:extLst>
              <a:ext uri="{FF2B5EF4-FFF2-40B4-BE49-F238E27FC236}">
                <a16:creationId xmlns:a16="http://schemas.microsoft.com/office/drawing/2014/main" id="{745BF3F5-F7B8-3C58-C612-07C1BEAA4E2C}"/>
              </a:ext>
            </a:extLst>
          </p:cNvPr>
          <p:cNvSpPr/>
          <p:nvPr/>
        </p:nvSpPr>
        <p:spPr>
          <a:xfrm>
            <a:off x="3884254" y="5387353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n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 3</a:t>
            </a:r>
          </a:p>
        </p:txBody>
      </p:sp>
      <p:sp>
        <p:nvSpPr>
          <p:cNvPr id="10" name="Rounded Rectangle 6">
            <a:extLst>
              <a:ext uri="{FF2B5EF4-FFF2-40B4-BE49-F238E27FC236}">
                <a16:creationId xmlns:a16="http://schemas.microsoft.com/office/drawing/2014/main" id="{0BCCAC5E-F7CC-437F-B9BB-1890A38C2E7C}"/>
              </a:ext>
            </a:extLst>
          </p:cNvPr>
          <p:cNvSpPr/>
          <p:nvPr/>
        </p:nvSpPr>
        <p:spPr>
          <a:xfrm>
            <a:off x="2935132" y="5387354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 3</a:t>
            </a:r>
          </a:p>
        </p:txBody>
      </p:sp>
      <p:sp>
        <p:nvSpPr>
          <p:cNvPr id="11" name="Rounded Rectangle 105">
            <a:extLst>
              <a:ext uri="{FF2B5EF4-FFF2-40B4-BE49-F238E27FC236}">
                <a16:creationId xmlns:a16="http://schemas.microsoft.com/office/drawing/2014/main" id="{4ED3EF8B-E873-347F-E123-3559E80C28C1}"/>
              </a:ext>
            </a:extLst>
          </p:cNvPr>
          <p:cNvSpPr/>
          <p:nvPr/>
        </p:nvSpPr>
        <p:spPr>
          <a:xfrm>
            <a:off x="3416144" y="3803521"/>
            <a:ext cx="949122" cy="1091803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6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EA8B654-146A-919D-E927-02AEE521B647}"/>
              </a:ext>
            </a:extLst>
          </p:cNvPr>
          <p:cNvCxnSpPr>
            <a:cxnSpLocks/>
            <a:stCxn id="11" idx="2"/>
            <a:endCxn id="9" idx="0"/>
          </p:cNvCxnSpPr>
          <p:nvPr/>
        </p:nvCxnSpPr>
        <p:spPr>
          <a:xfrm>
            <a:off x="3890705" y="4895324"/>
            <a:ext cx="468110" cy="49202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CEC46EB-B0D4-E33A-083A-B4249F550A42}"/>
              </a:ext>
            </a:extLst>
          </p:cNvPr>
          <p:cNvCxnSpPr>
            <a:cxnSpLocks/>
            <a:stCxn id="11" idx="2"/>
            <a:endCxn id="10" idx="0"/>
          </p:cNvCxnSpPr>
          <p:nvPr/>
        </p:nvCxnSpPr>
        <p:spPr>
          <a:xfrm flipH="1">
            <a:off x="3409693" y="4895324"/>
            <a:ext cx="481012" cy="4920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71CFC5B-AE55-B2B2-F362-7410EE64D4C1}"/>
              </a:ext>
            </a:extLst>
          </p:cNvPr>
          <p:cNvGrpSpPr/>
          <p:nvPr/>
        </p:nvGrpSpPr>
        <p:grpSpPr>
          <a:xfrm>
            <a:off x="5350116" y="3808796"/>
            <a:ext cx="3008243" cy="3049204"/>
            <a:chOff x="5228902" y="3656928"/>
            <a:chExt cx="3008243" cy="3049204"/>
          </a:xfrm>
        </p:grpSpPr>
        <p:sp>
          <p:nvSpPr>
            <p:cNvPr id="14" name="Rounded Rectangle 6">
              <a:extLst>
                <a:ext uri="{FF2B5EF4-FFF2-40B4-BE49-F238E27FC236}">
                  <a16:creationId xmlns:a16="http://schemas.microsoft.com/office/drawing/2014/main" id="{9F03B84A-04BB-172D-CE4A-7AAF740F689D}"/>
                </a:ext>
              </a:extLst>
            </p:cNvPr>
            <p:cNvSpPr/>
            <p:nvPr/>
          </p:nvSpPr>
          <p:spPr>
            <a:xfrm>
              <a:off x="7699708" y="6081550"/>
              <a:ext cx="537437" cy="618230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Char: r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Freq: 2</a:t>
              </a:r>
            </a:p>
          </p:txBody>
        </p:sp>
        <p:sp>
          <p:nvSpPr>
            <p:cNvPr id="15" name="Rounded Rectangle 6">
              <a:extLst>
                <a:ext uri="{FF2B5EF4-FFF2-40B4-BE49-F238E27FC236}">
                  <a16:creationId xmlns:a16="http://schemas.microsoft.com/office/drawing/2014/main" id="{4AE9CD57-A659-5C60-B6D1-38116349E9C4}"/>
                </a:ext>
              </a:extLst>
            </p:cNvPr>
            <p:cNvSpPr/>
            <p:nvPr/>
          </p:nvSpPr>
          <p:spPr>
            <a:xfrm>
              <a:off x="7143096" y="6080542"/>
              <a:ext cx="537437" cy="618230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Char: y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Freq: 2</a:t>
              </a:r>
            </a:p>
          </p:txBody>
        </p:sp>
        <p:sp>
          <p:nvSpPr>
            <p:cNvPr id="18" name="Rounded Rectangle 105">
              <a:extLst>
                <a:ext uri="{FF2B5EF4-FFF2-40B4-BE49-F238E27FC236}">
                  <a16:creationId xmlns:a16="http://schemas.microsoft.com/office/drawing/2014/main" id="{AE700AF7-4AA6-E068-4EBE-9BD497BF12CB}"/>
                </a:ext>
              </a:extLst>
            </p:cNvPr>
            <p:cNvSpPr/>
            <p:nvPr/>
          </p:nvSpPr>
          <p:spPr>
            <a:xfrm>
              <a:off x="7231598" y="4867048"/>
              <a:ext cx="949122" cy="1091803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Char: 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Freq: 4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A5FF518-D305-4807-A33E-81C6EAF9E5C6}"/>
                </a:ext>
              </a:extLst>
            </p:cNvPr>
            <p:cNvCxnSpPr>
              <a:cxnSpLocks/>
              <a:stCxn id="18" idx="2"/>
              <a:endCxn id="14" idx="0"/>
            </p:cNvCxnSpPr>
            <p:nvPr/>
          </p:nvCxnSpPr>
          <p:spPr>
            <a:xfrm>
              <a:off x="7706159" y="5958851"/>
              <a:ext cx="262268" cy="12269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19485C55-B7AD-C27E-5BBD-D83CE30ABBD3}"/>
                </a:ext>
              </a:extLst>
            </p:cNvPr>
            <p:cNvCxnSpPr>
              <a:cxnSpLocks/>
              <a:stCxn id="18" idx="2"/>
              <a:endCxn id="15" idx="0"/>
            </p:cNvCxnSpPr>
            <p:nvPr/>
          </p:nvCxnSpPr>
          <p:spPr>
            <a:xfrm flipH="1">
              <a:off x="7411815" y="5958851"/>
              <a:ext cx="294344" cy="12169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ounded Rectangle 6">
              <a:extLst>
                <a:ext uri="{FF2B5EF4-FFF2-40B4-BE49-F238E27FC236}">
                  <a16:creationId xmlns:a16="http://schemas.microsoft.com/office/drawing/2014/main" id="{D24ECF03-C75F-1992-1028-BF0158193097}"/>
                </a:ext>
              </a:extLst>
            </p:cNvPr>
            <p:cNvSpPr/>
            <p:nvPr/>
          </p:nvSpPr>
          <p:spPr>
            <a:xfrm>
              <a:off x="5763114" y="6074645"/>
              <a:ext cx="537437" cy="618230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Char: a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Freq: 2</a:t>
              </a:r>
            </a:p>
          </p:txBody>
        </p:sp>
        <p:sp>
          <p:nvSpPr>
            <p:cNvPr id="5" name="Rounded Rectangle 6">
              <a:extLst>
                <a:ext uri="{FF2B5EF4-FFF2-40B4-BE49-F238E27FC236}">
                  <a16:creationId xmlns:a16="http://schemas.microsoft.com/office/drawing/2014/main" id="{0C91E637-F57A-C0EF-BCB1-39C3FC3DB529}"/>
                </a:ext>
              </a:extLst>
            </p:cNvPr>
            <p:cNvSpPr/>
            <p:nvPr/>
          </p:nvSpPr>
          <p:spPr>
            <a:xfrm>
              <a:off x="5228902" y="6087902"/>
              <a:ext cx="537437" cy="618230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Char: d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Freq: 2</a:t>
              </a:r>
            </a:p>
          </p:txBody>
        </p:sp>
        <p:sp>
          <p:nvSpPr>
            <p:cNvPr id="6" name="Rounded Rectangle 105">
              <a:extLst>
                <a:ext uri="{FF2B5EF4-FFF2-40B4-BE49-F238E27FC236}">
                  <a16:creationId xmlns:a16="http://schemas.microsoft.com/office/drawing/2014/main" id="{504AD53C-8087-55D9-EE59-FE0D5641DC5D}"/>
                </a:ext>
              </a:extLst>
            </p:cNvPr>
            <p:cNvSpPr/>
            <p:nvPr/>
          </p:nvSpPr>
          <p:spPr>
            <a:xfrm>
              <a:off x="5295004" y="4872415"/>
              <a:ext cx="949122" cy="1091803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Char: 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Freq: 4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93BDA7B2-14DE-9218-CA19-68D0113A996F}"/>
                </a:ext>
              </a:extLst>
            </p:cNvPr>
            <p:cNvCxnSpPr>
              <a:cxnSpLocks/>
              <a:stCxn id="6" idx="2"/>
              <a:endCxn id="4" idx="0"/>
            </p:cNvCxnSpPr>
            <p:nvPr/>
          </p:nvCxnSpPr>
          <p:spPr>
            <a:xfrm>
              <a:off x="5769565" y="5964218"/>
              <a:ext cx="262268" cy="11042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E3BDC841-F237-3FD5-17E3-79BE5719A998}"/>
                </a:ext>
              </a:extLst>
            </p:cNvPr>
            <p:cNvCxnSpPr>
              <a:cxnSpLocks/>
              <a:stCxn id="6" idx="2"/>
              <a:endCxn id="5" idx="0"/>
            </p:cNvCxnSpPr>
            <p:nvPr/>
          </p:nvCxnSpPr>
          <p:spPr>
            <a:xfrm flipH="1">
              <a:off x="5497621" y="5964218"/>
              <a:ext cx="271944" cy="12368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05">
              <a:extLst>
                <a:ext uri="{FF2B5EF4-FFF2-40B4-BE49-F238E27FC236}">
                  <a16:creationId xmlns:a16="http://schemas.microsoft.com/office/drawing/2014/main" id="{8DD15315-E9D1-EF9C-538E-9F05A03ADAEC}"/>
                </a:ext>
              </a:extLst>
            </p:cNvPr>
            <p:cNvSpPr/>
            <p:nvPr/>
          </p:nvSpPr>
          <p:spPr>
            <a:xfrm>
              <a:off x="6193974" y="3656928"/>
              <a:ext cx="949122" cy="1091803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Char: 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Freq: 8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3674C275-15AC-74EA-1988-B990052D5BA2}"/>
                </a:ext>
              </a:extLst>
            </p:cNvPr>
            <p:cNvCxnSpPr>
              <a:cxnSpLocks/>
              <a:stCxn id="16" idx="2"/>
              <a:endCxn id="6" idx="0"/>
            </p:cNvCxnSpPr>
            <p:nvPr/>
          </p:nvCxnSpPr>
          <p:spPr>
            <a:xfrm flipH="1">
              <a:off x="5769565" y="4748731"/>
              <a:ext cx="898970" cy="12368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033DCF08-C546-90DC-F822-53A1947A1A69}"/>
                </a:ext>
              </a:extLst>
            </p:cNvPr>
            <p:cNvCxnSpPr>
              <a:cxnSpLocks/>
              <a:stCxn id="16" idx="2"/>
              <a:endCxn id="18" idx="0"/>
            </p:cNvCxnSpPr>
            <p:nvPr/>
          </p:nvCxnSpPr>
          <p:spPr>
            <a:xfrm>
              <a:off x="6668535" y="4748731"/>
              <a:ext cx="1037624" cy="11831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Slide Number Placeholder 46">
            <a:extLst>
              <a:ext uri="{FF2B5EF4-FFF2-40B4-BE49-F238E27FC236}">
                <a16:creationId xmlns:a16="http://schemas.microsoft.com/office/drawing/2014/main" id="{D8601BE1-6064-F916-9B86-92B4C340A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731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B4995-3A0A-1CBE-0B9D-4017452CC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Build the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729E2-7D7E-D5E9-4087-9CC8E387F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there is more than 1 node in the priority queue:</a:t>
            </a:r>
          </a:p>
          <a:p>
            <a:pPr lvl="1"/>
            <a:r>
              <a:rPr lang="en-US" dirty="0"/>
              <a:t>Remove the least-frequent pair</a:t>
            </a:r>
          </a:p>
          <a:p>
            <a:pPr lvl="1"/>
            <a:r>
              <a:rPr lang="en-US" dirty="0"/>
              <a:t>Make them children of a new node</a:t>
            </a:r>
          </a:p>
          <a:p>
            <a:pPr lvl="1"/>
            <a:r>
              <a:rPr lang="en-US" dirty="0"/>
              <a:t>Make new node’s frequency their sum</a:t>
            </a:r>
          </a:p>
          <a:p>
            <a:pPr lvl="1"/>
            <a:r>
              <a:rPr lang="en-US" dirty="0"/>
              <a:t>Add new node to the priority queue</a:t>
            </a:r>
          </a:p>
          <a:p>
            <a:pPr lvl="1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51C360C-742F-9182-4300-ACE6401FA308}"/>
              </a:ext>
            </a:extLst>
          </p:cNvPr>
          <p:cNvSpPr txBox="1"/>
          <p:nvPr/>
        </p:nvSpPr>
        <p:spPr>
          <a:xfrm>
            <a:off x="6854238" y="362410"/>
            <a:ext cx="55981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US" sz="2400" dirty="0">
                <a:solidFill>
                  <a:srgbClr val="FF0000"/>
                </a:solidFill>
              </a:rPr>
              <a:t>wiggle </a:t>
            </a:r>
            <a:r>
              <a:rPr lang="en-US" sz="2400" dirty="0" err="1">
                <a:solidFill>
                  <a:srgbClr val="FF0000"/>
                </a:solidFill>
              </a:rPr>
              <a:t>wiggle</a:t>
            </a:r>
            <a:r>
              <a:rPr lang="en-US" sz="2400" dirty="0">
                <a:solidFill>
                  <a:srgbClr val="FF0000"/>
                </a:solidFill>
              </a:rPr>
              <a:t> wiggle like a gypsy queen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wiggle </a:t>
            </a:r>
            <a:r>
              <a:rPr lang="en-US" sz="2400" dirty="0" err="1">
                <a:solidFill>
                  <a:srgbClr val="FF0000"/>
                </a:solidFill>
              </a:rPr>
              <a:t>wiggle</a:t>
            </a:r>
            <a:r>
              <a:rPr lang="en-US" sz="2400" dirty="0">
                <a:solidFill>
                  <a:srgbClr val="FF0000"/>
                </a:solidFill>
              </a:rPr>
              <a:t> wiggle all dressed in green</a:t>
            </a:r>
          </a:p>
        </p:txBody>
      </p:sp>
      <p:sp>
        <p:nvSpPr>
          <p:cNvPr id="37" name="Rounded Rectangle 6">
            <a:extLst>
              <a:ext uri="{FF2B5EF4-FFF2-40B4-BE49-F238E27FC236}">
                <a16:creationId xmlns:a16="http://schemas.microsoft.com/office/drawing/2014/main" id="{B6A5ECEA-0AB5-261E-0282-46E90C8A6226}"/>
              </a:ext>
            </a:extLst>
          </p:cNvPr>
          <p:cNvSpPr/>
          <p:nvPr/>
        </p:nvSpPr>
        <p:spPr>
          <a:xfrm>
            <a:off x="10966842" y="3795330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g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Freq:14</a:t>
            </a:r>
          </a:p>
        </p:txBody>
      </p:sp>
      <p:sp>
        <p:nvSpPr>
          <p:cNvPr id="38" name="Rounded Rectangle 6">
            <a:extLst>
              <a:ext uri="{FF2B5EF4-FFF2-40B4-BE49-F238E27FC236}">
                <a16:creationId xmlns:a16="http://schemas.microsoft.com/office/drawing/2014/main" id="{81A2FE62-F96B-54FC-0C7F-6EA21A9549CD}"/>
              </a:ext>
            </a:extLst>
          </p:cNvPr>
          <p:cNvSpPr/>
          <p:nvPr/>
        </p:nvSpPr>
        <p:spPr>
          <a:xfrm>
            <a:off x="10017720" y="3795330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e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Freq:14</a:t>
            </a:r>
          </a:p>
        </p:txBody>
      </p:sp>
      <p:sp>
        <p:nvSpPr>
          <p:cNvPr id="39" name="Rounded Rectangle 6">
            <a:extLst>
              <a:ext uri="{FF2B5EF4-FFF2-40B4-BE49-F238E27FC236}">
                <a16:creationId xmlns:a16="http://schemas.microsoft.com/office/drawing/2014/main" id="{9ADF8B1A-62AF-741C-3511-412505231D5A}"/>
              </a:ext>
            </a:extLst>
          </p:cNvPr>
          <p:cNvSpPr/>
          <p:nvPr/>
        </p:nvSpPr>
        <p:spPr>
          <a:xfrm>
            <a:off x="7441818" y="3795330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l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Freq:9</a:t>
            </a:r>
          </a:p>
        </p:txBody>
      </p:sp>
      <p:sp>
        <p:nvSpPr>
          <p:cNvPr id="40" name="Rounded Rectangle 6">
            <a:extLst>
              <a:ext uri="{FF2B5EF4-FFF2-40B4-BE49-F238E27FC236}">
                <a16:creationId xmlns:a16="http://schemas.microsoft.com/office/drawing/2014/main" id="{AE6EF357-C2D5-7CD5-18C5-4A0F1CFA1BF7}"/>
              </a:ext>
            </a:extLst>
          </p:cNvPr>
          <p:cNvSpPr/>
          <p:nvPr/>
        </p:nvSpPr>
        <p:spPr>
          <a:xfrm>
            <a:off x="4791301" y="3803521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i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Freq:8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DB3313F-2E9A-78EF-F3EB-19ABC81418B9}"/>
              </a:ext>
            </a:extLst>
          </p:cNvPr>
          <p:cNvGrpSpPr/>
          <p:nvPr/>
        </p:nvGrpSpPr>
        <p:grpSpPr>
          <a:xfrm>
            <a:off x="5457462" y="3820550"/>
            <a:ext cx="2317122" cy="3049204"/>
            <a:chOff x="4520775" y="3808796"/>
            <a:chExt cx="2317122" cy="3049204"/>
          </a:xfrm>
        </p:grpSpPr>
        <p:sp>
          <p:nvSpPr>
            <p:cNvPr id="14" name="Rounded Rectangle 6">
              <a:extLst>
                <a:ext uri="{FF2B5EF4-FFF2-40B4-BE49-F238E27FC236}">
                  <a16:creationId xmlns:a16="http://schemas.microsoft.com/office/drawing/2014/main" id="{9F03B84A-04BB-172D-CE4A-7AAF740F689D}"/>
                </a:ext>
              </a:extLst>
            </p:cNvPr>
            <p:cNvSpPr/>
            <p:nvPr/>
          </p:nvSpPr>
          <p:spPr>
            <a:xfrm>
              <a:off x="6300460" y="6233418"/>
              <a:ext cx="537437" cy="618230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Char: r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Freq: 2</a:t>
              </a:r>
            </a:p>
          </p:txBody>
        </p:sp>
        <p:sp>
          <p:nvSpPr>
            <p:cNvPr id="15" name="Rounded Rectangle 6">
              <a:extLst>
                <a:ext uri="{FF2B5EF4-FFF2-40B4-BE49-F238E27FC236}">
                  <a16:creationId xmlns:a16="http://schemas.microsoft.com/office/drawing/2014/main" id="{4AE9CD57-A659-5C60-B6D1-38116349E9C4}"/>
                </a:ext>
              </a:extLst>
            </p:cNvPr>
            <p:cNvSpPr/>
            <p:nvPr/>
          </p:nvSpPr>
          <p:spPr>
            <a:xfrm>
              <a:off x="5743848" y="6232410"/>
              <a:ext cx="537437" cy="618230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Char: y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Freq: 2</a:t>
              </a:r>
            </a:p>
          </p:txBody>
        </p:sp>
        <p:sp>
          <p:nvSpPr>
            <p:cNvPr id="18" name="Rounded Rectangle 105">
              <a:extLst>
                <a:ext uri="{FF2B5EF4-FFF2-40B4-BE49-F238E27FC236}">
                  <a16:creationId xmlns:a16="http://schemas.microsoft.com/office/drawing/2014/main" id="{AE700AF7-4AA6-E068-4EBE-9BD497BF12CB}"/>
                </a:ext>
              </a:extLst>
            </p:cNvPr>
            <p:cNvSpPr/>
            <p:nvPr/>
          </p:nvSpPr>
          <p:spPr>
            <a:xfrm>
              <a:off x="5832350" y="5018916"/>
              <a:ext cx="949122" cy="1091803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Char: 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Freq: 4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A5FF518-D305-4807-A33E-81C6EAF9E5C6}"/>
                </a:ext>
              </a:extLst>
            </p:cNvPr>
            <p:cNvCxnSpPr>
              <a:cxnSpLocks/>
              <a:stCxn id="18" idx="2"/>
              <a:endCxn id="14" idx="0"/>
            </p:cNvCxnSpPr>
            <p:nvPr/>
          </p:nvCxnSpPr>
          <p:spPr>
            <a:xfrm>
              <a:off x="6306911" y="6110719"/>
              <a:ext cx="262268" cy="12269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19485C55-B7AD-C27E-5BBD-D83CE30ABBD3}"/>
                </a:ext>
              </a:extLst>
            </p:cNvPr>
            <p:cNvCxnSpPr>
              <a:cxnSpLocks/>
              <a:stCxn id="18" idx="2"/>
              <a:endCxn id="15" idx="0"/>
            </p:cNvCxnSpPr>
            <p:nvPr/>
          </p:nvCxnSpPr>
          <p:spPr>
            <a:xfrm flipH="1">
              <a:off x="6012567" y="6110719"/>
              <a:ext cx="294344" cy="12169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ounded Rectangle 6">
              <a:extLst>
                <a:ext uri="{FF2B5EF4-FFF2-40B4-BE49-F238E27FC236}">
                  <a16:creationId xmlns:a16="http://schemas.microsoft.com/office/drawing/2014/main" id="{D24ECF03-C75F-1992-1028-BF0158193097}"/>
                </a:ext>
              </a:extLst>
            </p:cNvPr>
            <p:cNvSpPr/>
            <p:nvPr/>
          </p:nvSpPr>
          <p:spPr>
            <a:xfrm>
              <a:off x="5054987" y="6226513"/>
              <a:ext cx="537437" cy="618230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Char: a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Freq: 2</a:t>
              </a:r>
            </a:p>
          </p:txBody>
        </p:sp>
        <p:sp>
          <p:nvSpPr>
            <p:cNvPr id="5" name="Rounded Rectangle 6">
              <a:extLst>
                <a:ext uri="{FF2B5EF4-FFF2-40B4-BE49-F238E27FC236}">
                  <a16:creationId xmlns:a16="http://schemas.microsoft.com/office/drawing/2014/main" id="{0C91E637-F57A-C0EF-BCB1-39C3FC3DB529}"/>
                </a:ext>
              </a:extLst>
            </p:cNvPr>
            <p:cNvSpPr/>
            <p:nvPr/>
          </p:nvSpPr>
          <p:spPr>
            <a:xfrm>
              <a:off x="4520775" y="6239770"/>
              <a:ext cx="537437" cy="618230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Char: d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Freq: 2</a:t>
              </a:r>
            </a:p>
          </p:txBody>
        </p:sp>
        <p:sp>
          <p:nvSpPr>
            <p:cNvPr id="6" name="Rounded Rectangle 105">
              <a:extLst>
                <a:ext uri="{FF2B5EF4-FFF2-40B4-BE49-F238E27FC236}">
                  <a16:creationId xmlns:a16="http://schemas.microsoft.com/office/drawing/2014/main" id="{504AD53C-8087-55D9-EE59-FE0D5641DC5D}"/>
                </a:ext>
              </a:extLst>
            </p:cNvPr>
            <p:cNvSpPr/>
            <p:nvPr/>
          </p:nvSpPr>
          <p:spPr>
            <a:xfrm>
              <a:off x="4586877" y="5024283"/>
              <a:ext cx="949122" cy="1091803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Char: 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Freq: 4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93BDA7B2-14DE-9218-CA19-68D0113A996F}"/>
                </a:ext>
              </a:extLst>
            </p:cNvPr>
            <p:cNvCxnSpPr>
              <a:cxnSpLocks/>
              <a:stCxn id="6" idx="2"/>
              <a:endCxn id="4" idx="0"/>
            </p:cNvCxnSpPr>
            <p:nvPr/>
          </p:nvCxnSpPr>
          <p:spPr>
            <a:xfrm>
              <a:off x="5061438" y="6116086"/>
              <a:ext cx="262268" cy="11042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E3BDC841-F237-3FD5-17E3-79BE5719A998}"/>
                </a:ext>
              </a:extLst>
            </p:cNvPr>
            <p:cNvCxnSpPr>
              <a:cxnSpLocks/>
              <a:stCxn id="6" idx="2"/>
              <a:endCxn id="5" idx="0"/>
            </p:cNvCxnSpPr>
            <p:nvPr/>
          </p:nvCxnSpPr>
          <p:spPr>
            <a:xfrm flipH="1">
              <a:off x="4789494" y="6116086"/>
              <a:ext cx="271944" cy="12368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05">
              <a:extLst>
                <a:ext uri="{FF2B5EF4-FFF2-40B4-BE49-F238E27FC236}">
                  <a16:creationId xmlns:a16="http://schemas.microsoft.com/office/drawing/2014/main" id="{8DD15315-E9D1-EF9C-538E-9F05A03ADAEC}"/>
                </a:ext>
              </a:extLst>
            </p:cNvPr>
            <p:cNvSpPr/>
            <p:nvPr/>
          </p:nvSpPr>
          <p:spPr>
            <a:xfrm>
              <a:off x="5103073" y="3808796"/>
              <a:ext cx="949122" cy="1091803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Char: 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Freq: 8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3674C275-15AC-74EA-1988-B990052D5BA2}"/>
                </a:ext>
              </a:extLst>
            </p:cNvPr>
            <p:cNvCxnSpPr>
              <a:cxnSpLocks/>
              <a:stCxn id="16" idx="2"/>
              <a:endCxn id="6" idx="0"/>
            </p:cNvCxnSpPr>
            <p:nvPr/>
          </p:nvCxnSpPr>
          <p:spPr>
            <a:xfrm flipH="1">
              <a:off x="5061438" y="4900599"/>
              <a:ext cx="516196" cy="12368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033DCF08-C546-90DC-F822-53A1947A1A69}"/>
                </a:ext>
              </a:extLst>
            </p:cNvPr>
            <p:cNvCxnSpPr>
              <a:cxnSpLocks/>
              <a:stCxn id="16" idx="2"/>
              <a:endCxn id="18" idx="0"/>
            </p:cNvCxnSpPr>
            <p:nvPr/>
          </p:nvCxnSpPr>
          <p:spPr>
            <a:xfrm>
              <a:off x="5577634" y="4900599"/>
              <a:ext cx="729277" cy="11831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0C324BF-27F9-89F2-B0D1-22A9DF599CD5}"/>
              </a:ext>
            </a:extLst>
          </p:cNvPr>
          <p:cNvGrpSpPr/>
          <p:nvPr/>
        </p:nvGrpSpPr>
        <p:grpSpPr>
          <a:xfrm>
            <a:off x="8011864" y="3820550"/>
            <a:ext cx="2398923" cy="3049204"/>
            <a:chOff x="-525363" y="3795330"/>
            <a:chExt cx="2398923" cy="3049204"/>
          </a:xfrm>
        </p:grpSpPr>
        <p:sp>
          <p:nvSpPr>
            <p:cNvPr id="42" name="Rounded Rectangle 6">
              <a:extLst>
                <a:ext uri="{FF2B5EF4-FFF2-40B4-BE49-F238E27FC236}">
                  <a16:creationId xmlns:a16="http://schemas.microsoft.com/office/drawing/2014/main" id="{6CF67BCB-8E9C-AFCB-9920-F0F4346B73FA}"/>
                </a:ext>
              </a:extLst>
            </p:cNvPr>
            <p:cNvSpPr/>
            <p:nvPr/>
          </p:nvSpPr>
          <p:spPr>
            <a:xfrm>
              <a:off x="924438" y="5044001"/>
              <a:ext cx="949122" cy="1091803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>
                  <a:solidFill>
                    <a:schemeClr val="tx1"/>
                  </a:solidFill>
                </a:rPr>
                <a:t>Char:w</a:t>
              </a:r>
              <a:endParaRPr lang="en-US" sz="16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Freq: 6</a:t>
              </a:r>
            </a:p>
          </p:txBody>
        </p:sp>
        <p:sp>
          <p:nvSpPr>
            <p:cNvPr id="29" name="Rounded Rectangle 6">
              <a:extLst>
                <a:ext uri="{FF2B5EF4-FFF2-40B4-BE49-F238E27FC236}">
                  <a16:creationId xmlns:a16="http://schemas.microsoft.com/office/drawing/2014/main" id="{94D37103-FC8B-7243-9D30-4DECEE4AF654}"/>
                </a:ext>
              </a:extLst>
            </p:cNvPr>
            <p:cNvSpPr/>
            <p:nvPr/>
          </p:nvSpPr>
          <p:spPr>
            <a:xfrm>
              <a:off x="8849" y="6213047"/>
              <a:ext cx="537437" cy="618230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Char: n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Freq: 3</a:t>
              </a:r>
            </a:p>
          </p:txBody>
        </p:sp>
        <p:sp>
          <p:nvSpPr>
            <p:cNvPr id="30" name="Rounded Rectangle 6">
              <a:extLst>
                <a:ext uri="{FF2B5EF4-FFF2-40B4-BE49-F238E27FC236}">
                  <a16:creationId xmlns:a16="http://schemas.microsoft.com/office/drawing/2014/main" id="{3630C7D9-0300-405A-A35A-C8DE0BF8B032}"/>
                </a:ext>
              </a:extLst>
            </p:cNvPr>
            <p:cNvSpPr/>
            <p:nvPr/>
          </p:nvSpPr>
          <p:spPr>
            <a:xfrm>
              <a:off x="-525363" y="6226304"/>
              <a:ext cx="537437" cy="618230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Char: s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Freq: 3</a:t>
              </a:r>
            </a:p>
          </p:txBody>
        </p:sp>
        <p:sp>
          <p:nvSpPr>
            <p:cNvPr id="31" name="Rounded Rectangle 105">
              <a:extLst>
                <a:ext uri="{FF2B5EF4-FFF2-40B4-BE49-F238E27FC236}">
                  <a16:creationId xmlns:a16="http://schemas.microsoft.com/office/drawing/2014/main" id="{F9CAF204-3FB3-039E-C0EC-A82724BDEED1}"/>
                </a:ext>
              </a:extLst>
            </p:cNvPr>
            <p:cNvSpPr/>
            <p:nvPr/>
          </p:nvSpPr>
          <p:spPr>
            <a:xfrm>
              <a:off x="-459261" y="5010817"/>
              <a:ext cx="949122" cy="1091803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Char: 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Freq: 6</a:t>
              </a: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E1DE65FD-7D3B-8ADF-DAA7-95FF89E34735}"/>
                </a:ext>
              </a:extLst>
            </p:cNvPr>
            <p:cNvCxnSpPr>
              <a:cxnSpLocks/>
              <a:stCxn id="31" idx="2"/>
              <a:endCxn id="29" idx="0"/>
            </p:cNvCxnSpPr>
            <p:nvPr/>
          </p:nvCxnSpPr>
          <p:spPr>
            <a:xfrm>
              <a:off x="15300" y="6102620"/>
              <a:ext cx="262268" cy="11042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74034277-BD95-52FF-2CAD-351FB73A68E6}"/>
                </a:ext>
              </a:extLst>
            </p:cNvPr>
            <p:cNvCxnSpPr>
              <a:cxnSpLocks/>
              <a:stCxn id="31" idx="2"/>
              <a:endCxn id="30" idx="0"/>
            </p:cNvCxnSpPr>
            <p:nvPr/>
          </p:nvCxnSpPr>
          <p:spPr>
            <a:xfrm flipH="1">
              <a:off x="-256644" y="6102620"/>
              <a:ext cx="271944" cy="12368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ounded Rectangle 105">
              <a:extLst>
                <a:ext uri="{FF2B5EF4-FFF2-40B4-BE49-F238E27FC236}">
                  <a16:creationId xmlns:a16="http://schemas.microsoft.com/office/drawing/2014/main" id="{097272D7-960F-B614-B1E9-E45EC94C68F8}"/>
                </a:ext>
              </a:extLst>
            </p:cNvPr>
            <p:cNvSpPr/>
            <p:nvPr/>
          </p:nvSpPr>
          <p:spPr>
            <a:xfrm>
              <a:off x="184529" y="3795330"/>
              <a:ext cx="949122" cy="1091803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Char: 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Freq: 12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B6AEC253-8AC8-5730-4442-2243D94106C5}"/>
                </a:ext>
              </a:extLst>
            </p:cNvPr>
            <p:cNvCxnSpPr>
              <a:cxnSpLocks/>
              <a:stCxn id="34" idx="2"/>
              <a:endCxn id="31" idx="0"/>
            </p:cNvCxnSpPr>
            <p:nvPr/>
          </p:nvCxnSpPr>
          <p:spPr>
            <a:xfrm flipH="1">
              <a:off x="15300" y="4887133"/>
              <a:ext cx="643790" cy="12368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FED2ADB8-F6ED-7823-049E-467837CFB4EA}"/>
                </a:ext>
              </a:extLst>
            </p:cNvPr>
            <p:cNvCxnSpPr>
              <a:cxnSpLocks/>
              <a:stCxn id="34" idx="2"/>
              <a:endCxn id="42" idx="0"/>
            </p:cNvCxnSpPr>
            <p:nvPr/>
          </p:nvCxnSpPr>
          <p:spPr>
            <a:xfrm>
              <a:off x="659090" y="4887133"/>
              <a:ext cx="739909" cy="15686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Slide Number Placeholder 47">
            <a:extLst>
              <a:ext uri="{FF2B5EF4-FFF2-40B4-BE49-F238E27FC236}">
                <a16:creationId xmlns:a16="http://schemas.microsoft.com/office/drawing/2014/main" id="{4BC540B1-ECAE-2B41-82F3-6BC061F3C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616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B4995-3A0A-1CBE-0B9D-4017452CC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Build the Tree</a:t>
            </a:r>
          </a:p>
        </p:txBody>
      </p:sp>
      <p:sp>
        <p:nvSpPr>
          <p:cNvPr id="37" name="Rounded Rectangle 6">
            <a:extLst>
              <a:ext uri="{FF2B5EF4-FFF2-40B4-BE49-F238E27FC236}">
                <a16:creationId xmlns:a16="http://schemas.microsoft.com/office/drawing/2014/main" id="{B6A5ECEA-0AB5-261E-0282-46E90C8A6226}"/>
              </a:ext>
            </a:extLst>
          </p:cNvPr>
          <p:cNvSpPr/>
          <p:nvPr/>
        </p:nvSpPr>
        <p:spPr>
          <a:xfrm>
            <a:off x="10487275" y="3028674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g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Freq:14</a:t>
            </a:r>
          </a:p>
        </p:txBody>
      </p:sp>
      <p:sp>
        <p:nvSpPr>
          <p:cNvPr id="38" name="Rounded Rectangle 6">
            <a:extLst>
              <a:ext uri="{FF2B5EF4-FFF2-40B4-BE49-F238E27FC236}">
                <a16:creationId xmlns:a16="http://schemas.microsoft.com/office/drawing/2014/main" id="{81A2FE62-F96B-54FC-0C7F-6EA21A9549CD}"/>
              </a:ext>
            </a:extLst>
          </p:cNvPr>
          <p:cNvSpPr/>
          <p:nvPr/>
        </p:nvSpPr>
        <p:spPr>
          <a:xfrm>
            <a:off x="9538153" y="3028674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e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Freq:14</a:t>
            </a:r>
          </a:p>
        </p:txBody>
      </p:sp>
      <p:sp>
        <p:nvSpPr>
          <p:cNvPr id="39" name="Rounded Rectangle 6">
            <a:extLst>
              <a:ext uri="{FF2B5EF4-FFF2-40B4-BE49-F238E27FC236}">
                <a16:creationId xmlns:a16="http://schemas.microsoft.com/office/drawing/2014/main" id="{9ADF8B1A-62AF-741C-3511-412505231D5A}"/>
              </a:ext>
            </a:extLst>
          </p:cNvPr>
          <p:cNvSpPr/>
          <p:nvPr/>
        </p:nvSpPr>
        <p:spPr>
          <a:xfrm>
            <a:off x="6686905" y="3795330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l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Freq:9</a:t>
            </a:r>
          </a:p>
        </p:txBody>
      </p:sp>
      <p:sp>
        <p:nvSpPr>
          <p:cNvPr id="40" name="Rounded Rectangle 6">
            <a:extLst>
              <a:ext uri="{FF2B5EF4-FFF2-40B4-BE49-F238E27FC236}">
                <a16:creationId xmlns:a16="http://schemas.microsoft.com/office/drawing/2014/main" id="{AE6EF357-C2D5-7CD5-18C5-4A0F1CFA1BF7}"/>
              </a:ext>
            </a:extLst>
          </p:cNvPr>
          <p:cNvSpPr/>
          <p:nvPr/>
        </p:nvSpPr>
        <p:spPr>
          <a:xfrm>
            <a:off x="3526026" y="3803521"/>
            <a:ext cx="949122" cy="1091803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Char: i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Freq:8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DB3313F-2E9A-78EF-F3EB-19ABC81418B9}"/>
              </a:ext>
            </a:extLst>
          </p:cNvPr>
          <p:cNvGrpSpPr/>
          <p:nvPr/>
        </p:nvGrpSpPr>
        <p:grpSpPr>
          <a:xfrm>
            <a:off x="4192187" y="3820550"/>
            <a:ext cx="2317122" cy="3049204"/>
            <a:chOff x="4520775" y="3808796"/>
            <a:chExt cx="2317122" cy="3049204"/>
          </a:xfrm>
        </p:grpSpPr>
        <p:sp>
          <p:nvSpPr>
            <p:cNvPr id="14" name="Rounded Rectangle 6">
              <a:extLst>
                <a:ext uri="{FF2B5EF4-FFF2-40B4-BE49-F238E27FC236}">
                  <a16:creationId xmlns:a16="http://schemas.microsoft.com/office/drawing/2014/main" id="{9F03B84A-04BB-172D-CE4A-7AAF740F689D}"/>
                </a:ext>
              </a:extLst>
            </p:cNvPr>
            <p:cNvSpPr/>
            <p:nvPr/>
          </p:nvSpPr>
          <p:spPr>
            <a:xfrm>
              <a:off x="6300460" y="6233418"/>
              <a:ext cx="537437" cy="618230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Char: r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Freq: 2</a:t>
              </a:r>
            </a:p>
          </p:txBody>
        </p:sp>
        <p:sp>
          <p:nvSpPr>
            <p:cNvPr id="15" name="Rounded Rectangle 6">
              <a:extLst>
                <a:ext uri="{FF2B5EF4-FFF2-40B4-BE49-F238E27FC236}">
                  <a16:creationId xmlns:a16="http://schemas.microsoft.com/office/drawing/2014/main" id="{4AE9CD57-A659-5C60-B6D1-38116349E9C4}"/>
                </a:ext>
              </a:extLst>
            </p:cNvPr>
            <p:cNvSpPr/>
            <p:nvPr/>
          </p:nvSpPr>
          <p:spPr>
            <a:xfrm>
              <a:off x="5743848" y="6232410"/>
              <a:ext cx="537437" cy="618230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Char: y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Freq: 2</a:t>
              </a:r>
            </a:p>
          </p:txBody>
        </p:sp>
        <p:sp>
          <p:nvSpPr>
            <p:cNvPr id="18" name="Rounded Rectangle 105">
              <a:extLst>
                <a:ext uri="{FF2B5EF4-FFF2-40B4-BE49-F238E27FC236}">
                  <a16:creationId xmlns:a16="http://schemas.microsoft.com/office/drawing/2014/main" id="{AE700AF7-4AA6-E068-4EBE-9BD497BF12CB}"/>
                </a:ext>
              </a:extLst>
            </p:cNvPr>
            <p:cNvSpPr/>
            <p:nvPr/>
          </p:nvSpPr>
          <p:spPr>
            <a:xfrm>
              <a:off x="5832350" y="5018916"/>
              <a:ext cx="949122" cy="1091803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Char: 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Freq: 4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A5FF518-D305-4807-A33E-81C6EAF9E5C6}"/>
                </a:ext>
              </a:extLst>
            </p:cNvPr>
            <p:cNvCxnSpPr>
              <a:cxnSpLocks/>
              <a:stCxn id="18" idx="2"/>
              <a:endCxn id="14" idx="0"/>
            </p:cNvCxnSpPr>
            <p:nvPr/>
          </p:nvCxnSpPr>
          <p:spPr>
            <a:xfrm>
              <a:off x="6306911" y="6110719"/>
              <a:ext cx="262268" cy="12269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19485C55-B7AD-C27E-5BBD-D83CE30ABBD3}"/>
                </a:ext>
              </a:extLst>
            </p:cNvPr>
            <p:cNvCxnSpPr>
              <a:cxnSpLocks/>
              <a:stCxn id="18" idx="2"/>
              <a:endCxn id="15" idx="0"/>
            </p:cNvCxnSpPr>
            <p:nvPr/>
          </p:nvCxnSpPr>
          <p:spPr>
            <a:xfrm flipH="1">
              <a:off x="6012567" y="6110719"/>
              <a:ext cx="294344" cy="12169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ounded Rectangle 6">
              <a:extLst>
                <a:ext uri="{FF2B5EF4-FFF2-40B4-BE49-F238E27FC236}">
                  <a16:creationId xmlns:a16="http://schemas.microsoft.com/office/drawing/2014/main" id="{D24ECF03-C75F-1992-1028-BF0158193097}"/>
                </a:ext>
              </a:extLst>
            </p:cNvPr>
            <p:cNvSpPr/>
            <p:nvPr/>
          </p:nvSpPr>
          <p:spPr>
            <a:xfrm>
              <a:off x="5054987" y="6226513"/>
              <a:ext cx="537437" cy="618230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Char: a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Freq: 2</a:t>
              </a:r>
            </a:p>
          </p:txBody>
        </p:sp>
        <p:sp>
          <p:nvSpPr>
            <p:cNvPr id="5" name="Rounded Rectangle 6">
              <a:extLst>
                <a:ext uri="{FF2B5EF4-FFF2-40B4-BE49-F238E27FC236}">
                  <a16:creationId xmlns:a16="http://schemas.microsoft.com/office/drawing/2014/main" id="{0C91E637-F57A-C0EF-BCB1-39C3FC3DB529}"/>
                </a:ext>
              </a:extLst>
            </p:cNvPr>
            <p:cNvSpPr/>
            <p:nvPr/>
          </p:nvSpPr>
          <p:spPr>
            <a:xfrm>
              <a:off x="4520775" y="6239770"/>
              <a:ext cx="537437" cy="618230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Char: d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Freq: 2</a:t>
              </a:r>
            </a:p>
          </p:txBody>
        </p:sp>
        <p:sp>
          <p:nvSpPr>
            <p:cNvPr id="6" name="Rounded Rectangle 105">
              <a:extLst>
                <a:ext uri="{FF2B5EF4-FFF2-40B4-BE49-F238E27FC236}">
                  <a16:creationId xmlns:a16="http://schemas.microsoft.com/office/drawing/2014/main" id="{504AD53C-8087-55D9-EE59-FE0D5641DC5D}"/>
                </a:ext>
              </a:extLst>
            </p:cNvPr>
            <p:cNvSpPr/>
            <p:nvPr/>
          </p:nvSpPr>
          <p:spPr>
            <a:xfrm>
              <a:off x="4586877" y="5024283"/>
              <a:ext cx="949122" cy="1091803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Char: 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Freq: 4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93BDA7B2-14DE-9218-CA19-68D0113A996F}"/>
                </a:ext>
              </a:extLst>
            </p:cNvPr>
            <p:cNvCxnSpPr>
              <a:cxnSpLocks/>
              <a:stCxn id="6" idx="2"/>
              <a:endCxn id="4" idx="0"/>
            </p:cNvCxnSpPr>
            <p:nvPr/>
          </p:nvCxnSpPr>
          <p:spPr>
            <a:xfrm>
              <a:off x="5061438" y="6116086"/>
              <a:ext cx="262268" cy="11042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E3BDC841-F237-3FD5-17E3-79BE5719A998}"/>
                </a:ext>
              </a:extLst>
            </p:cNvPr>
            <p:cNvCxnSpPr>
              <a:cxnSpLocks/>
              <a:stCxn id="6" idx="2"/>
              <a:endCxn id="5" idx="0"/>
            </p:cNvCxnSpPr>
            <p:nvPr/>
          </p:nvCxnSpPr>
          <p:spPr>
            <a:xfrm flipH="1">
              <a:off x="4789494" y="6116086"/>
              <a:ext cx="271944" cy="12368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05">
              <a:extLst>
                <a:ext uri="{FF2B5EF4-FFF2-40B4-BE49-F238E27FC236}">
                  <a16:creationId xmlns:a16="http://schemas.microsoft.com/office/drawing/2014/main" id="{8DD15315-E9D1-EF9C-538E-9F05A03ADAEC}"/>
                </a:ext>
              </a:extLst>
            </p:cNvPr>
            <p:cNvSpPr/>
            <p:nvPr/>
          </p:nvSpPr>
          <p:spPr>
            <a:xfrm>
              <a:off x="5103073" y="3808796"/>
              <a:ext cx="949122" cy="1091803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Char: 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Freq: 8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3674C275-15AC-74EA-1988-B990052D5BA2}"/>
                </a:ext>
              </a:extLst>
            </p:cNvPr>
            <p:cNvCxnSpPr>
              <a:cxnSpLocks/>
              <a:stCxn id="16" idx="2"/>
              <a:endCxn id="6" idx="0"/>
            </p:cNvCxnSpPr>
            <p:nvPr/>
          </p:nvCxnSpPr>
          <p:spPr>
            <a:xfrm flipH="1">
              <a:off x="5061438" y="4900599"/>
              <a:ext cx="516196" cy="12368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033DCF08-C546-90DC-F822-53A1947A1A69}"/>
                </a:ext>
              </a:extLst>
            </p:cNvPr>
            <p:cNvCxnSpPr>
              <a:cxnSpLocks/>
              <a:stCxn id="16" idx="2"/>
              <a:endCxn id="18" idx="0"/>
            </p:cNvCxnSpPr>
            <p:nvPr/>
          </p:nvCxnSpPr>
          <p:spPr>
            <a:xfrm>
              <a:off x="5577634" y="4900599"/>
              <a:ext cx="729277" cy="11831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0C324BF-27F9-89F2-B0D1-22A9DF599CD5}"/>
              </a:ext>
            </a:extLst>
          </p:cNvPr>
          <p:cNvGrpSpPr/>
          <p:nvPr/>
        </p:nvGrpSpPr>
        <p:grpSpPr>
          <a:xfrm>
            <a:off x="7248271" y="3795330"/>
            <a:ext cx="2398923" cy="3049204"/>
            <a:chOff x="-525363" y="3795330"/>
            <a:chExt cx="2398923" cy="3049204"/>
          </a:xfrm>
        </p:grpSpPr>
        <p:sp>
          <p:nvSpPr>
            <p:cNvPr id="42" name="Rounded Rectangle 6">
              <a:extLst>
                <a:ext uri="{FF2B5EF4-FFF2-40B4-BE49-F238E27FC236}">
                  <a16:creationId xmlns:a16="http://schemas.microsoft.com/office/drawing/2014/main" id="{6CF67BCB-8E9C-AFCB-9920-F0F4346B73FA}"/>
                </a:ext>
              </a:extLst>
            </p:cNvPr>
            <p:cNvSpPr/>
            <p:nvPr/>
          </p:nvSpPr>
          <p:spPr>
            <a:xfrm>
              <a:off x="924438" y="5044001"/>
              <a:ext cx="949122" cy="1091803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>
                  <a:solidFill>
                    <a:schemeClr val="tx1"/>
                  </a:solidFill>
                </a:rPr>
                <a:t>Char:w</a:t>
              </a:r>
              <a:endParaRPr lang="en-US" sz="16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Freq: 6</a:t>
              </a:r>
            </a:p>
          </p:txBody>
        </p:sp>
        <p:sp>
          <p:nvSpPr>
            <p:cNvPr id="29" name="Rounded Rectangle 6">
              <a:extLst>
                <a:ext uri="{FF2B5EF4-FFF2-40B4-BE49-F238E27FC236}">
                  <a16:creationId xmlns:a16="http://schemas.microsoft.com/office/drawing/2014/main" id="{94D37103-FC8B-7243-9D30-4DECEE4AF654}"/>
                </a:ext>
              </a:extLst>
            </p:cNvPr>
            <p:cNvSpPr/>
            <p:nvPr/>
          </p:nvSpPr>
          <p:spPr>
            <a:xfrm>
              <a:off x="8849" y="6213047"/>
              <a:ext cx="537437" cy="618230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Char: n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Freq: 3</a:t>
              </a:r>
            </a:p>
          </p:txBody>
        </p:sp>
        <p:sp>
          <p:nvSpPr>
            <p:cNvPr id="30" name="Rounded Rectangle 6">
              <a:extLst>
                <a:ext uri="{FF2B5EF4-FFF2-40B4-BE49-F238E27FC236}">
                  <a16:creationId xmlns:a16="http://schemas.microsoft.com/office/drawing/2014/main" id="{3630C7D9-0300-405A-A35A-C8DE0BF8B032}"/>
                </a:ext>
              </a:extLst>
            </p:cNvPr>
            <p:cNvSpPr/>
            <p:nvPr/>
          </p:nvSpPr>
          <p:spPr>
            <a:xfrm>
              <a:off x="-525363" y="6226304"/>
              <a:ext cx="537437" cy="618230"/>
            </a:xfrm>
            <a:prstGeom prst="roundRect">
              <a:avLst/>
            </a:prstGeom>
            <a:solidFill>
              <a:srgbClr val="FF71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Char: s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Freq: 3</a:t>
              </a:r>
            </a:p>
          </p:txBody>
        </p:sp>
        <p:sp>
          <p:nvSpPr>
            <p:cNvPr id="31" name="Rounded Rectangle 105">
              <a:extLst>
                <a:ext uri="{FF2B5EF4-FFF2-40B4-BE49-F238E27FC236}">
                  <a16:creationId xmlns:a16="http://schemas.microsoft.com/office/drawing/2014/main" id="{F9CAF204-3FB3-039E-C0EC-A82724BDEED1}"/>
                </a:ext>
              </a:extLst>
            </p:cNvPr>
            <p:cNvSpPr/>
            <p:nvPr/>
          </p:nvSpPr>
          <p:spPr>
            <a:xfrm>
              <a:off x="-459261" y="5010817"/>
              <a:ext cx="949122" cy="1091803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Char: 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Freq: 6</a:t>
              </a: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E1DE65FD-7D3B-8ADF-DAA7-95FF89E34735}"/>
                </a:ext>
              </a:extLst>
            </p:cNvPr>
            <p:cNvCxnSpPr>
              <a:cxnSpLocks/>
              <a:stCxn id="31" idx="2"/>
              <a:endCxn id="29" idx="0"/>
            </p:cNvCxnSpPr>
            <p:nvPr/>
          </p:nvCxnSpPr>
          <p:spPr>
            <a:xfrm>
              <a:off x="15300" y="6102620"/>
              <a:ext cx="262268" cy="11042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74034277-BD95-52FF-2CAD-351FB73A68E6}"/>
                </a:ext>
              </a:extLst>
            </p:cNvPr>
            <p:cNvCxnSpPr>
              <a:cxnSpLocks/>
              <a:stCxn id="31" idx="2"/>
              <a:endCxn id="30" idx="0"/>
            </p:cNvCxnSpPr>
            <p:nvPr/>
          </p:nvCxnSpPr>
          <p:spPr>
            <a:xfrm flipH="1">
              <a:off x="-256644" y="6102620"/>
              <a:ext cx="271944" cy="12368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ounded Rectangle 105">
              <a:extLst>
                <a:ext uri="{FF2B5EF4-FFF2-40B4-BE49-F238E27FC236}">
                  <a16:creationId xmlns:a16="http://schemas.microsoft.com/office/drawing/2014/main" id="{097272D7-960F-B614-B1E9-E45EC94C68F8}"/>
                </a:ext>
              </a:extLst>
            </p:cNvPr>
            <p:cNvSpPr/>
            <p:nvPr/>
          </p:nvSpPr>
          <p:spPr>
            <a:xfrm>
              <a:off x="184529" y="3795330"/>
              <a:ext cx="949122" cy="1091803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Char: 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Freq: 12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B6AEC253-8AC8-5730-4442-2243D94106C5}"/>
                </a:ext>
              </a:extLst>
            </p:cNvPr>
            <p:cNvCxnSpPr>
              <a:cxnSpLocks/>
              <a:stCxn id="34" idx="2"/>
              <a:endCxn id="31" idx="0"/>
            </p:cNvCxnSpPr>
            <p:nvPr/>
          </p:nvCxnSpPr>
          <p:spPr>
            <a:xfrm flipH="1">
              <a:off x="15300" y="4887133"/>
              <a:ext cx="643790" cy="12368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FED2ADB8-F6ED-7823-049E-467837CFB4EA}"/>
                </a:ext>
              </a:extLst>
            </p:cNvPr>
            <p:cNvCxnSpPr>
              <a:cxnSpLocks/>
              <a:stCxn id="34" idx="2"/>
              <a:endCxn id="42" idx="0"/>
            </p:cNvCxnSpPr>
            <p:nvPr/>
          </p:nvCxnSpPr>
          <p:spPr>
            <a:xfrm>
              <a:off x="659090" y="4887133"/>
              <a:ext cx="739909" cy="15686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ounded Rectangle 105">
            <a:extLst>
              <a:ext uri="{FF2B5EF4-FFF2-40B4-BE49-F238E27FC236}">
                <a16:creationId xmlns:a16="http://schemas.microsoft.com/office/drawing/2014/main" id="{22188F1A-4151-B717-E0B1-F0DF867CF818}"/>
              </a:ext>
            </a:extLst>
          </p:cNvPr>
          <p:cNvSpPr/>
          <p:nvPr/>
        </p:nvSpPr>
        <p:spPr>
          <a:xfrm>
            <a:off x="4163581" y="2535375"/>
            <a:ext cx="949122" cy="1091803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16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D8FFAC5-1CB3-B164-0C43-0B7FD0B11DF7}"/>
              </a:ext>
            </a:extLst>
          </p:cNvPr>
          <p:cNvCxnSpPr>
            <a:cxnSpLocks/>
            <a:stCxn id="9" idx="2"/>
            <a:endCxn id="40" idx="0"/>
          </p:cNvCxnSpPr>
          <p:nvPr/>
        </p:nvCxnSpPr>
        <p:spPr>
          <a:xfrm flipH="1">
            <a:off x="4000587" y="3627178"/>
            <a:ext cx="637555" cy="17634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1894510-94B4-EBF9-EA89-704EECF00635}"/>
              </a:ext>
            </a:extLst>
          </p:cNvPr>
          <p:cNvCxnSpPr>
            <a:cxnSpLocks/>
            <a:stCxn id="9" idx="2"/>
            <a:endCxn id="16" idx="0"/>
          </p:cNvCxnSpPr>
          <p:nvPr/>
        </p:nvCxnSpPr>
        <p:spPr>
          <a:xfrm>
            <a:off x="4638142" y="3627178"/>
            <a:ext cx="610904" cy="1933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105">
            <a:extLst>
              <a:ext uri="{FF2B5EF4-FFF2-40B4-BE49-F238E27FC236}">
                <a16:creationId xmlns:a16="http://schemas.microsoft.com/office/drawing/2014/main" id="{F5AA966E-C37A-81C3-0CF3-7528D1233470}"/>
              </a:ext>
            </a:extLst>
          </p:cNvPr>
          <p:cNvSpPr/>
          <p:nvPr/>
        </p:nvSpPr>
        <p:spPr>
          <a:xfrm>
            <a:off x="7323053" y="2540691"/>
            <a:ext cx="949122" cy="1091803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21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CB3ADC1-84F0-436F-7C18-D2CC87D27D51}"/>
              </a:ext>
            </a:extLst>
          </p:cNvPr>
          <p:cNvCxnSpPr>
            <a:cxnSpLocks/>
            <a:stCxn id="24" idx="2"/>
            <a:endCxn id="39" idx="0"/>
          </p:cNvCxnSpPr>
          <p:nvPr/>
        </p:nvCxnSpPr>
        <p:spPr>
          <a:xfrm flipH="1">
            <a:off x="7161466" y="3632494"/>
            <a:ext cx="636148" cy="1628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56A2C52-D124-CB3E-D92C-414476C3520D}"/>
              </a:ext>
            </a:extLst>
          </p:cNvPr>
          <p:cNvCxnSpPr>
            <a:cxnSpLocks/>
            <a:stCxn id="24" idx="2"/>
            <a:endCxn id="34" idx="0"/>
          </p:cNvCxnSpPr>
          <p:nvPr/>
        </p:nvCxnSpPr>
        <p:spPr>
          <a:xfrm>
            <a:off x="7797614" y="3632494"/>
            <a:ext cx="635110" cy="1628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105">
            <a:extLst>
              <a:ext uri="{FF2B5EF4-FFF2-40B4-BE49-F238E27FC236}">
                <a16:creationId xmlns:a16="http://schemas.microsoft.com/office/drawing/2014/main" id="{8A6A385A-57EC-7CD5-2D5B-DD63FBFFDF98}"/>
              </a:ext>
            </a:extLst>
          </p:cNvPr>
          <p:cNvSpPr/>
          <p:nvPr/>
        </p:nvSpPr>
        <p:spPr>
          <a:xfrm>
            <a:off x="10001910" y="1522407"/>
            <a:ext cx="949122" cy="1091803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28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B63B388-F165-157B-53FC-D639F0FB62AB}"/>
              </a:ext>
            </a:extLst>
          </p:cNvPr>
          <p:cNvCxnSpPr>
            <a:cxnSpLocks/>
            <a:stCxn id="43" idx="2"/>
            <a:endCxn id="38" idx="0"/>
          </p:cNvCxnSpPr>
          <p:nvPr/>
        </p:nvCxnSpPr>
        <p:spPr>
          <a:xfrm flipH="1">
            <a:off x="10012714" y="2614210"/>
            <a:ext cx="463757" cy="4144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AED2D90-2F34-8A9B-0752-3759C769EE78}"/>
              </a:ext>
            </a:extLst>
          </p:cNvPr>
          <p:cNvCxnSpPr>
            <a:cxnSpLocks/>
            <a:stCxn id="43" idx="2"/>
            <a:endCxn id="37" idx="0"/>
          </p:cNvCxnSpPr>
          <p:nvPr/>
        </p:nvCxnSpPr>
        <p:spPr>
          <a:xfrm>
            <a:off x="10476471" y="2614210"/>
            <a:ext cx="485365" cy="4144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105">
            <a:extLst>
              <a:ext uri="{FF2B5EF4-FFF2-40B4-BE49-F238E27FC236}">
                <a16:creationId xmlns:a16="http://schemas.microsoft.com/office/drawing/2014/main" id="{A803C5FE-17E5-8B87-6DD8-8934492A8D64}"/>
              </a:ext>
            </a:extLst>
          </p:cNvPr>
          <p:cNvSpPr/>
          <p:nvPr/>
        </p:nvSpPr>
        <p:spPr>
          <a:xfrm>
            <a:off x="5727407" y="1281428"/>
            <a:ext cx="949122" cy="1091803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37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D862C274-51AE-879F-6B03-53BC526EBF4B}"/>
              </a:ext>
            </a:extLst>
          </p:cNvPr>
          <p:cNvCxnSpPr>
            <a:cxnSpLocks/>
            <a:stCxn id="50" idx="2"/>
            <a:endCxn id="9" idx="0"/>
          </p:cNvCxnSpPr>
          <p:nvPr/>
        </p:nvCxnSpPr>
        <p:spPr>
          <a:xfrm flipH="1">
            <a:off x="4638142" y="2373231"/>
            <a:ext cx="1563826" cy="1621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CF252DE6-F88E-13A6-EB85-334CD5C31CE8}"/>
              </a:ext>
            </a:extLst>
          </p:cNvPr>
          <p:cNvCxnSpPr>
            <a:cxnSpLocks/>
            <a:stCxn id="50" idx="2"/>
            <a:endCxn id="24" idx="0"/>
          </p:cNvCxnSpPr>
          <p:nvPr/>
        </p:nvCxnSpPr>
        <p:spPr>
          <a:xfrm>
            <a:off x="6201968" y="2373231"/>
            <a:ext cx="1595646" cy="16746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105">
            <a:extLst>
              <a:ext uri="{FF2B5EF4-FFF2-40B4-BE49-F238E27FC236}">
                <a16:creationId xmlns:a16="http://schemas.microsoft.com/office/drawing/2014/main" id="{80042564-103A-D66B-0D29-7A117DD9BCE4}"/>
              </a:ext>
            </a:extLst>
          </p:cNvPr>
          <p:cNvSpPr/>
          <p:nvPr/>
        </p:nvSpPr>
        <p:spPr>
          <a:xfrm>
            <a:off x="7997429" y="26723"/>
            <a:ext cx="949122" cy="1091803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65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12DAB759-E58B-8A28-5B36-57028C0D8FDF}"/>
              </a:ext>
            </a:extLst>
          </p:cNvPr>
          <p:cNvCxnSpPr>
            <a:cxnSpLocks/>
            <a:stCxn id="55" idx="2"/>
            <a:endCxn id="50" idx="0"/>
          </p:cNvCxnSpPr>
          <p:nvPr/>
        </p:nvCxnSpPr>
        <p:spPr>
          <a:xfrm flipH="1">
            <a:off x="6201968" y="1118526"/>
            <a:ext cx="2270022" cy="1629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199B028F-5586-17E5-A89E-F93F774A719F}"/>
              </a:ext>
            </a:extLst>
          </p:cNvPr>
          <p:cNvCxnSpPr>
            <a:cxnSpLocks/>
            <a:stCxn id="55" idx="2"/>
            <a:endCxn id="43" idx="0"/>
          </p:cNvCxnSpPr>
          <p:nvPr/>
        </p:nvCxnSpPr>
        <p:spPr>
          <a:xfrm>
            <a:off x="8471990" y="1118526"/>
            <a:ext cx="2004481" cy="40388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Slide Number Placeholder 67">
            <a:extLst>
              <a:ext uri="{FF2B5EF4-FFF2-40B4-BE49-F238E27FC236}">
                <a16:creationId xmlns:a16="http://schemas.microsoft.com/office/drawing/2014/main" id="{C43B3D53-EAC0-7D52-B66D-5C91A1788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167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9503B-7EC6-3625-5BB0-3EAB95376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Decoding (Rebuild the Tree)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786D5-182A-40B7-10B5-60993EDD1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Encoding we have the .code file</a:t>
            </a:r>
          </a:p>
          <a:p>
            <a:r>
              <a:rPr lang="en-US" dirty="0"/>
              <a:t>Use the .code file to build the tree</a:t>
            </a:r>
          </a:p>
          <a:p>
            <a:pPr lvl="1"/>
            <a:r>
              <a:rPr lang="en-US" dirty="0"/>
              <a:t>Use each path at a time to “branch”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886F0E-FB70-3AA2-D6F7-5DB23CF7F6C7}"/>
              </a:ext>
            </a:extLst>
          </p:cNvPr>
          <p:cNvSpPr txBox="1"/>
          <p:nvPr/>
        </p:nvSpPr>
        <p:spPr>
          <a:xfrm>
            <a:off x="2343613" y="4125426"/>
            <a:ext cx="1466695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97</a:t>
            </a:r>
          </a:p>
          <a:p>
            <a:r>
              <a:rPr lang="en-US" b="1" dirty="0"/>
              <a:t>000</a:t>
            </a:r>
          </a:p>
          <a:p>
            <a:r>
              <a:rPr lang="en-US" dirty="0"/>
              <a:t>100</a:t>
            </a:r>
          </a:p>
          <a:p>
            <a:r>
              <a:rPr lang="en-US" dirty="0"/>
              <a:t>001</a:t>
            </a:r>
          </a:p>
          <a:p>
            <a:r>
              <a:rPr lang="en-US" dirty="0"/>
              <a:t>101</a:t>
            </a:r>
          </a:p>
          <a:p>
            <a:r>
              <a:rPr lang="en-US" dirty="0"/>
              <a:t>01</a:t>
            </a:r>
          </a:p>
          <a:p>
            <a:r>
              <a:rPr lang="en-US" dirty="0"/>
              <a:t>103</a:t>
            </a:r>
          </a:p>
          <a:p>
            <a:r>
              <a:rPr lang="en-US" dirty="0"/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38779A-9819-7DE3-92AF-E16E59C018FC}"/>
              </a:ext>
            </a:extLst>
          </p:cNvPr>
          <p:cNvSpPr txBox="1"/>
          <p:nvPr/>
        </p:nvSpPr>
        <p:spPr>
          <a:xfrm>
            <a:off x="921673" y="4125426"/>
            <a:ext cx="1466695" cy="2585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FF0000"/>
                </a:solidFill>
              </a:rPr>
              <a:t>Ascii value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Path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Ascii value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Path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Ascii value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Path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Ascii value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Path</a:t>
            </a:r>
          </a:p>
          <a:p>
            <a:pPr algn="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ounded Rectangle 126">
            <a:extLst>
              <a:ext uri="{FF2B5EF4-FFF2-40B4-BE49-F238E27FC236}">
                <a16:creationId xmlns:a16="http://schemas.microsoft.com/office/drawing/2014/main" id="{F2B9AD65-35A2-5CBF-45B2-C404E514288E}"/>
              </a:ext>
            </a:extLst>
          </p:cNvPr>
          <p:cNvSpPr/>
          <p:nvPr/>
        </p:nvSpPr>
        <p:spPr>
          <a:xfrm>
            <a:off x="7146435" y="5778183"/>
            <a:ext cx="1295276" cy="916710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‘a’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</a:t>
            </a:r>
          </a:p>
        </p:txBody>
      </p:sp>
      <p:sp>
        <p:nvSpPr>
          <p:cNvPr id="8" name="Rounded Rectangle 105">
            <a:extLst>
              <a:ext uri="{FF2B5EF4-FFF2-40B4-BE49-F238E27FC236}">
                <a16:creationId xmlns:a16="http://schemas.microsoft.com/office/drawing/2014/main" id="{D68C8547-7634-83A6-CABD-77B9B0A97F61}"/>
              </a:ext>
            </a:extLst>
          </p:cNvPr>
          <p:cNvSpPr/>
          <p:nvPr/>
        </p:nvSpPr>
        <p:spPr>
          <a:xfrm>
            <a:off x="7988286" y="4125426"/>
            <a:ext cx="1189213" cy="916710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7EBDFA8-A8A9-64C0-9BCC-DB4CBB6190C6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8582893" y="5042136"/>
            <a:ext cx="762061" cy="7360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4A51B97-7112-73F8-975E-C4B9276FF795}"/>
              </a:ext>
            </a:extLst>
          </p:cNvPr>
          <p:cNvCxnSpPr>
            <a:cxnSpLocks/>
            <a:stCxn id="8" idx="2"/>
            <a:endCxn id="6" idx="0"/>
          </p:cNvCxnSpPr>
          <p:nvPr/>
        </p:nvCxnSpPr>
        <p:spPr>
          <a:xfrm flipH="1">
            <a:off x="7794073" y="5042136"/>
            <a:ext cx="788820" cy="7360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05">
            <a:extLst>
              <a:ext uri="{FF2B5EF4-FFF2-40B4-BE49-F238E27FC236}">
                <a16:creationId xmlns:a16="http://schemas.microsoft.com/office/drawing/2014/main" id="{D534FD3C-1EDF-B087-0E1D-10EE5DE5B6DC}"/>
              </a:ext>
            </a:extLst>
          </p:cNvPr>
          <p:cNvSpPr/>
          <p:nvPr/>
        </p:nvSpPr>
        <p:spPr>
          <a:xfrm>
            <a:off x="8944560" y="2512290"/>
            <a:ext cx="1189213" cy="916710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6E76766-4581-25E5-FFE5-632E24396F37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9539167" y="3429000"/>
            <a:ext cx="873355" cy="6964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44448E3-9105-55B2-C75B-16F220F8F598}"/>
              </a:ext>
            </a:extLst>
          </p:cNvPr>
          <p:cNvCxnSpPr>
            <a:cxnSpLocks/>
            <a:stCxn id="12" idx="2"/>
            <a:endCxn id="8" idx="0"/>
          </p:cNvCxnSpPr>
          <p:nvPr/>
        </p:nvCxnSpPr>
        <p:spPr>
          <a:xfrm flipH="1">
            <a:off x="8582893" y="3429000"/>
            <a:ext cx="956274" cy="6964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05">
            <a:extLst>
              <a:ext uri="{FF2B5EF4-FFF2-40B4-BE49-F238E27FC236}">
                <a16:creationId xmlns:a16="http://schemas.microsoft.com/office/drawing/2014/main" id="{70A64A75-A556-2FAE-6F42-540BF8C19A4C}"/>
              </a:ext>
            </a:extLst>
          </p:cNvPr>
          <p:cNvSpPr/>
          <p:nvPr/>
        </p:nvSpPr>
        <p:spPr>
          <a:xfrm>
            <a:off x="9713716" y="849340"/>
            <a:ext cx="1189213" cy="916710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A721D93-AB00-8188-05FF-1A12EF16D766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308323" y="1766050"/>
            <a:ext cx="759506" cy="7360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DD02A6A-9C29-D9F0-95E7-B9778D813CBB}"/>
              </a:ext>
            </a:extLst>
          </p:cNvPr>
          <p:cNvCxnSpPr>
            <a:cxnSpLocks/>
            <a:stCxn id="15" idx="2"/>
          </p:cNvCxnSpPr>
          <p:nvPr/>
        </p:nvCxnSpPr>
        <p:spPr>
          <a:xfrm flipH="1">
            <a:off x="9519503" y="1766050"/>
            <a:ext cx="788820" cy="7360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E4492D17-C00E-9DD1-C5A6-511546AB5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529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9503B-7EC6-3625-5BB0-3EAB95376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Decoding (Rebuild the Tree)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786D5-182A-40B7-10B5-60993EDD1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Encoding we have the .code file</a:t>
            </a:r>
          </a:p>
          <a:p>
            <a:r>
              <a:rPr lang="en-US" dirty="0"/>
              <a:t>Use the .code file to build the tree</a:t>
            </a:r>
          </a:p>
          <a:p>
            <a:pPr lvl="1"/>
            <a:r>
              <a:rPr lang="en-US" dirty="0"/>
              <a:t>Use each path at a time to “branch”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886F0E-FB70-3AA2-D6F7-5DB23CF7F6C7}"/>
              </a:ext>
            </a:extLst>
          </p:cNvPr>
          <p:cNvSpPr txBox="1"/>
          <p:nvPr/>
        </p:nvSpPr>
        <p:spPr>
          <a:xfrm>
            <a:off x="2343613" y="4125426"/>
            <a:ext cx="1466695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97</a:t>
            </a:r>
          </a:p>
          <a:p>
            <a:r>
              <a:rPr lang="en-US" b="1" dirty="0"/>
              <a:t>000</a:t>
            </a:r>
          </a:p>
          <a:p>
            <a:r>
              <a:rPr lang="en-US" b="1" dirty="0"/>
              <a:t>100</a:t>
            </a:r>
          </a:p>
          <a:p>
            <a:r>
              <a:rPr lang="en-US" b="1" dirty="0"/>
              <a:t>001</a:t>
            </a:r>
          </a:p>
          <a:p>
            <a:r>
              <a:rPr lang="en-US" dirty="0"/>
              <a:t>101</a:t>
            </a:r>
          </a:p>
          <a:p>
            <a:r>
              <a:rPr lang="en-US" dirty="0"/>
              <a:t>01</a:t>
            </a:r>
          </a:p>
          <a:p>
            <a:r>
              <a:rPr lang="en-US" dirty="0"/>
              <a:t>103</a:t>
            </a:r>
          </a:p>
          <a:p>
            <a:r>
              <a:rPr lang="en-US" dirty="0"/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38779A-9819-7DE3-92AF-E16E59C018FC}"/>
              </a:ext>
            </a:extLst>
          </p:cNvPr>
          <p:cNvSpPr txBox="1"/>
          <p:nvPr/>
        </p:nvSpPr>
        <p:spPr>
          <a:xfrm>
            <a:off x="921673" y="4125426"/>
            <a:ext cx="1466695" cy="2585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FF0000"/>
                </a:solidFill>
              </a:rPr>
              <a:t>Ascii value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Path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Ascii value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Path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Ascii value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Path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Ascii value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Path</a:t>
            </a:r>
          </a:p>
          <a:p>
            <a:pPr algn="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ounded Rectangle 126">
            <a:extLst>
              <a:ext uri="{FF2B5EF4-FFF2-40B4-BE49-F238E27FC236}">
                <a16:creationId xmlns:a16="http://schemas.microsoft.com/office/drawing/2014/main" id="{F2B9AD65-35A2-5CBF-45B2-C404E514288E}"/>
              </a:ext>
            </a:extLst>
          </p:cNvPr>
          <p:cNvSpPr/>
          <p:nvPr/>
        </p:nvSpPr>
        <p:spPr>
          <a:xfrm>
            <a:off x="7146435" y="5778183"/>
            <a:ext cx="1295276" cy="916710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‘a’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</a:t>
            </a:r>
          </a:p>
        </p:txBody>
      </p:sp>
      <p:sp>
        <p:nvSpPr>
          <p:cNvPr id="7" name="Rounded Rectangle 126">
            <a:extLst>
              <a:ext uri="{FF2B5EF4-FFF2-40B4-BE49-F238E27FC236}">
                <a16:creationId xmlns:a16="http://schemas.microsoft.com/office/drawing/2014/main" id="{DABF81CE-31C9-B47B-7671-422A5383307A}"/>
              </a:ext>
            </a:extLst>
          </p:cNvPr>
          <p:cNvSpPr/>
          <p:nvPr/>
        </p:nvSpPr>
        <p:spPr>
          <a:xfrm>
            <a:off x="8697316" y="5778183"/>
            <a:ext cx="1295276" cy="916710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‘d’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</a:t>
            </a:r>
          </a:p>
        </p:txBody>
      </p:sp>
      <p:sp>
        <p:nvSpPr>
          <p:cNvPr id="8" name="Rounded Rectangle 105">
            <a:extLst>
              <a:ext uri="{FF2B5EF4-FFF2-40B4-BE49-F238E27FC236}">
                <a16:creationId xmlns:a16="http://schemas.microsoft.com/office/drawing/2014/main" id="{D68C8547-7634-83A6-CABD-77B9B0A97F61}"/>
              </a:ext>
            </a:extLst>
          </p:cNvPr>
          <p:cNvSpPr/>
          <p:nvPr/>
        </p:nvSpPr>
        <p:spPr>
          <a:xfrm>
            <a:off x="7988286" y="4125426"/>
            <a:ext cx="1189213" cy="916710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7EBDFA8-A8A9-64C0-9BCC-DB4CBB6190C6}"/>
              </a:ext>
            </a:extLst>
          </p:cNvPr>
          <p:cNvCxnSpPr>
            <a:cxnSpLocks/>
            <a:stCxn id="8" idx="2"/>
            <a:endCxn id="7" idx="0"/>
          </p:cNvCxnSpPr>
          <p:nvPr/>
        </p:nvCxnSpPr>
        <p:spPr>
          <a:xfrm>
            <a:off x="8582893" y="5042136"/>
            <a:ext cx="762061" cy="7360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4A51B97-7112-73F8-975E-C4B9276FF795}"/>
              </a:ext>
            </a:extLst>
          </p:cNvPr>
          <p:cNvCxnSpPr>
            <a:cxnSpLocks/>
            <a:stCxn id="8" idx="2"/>
            <a:endCxn id="6" idx="0"/>
          </p:cNvCxnSpPr>
          <p:nvPr/>
        </p:nvCxnSpPr>
        <p:spPr>
          <a:xfrm flipH="1">
            <a:off x="7794073" y="5042136"/>
            <a:ext cx="788820" cy="7360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05">
            <a:extLst>
              <a:ext uri="{FF2B5EF4-FFF2-40B4-BE49-F238E27FC236}">
                <a16:creationId xmlns:a16="http://schemas.microsoft.com/office/drawing/2014/main" id="{D534FD3C-1EDF-B087-0E1D-10EE5DE5B6DC}"/>
              </a:ext>
            </a:extLst>
          </p:cNvPr>
          <p:cNvSpPr/>
          <p:nvPr/>
        </p:nvSpPr>
        <p:spPr>
          <a:xfrm>
            <a:off x="8944560" y="2512290"/>
            <a:ext cx="1189213" cy="916710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6E76766-4581-25E5-FFE5-632E24396F37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9539167" y="3429000"/>
            <a:ext cx="873355" cy="6964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44448E3-9105-55B2-C75B-16F220F8F598}"/>
              </a:ext>
            </a:extLst>
          </p:cNvPr>
          <p:cNvCxnSpPr>
            <a:cxnSpLocks/>
            <a:stCxn id="12" idx="2"/>
            <a:endCxn id="8" idx="0"/>
          </p:cNvCxnSpPr>
          <p:nvPr/>
        </p:nvCxnSpPr>
        <p:spPr>
          <a:xfrm flipH="1">
            <a:off x="8582893" y="3429000"/>
            <a:ext cx="956274" cy="6964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05">
            <a:extLst>
              <a:ext uri="{FF2B5EF4-FFF2-40B4-BE49-F238E27FC236}">
                <a16:creationId xmlns:a16="http://schemas.microsoft.com/office/drawing/2014/main" id="{70A64A75-A556-2FAE-6F42-540BF8C19A4C}"/>
              </a:ext>
            </a:extLst>
          </p:cNvPr>
          <p:cNvSpPr/>
          <p:nvPr/>
        </p:nvSpPr>
        <p:spPr>
          <a:xfrm>
            <a:off x="9713716" y="849340"/>
            <a:ext cx="1189213" cy="916710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A721D93-AB00-8188-05FF-1A12EF16D766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308323" y="1766050"/>
            <a:ext cx="759506" cy="7360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DD02A6A-9C29-D9F0-95E7-B9778D813CBB}"/>
              </a:ext>
            </a:extLst>
          </p:cNvPr>
          <p:cNvCxnSpPr>
            <a:cxnSpLocks/>
            <a:stCxn id="15" idx="2"/>
          </p:cNvCxnSpPr>
          <p:nvPr/>
        </p:nvCxnSpPr>
        <p:spPr>
          <a:xfrm flipH="1">
            <a:off x="9519503" y="1766050"/>
            <a:ext cx="788820" cy="7360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9E814663-B648-B4F3-686B-F2D5BE6D9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898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9503B-7EC6-3625-5BB0-3EAB95376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Decoding (Rebuild the Tree)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786D5-182A-40B7-10B5-60993EDD1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Encoding we have the .code file</a:t>
            </a:r>
          </a:p>
          <a:p>
            <a:r>
              <a:rPr lang="en-US" dirty="0"/>
              <a:t>Use the .code file to build the tree</a:t>
            </a:r>
          </a:p>
          <a:p>
            <a:pPr lvl="1"/>
            <a:r>
              <a:rPr lang="en-US" dirty="0"/>
              <a:t>Use each path at a time to “branch”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886F0E-FB70-3AA2-D6F7-5DB23CF7F6C7}"/>
              </a:ext>
            </a:extLst>
          </p:cNvPr>
          <p:cNvSpPr txBox="1"/>
          <p:nvPr/>
        </p:nvSpPr>
        <p:spPr>
          <a:xfrm>
            <a:off x="2343613" y="4125426"/>
            <a:ext cx="1466695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97</a:t>
            </a:r>
          </a:p>
          <a:p>
            <a:r>
              <a:rPr lang="en-US" b="1" dirty="0"/>
              <a:t>000</a:t>
            </a:r>
          </a:p>
          <a:p>
            <a:r>
              <a:rPr lang="en-US" b="1" dirty="0"/>
              <a:t>100</a:t>
            </a:r>
          </a:p>
          <a:p>
            <a:r>
              <a:rPr lang="en-US" b="1" dirty="0"/>
              <a:t>001</a:t>
            </a:r>
          </a:p>
          <a:p>
            <a:r>
              <a:rPr lang="en-US" b="1" dirty="0"/>
              <a:t>101</a:t>
            </a:r>
          </a:p>
          <a:p>
            <a:r>
              <a:rPr lang="en-US" b="1" dirty="0"/>
              <a:t>01</a:t>
            </a:r>
          </a:p>
          <a:p>
            <a:r>
              <a:rPr lang="en-US" dirty="0"/>
              <a:t>103</a:t>
            </a:r>
          </a:p>
          <a:p>
            <a:r>
              <a:rPr lang="en-US" dirty="0"/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38779A-9819-7DE3-92AF-E16E59C018FC}"/>
              </a:ext>
            </a:extLst>
          </p:cNvPr>
          <p:cNvSpPr txBox="1"/>
          <p:nvPr/>
        </p:nvSpPr>
        <p:spPr>
          <a:xfrm>
            <a:off x="921673" y="4125426"/>
            <a:ext cx="1466695" cy="2585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FF0000"/>
                </a:solidFill>
              </a:rPr>
              <a:t>Ascii value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Path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Ascii value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Path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Ascii value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Path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Ascii value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Path</a:t>
            </a:r>
          </a:p>
          <a:p>
            <a:pPr algn="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ounded Rectangle 126">
            <a:extLst>
              <a:ext uri="{FF2B5EF4-FFF2-40B4-BE49-F238E27FC236}">
                <a16:creationId xmlns:a16="http://schemas.microsoft.com/office/drawing/2014/main" id="{F2B9AD65-35A2-5CBF-45B2-C404E514288E}"/>
              </a:ext>
            </a:extLst>
          </p:cNvPr>
          <p:cNvSpPr/>
          <p:nvPr/>
        </p:nvSpPr>
        <p:spPr>
          <a:xfrm>
            <a:off x="7146435" y="5778183"/>
            <a:ext cx="1295276" cy="916710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‘a’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</a:t>
            </a:r>
          </a:p>
        </p:txBody>
      </p:sp>
      <p:sp>
        <p:nvSpPr>
          <p:cNvPr id="7" name="Rounded Rectangle 126">
            <a:extLst>
              <a:ext uri="{FF2B5EF4-FFF2-40B4-BE49-F238E27FC236}">
                <a16:creationId xmlns:a16="http://schemas.microsoft.com/office/drawing/2014/main" id="{DABF81CE-31C9-B47B-7671-422A5383307A}"/>
              </a:ext>
            </a:extLst>
          </p:cNvPr>
          <p:cNvSpPr/>
          <p:nvPr/>
        </p:nvSpPr>
        <p:spPr>
          <a:xfrm>
            <a:off x="8697316" y="5778183"/>
            <a:ext cx="1295276" cy="916710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‘d’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</a:t>
            </a:r>
          </a:p>
        </p:txBody>
      </p:sp>
      <p:sp>
        <p:nvSpPr>
          <p:cNvPr id="8" name="Rounded Rectangle 105">
            <a:extLst>
              <a:ext uri="{FF2B5EF4-FFF2-40B4-BE49-F238E27FC236}">
                <a16:creationId xmlns:a16="http://schemas.microsoft.com/office/drawing/2014/main" id="{D68C8547-7634-83A6-CABD-77B9B0A97F61}"/>
              </a:ext>
            </a:extLst>
          </p:cNvPr>
          <p:cNvSpPr/>
          <p:nvPr/>
        </p:nvSpPr>
        <p:spPr>
          <a:xfrm>
            <a:off x="7988286" y="4125426"/>
            <a:ext cx="1189213" cy="916710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7EBDFA8-A8A9-64C0-9BCC-DB4CBB6190C6}"/>
              </a:ext>
            </a:extLst>
          </p:cNvPr>
          <p:cNvCxnSpPr>
            <a:cxnSpLocks/>
            <a:stCxn id="8" idx="2"/>
            <a:endCxn id="7" idx="0"/>
          </p:cNvCxnSpPr>
          <p:nvPr/>
        </p:nvCxnSpPr>
        <p:spPr>
          <a:xfrm>
            <a:off x="8582893" y="5042136"/>
            <a:ext cx="762061" cy="7360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4A51B97-7112-73F8-975E-C4B9276FF795}"/>
              </a:ext>
            </a:extLst>
          </p:cNvPr>
          <p:cNvCxnSpPr>
            <a:cxnSpLocks/>
            <a:stCxn id="8" idx="2"/>
            <a:endCxn id="6" idx="0"/>
          </p:cNvCxnSpPr>
          <p:nvPr/>
        </p:nvCxnSpPr>
        <p:spPr>
          <a:xfrm flipH="1">
            <a:off x="7794073" y="5042136"/>
            <a:ext cx="788820" cy="7360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26">
            <a:extLst>
              <a:ext uri="{FF2B5EF4-FFF2-40B4-BE49-F238E27FC236}">
                <a16:creationId xmlns:a16="http://schemas.microsoft.com/office/drawing/2014/main" id="{573BBAB3-3AA7-F41A-47AD-BD60A2DA50AB}"/>
              </a:ext>
            </a:extLst>
          </p:cNvPr>
          <p:cNvSpPr/>
          <p:nvPr/>
        </p:nvSpPr>
        <p:spPr>
          <a:xfrm>
            <a:off x="9764884" y="4125426"/>
            <a:ext cx="1295276" cy="916710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‘e’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</a:t>
            </a:r>
          </a:p>
        </p:txBody>
      </p:sp>
      <p:sp>
        <p:nvSpPr>
          <p:cNvPr id="12" name="Rounded Rectangle 105">
            <a:extLst>
              <a:ext uri="{FF2B5EF4-FFF2-40B4-BE49-F238E27FC236}">
                <a16:creationId xmlns:a16="http://schemas.microsoft.com/office/drawing/2014/main" id="{D534FD3C-1EDF-B087-0E1D-10EE5DE5B6DC}"/>
              </a:ext>
            </a:extLst>
          </p:cNvPr>
          <p:cNvSpPr/>
          <p:nvPr/>
        </p:nvSpPr>
        <p:spPr>
          <a:xfrm>
            <a:off x="8944560" y="2512290"/>
            <a:ext cx="1189213" cy="916710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6E76766-4581-25E5-FFE5-632E24396F37}"/>
              </a:ext>
            </a:extLst>
          </p:cNvPr>
          <p:cNvCxnSpPr>
            <a:cxnSpLocks/>
            <a:stCxn id="12" idx="2"/>
            <a:endCxn id="11" idx="0"/>
          </p:cNvCxnSpPr>
          <p:nvPr/>
        </p:nvCxnSpPr>
        <p:spPr>
          <a:xfrm>
            <a:off x="9539167" y="3429000"/>
            <a:ext cx="873355" cy="6964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44448E3-9105-55B2-C75B-16F220F8F598}"/>
              </a:ext>
            </a:extLst>
          </p:cNvPr>
          <p:cNvCxnSpPr>
            <a:cxnSpLocks/>
            <a:stCxn id="12" idx="2"/>
            <a:endCxn id="8" idx="0"/>
          </p:cNvCxnSpPr>
          <p:nvPr/>
        </p:nvCxnSpPr>
        <p:spPr>
          <a:xfrm flipH="1">
            <a:off x="8582893" y="3429000"/>
            <a:ext cx="956274" cy="6964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05">
            <a:extLst>
              <a:ext uri="{FF2B5EF4-FFF2-40B4-BE49-F238E27FC236}">
                <a16:creationId xmlns:a16="http://schemas.microsoft.com/office/drawing/2014/main" id="{70A64A75-A556-2FAE-6F42-540BF8C19A4C}"/>
              </a:ext>
            </a:extLst>
          </p:cNvPr>
          <p:cNvSpPr/>
          <p:nvPr/>
        </p:nvSpPr>
        <p:spPr>
          <a:xfrm>
            <a:off x="9713716" y="849340"/>
            <a:ext cx="1189213" cy="916710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A721D93-AB00-8188-05FF-1A12EF16D766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308323" y="1766050"/>
            <a:ext cx="759506" cy="7360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DD02A6A-9C29-D9F0-95E7-B9778D813CBB}"/>
              </a:ext>
            </a:extLst>
          </p:cNvPr>
          <p:cNvCxnSpPr>
            <a:cxnSpLocks/>
            <a:stCxn id="15" idx="2"/>
          </p:cNvCxnSpPr>
          <p:nvPr/>
        </p:nvCxnSpPr>
        <p:spPr>
          <a:xfrm flipH="1">
            <a:off x="9519503" y="1766050"/>
            <a:ext cx="788820" cy="7360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A5A5665B-FB2F-0A59-78D2-31ACA810F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084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9503B-7EC6-3625-5BB0-3EAB95376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Decoding (Rebuild the Tree)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786D5-182A-40B7-10B5-60993EDD1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Encoding we have the .code file</a:t>
            </a:r>
          </a:p>
          <a:p>
            <a:r>
              <a:rPr lang="en-US" dirty="0"/>
              <a:t>Use the .code file to build the tree</a:t>
            </a:r>
          </a:p>
          <a:p>
            <a:pPr lvl="1"/>
            <a:r>
              <a:rPr lang="en-US" dirty="0"/>
              <a:t>Use each path at a time to “branch”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886F0E-FB70-3AA2-D6F7-5DB23CF7F6C7}"/>
              </a:ext>
            </a:extLst>
          </p:cNvPr>
          <p:cNvSpPr txBox="1"/>
          <p:nvPr/>
        </p:nvSpPr>
        <p:spPr>
          <a:xfrm>
            <a:off x="2343613" y="4125426"/>
            <a:ext cx="1466695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97</a:t>
            </a:r>
          </a:p>
          <a:p>
            <a:r>
              <a:rPr lang="en-US" b="1" dirty="0"/>
              <a:t>000</a:t>
            </a:r>
          </a:p>
          <a:p>
            <a:r>
              <a:rPr lang="en-US" b="1" dirty="0"/>
              <a:t>100</a:t>
            </a:r>
          </a:p>
          <a:p>
            <a:r>
              <a:rPr lang="en-US" b="1" dirty="0"/>
              <a:t>001</a:t>
            </a:r>
          </a:p>
          <a:p>
            <a:r>
              <a:rPr lang="en-US" b="1" dirty="0"/>
              <a:t>101</a:t>
            </a:r>
          </a:p>
          <a:p>
            <a:r>
              <a:rPr lang="en-US" b="1" dirty="0"/>
              <a:t>01</a:t>
            </a:r>
          </a:p>
          <a:p>
            <a:r>
              <a:rPr lang="en-US" b="1" dirty="0"/>
              <a:t>103</a:t>
            </a:r>
          </a:p>
          <a:p>
            <a:r>
              <a:rPr lang="en-US" b="1" dirty="0"/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38779A-9819-7DE3-92AF-E16E59C018FC}"/>
              </a:ext>
            </a:extLst>
          </p:cNvPr>
          <p:cNvSpPr txBox="1"/>
          <p:nvPr/>
        </p:nvSpPr>
        <p:spPr>
          <a:xfrm>
            <a:off x="921673" y="4125426"/>
            <a:ext cx="1466695" cy="2585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FF0000"/>
                </a:solidFill>
              </a:rPr>
              <a:t>Ascii value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Path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Ascii value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Path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Ascii value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Path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Ascii value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Path</a:t>
            </a:r>
          </a:p>
          <a:p>
            <a:pPr algn="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ounded Rectangle 126">
            <a:extLst>
              <a:ext uri="{FF2B5EF4-FFF2-40B4-BE49-F238E27FC236}">
                <a16:creationId xmlns:a16="http://schemas.microsoft.com/office/drawing/2014/main" id="{F2B9AD65-35A2-5CBF-45B2-C404E514288E}"/>
              </a:ext>
            </a:extLst>
          </p:cNvPr>
          <p:cNvSpPr/>
          <p:nvPr/>
        </p:nvSpPr>
        <p:spPr>
          <a:xfrm>
            <a:off x="7146435" y="5778183"/>
            <a:ext cx="1295276" cy="916710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‘a’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</a:t>
            </a:r>
          </a:p>
        </p:txBody>
      </p:sp>
      <p:sp>
        <p:nvSpPr>
          <p:cNvPr id="7" name="Rounded Rectangle 126">
            <a:extLst>
              <a:ext uri="{FF2B5EF4-FFF2-40B4-BE49-F238E27FC236}">
                <a16:creationId xmlns:a16="http://schemas.microsoft.com/office/drawing/2014/main" id="{DABF81CE-31C9-B47B-7671-422A5383307A}"/>
              </a:ext>
            </a:extLst>
          </p:cNvPr>
          <p:cNvSpPr/>
          <p:nvPr/>
        </p:nvSpPr>
        <p:spPr>
          <a:xfrm>
            <a:off x="8697316" y="5778183"/>
            <a:ext cx="1295276" cy="916710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‘d’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</a:t>
            </a:r>
          </a:p>
        </p:txBody>
      </p:sp>
      <p:sp>
        <p:nvSpPr>
          <p:cNvPr id="8" name="Rounded Rectangle 105">
            <a:extLst>
              <a:ext uri="{FF2B5EF4-FFF2-40B4-BE49-F238E27FC236}">
                <a16:creationId xmlns:a16="http://schemas.microsoft.com/office/drawing/2014/main" id="{D68C8547-7634-83A6-CABD-77B9B0A97F61}"/>
              </a:ext>
            </a:extLst>
          </p:cNvPr>
          <p:cNvSpPr/>
          <p:nvPr/>
        </p:nvSpPr>
        <p:spPr>
          <a:xfrm>
            <a:off x="7988286" y="4125426"/>
            <a:ext cx="1189213" cy="916710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7EBDFA8-A8A9-64C0-9BCC-DB4CBB6190C6}"/>
              </a:ext>
            </a:extLst>
          </p:cNvPr>
          <p:cNvCxnSpPr>
            <a:cxnSpLocks/>
            <a:stCxn id="8" idx="2"/>
            <a:endCxn id="7" idx="0"/>
          </p:cNvCxnSpPr>
          <p:nvPr/>
        </p:nvCxnSpPr>
        <p:spPr>
          <a:xfrm>
            <a:off x="8582893" y="5042136"/>
            <a:ext cx="762061" cy="7360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4A51B97-7112-73F8-975E-C4B9276FF795}"/>
              </a:ext>
            </a:extLst>
          </p:cNvPr>
          <p:cNvCxnSpPr>
            <a:cxnSpLocks/>
            <a:stCxn id="8" idx="2"/>
            <a:endCxn id="6" idx="0"/>
          </p:cNvCxnSpPr>
          <p:nvPr/>
        </p:nvCxnSpPr>
        <p:spPr>
          <a:xfrm flipH="1">
            <a:off x="7794073" y="5042136"/>
            <a:ext cx="788820" cy="7360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26">
            <a:extLst>
              <a:ext uri="{FF2B5EF4-FFF2-40B4-BE49-F238E27FC236}">
                <a16:creationId xmlns:a16="http://schemas.microsoft.com/office/drawing/2014/main" id="{573BBAB3-3AA7-F41A-47AD-BD60A2DA50AB}"/>
              </a:ext>
            </a:extLst>
          </p:cNvPr>
          <p:cNvSpPr/>
          <p:nvPr/>
        </p:nvSpPr>
        <p:spPr>
          <a:xfrm>
            <a:off x="9764884" y="4125426"/>
            <a:ext cx="1295276" cy="916710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‘e’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</a:t>
            </a:r>
          </a:p>
        </p:txBody>
      </p:sp>
      <p:sp>
        <p:nvSpPr>
          <p:cNvPr id="12" name="Rounded Rectangle 105">
            <a:extLst>
              <a:ext uri="{FF2B5EF4-FFF2-40B4-BE49-F238E27FC236}">
                <a16:creationId xmlns:a16="http://schemas.microsoft.com/office/drawing/2014/main" id="{D534FD3C-1EDF-B087-0E1D-10EE5DE5B6DC}"/>
              </a:ext>
            </a:extLst>
          </p:cNvPr>
          <p:cNvSpPr/>
          <p:nvPr/>
        </p:nvSpPr>
        <p:spPr>
          <a:xfrm>
            <a:off x="8944560" y="2512290"/>
            <a:ext cx="1189213" cy="916710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6E76766-4581-25E5-FFE5-632E24396F37}"/>
              </a:ext>
            </a:extLst>
          </p:cNvPr>
          <p:cNvCxnSpPr>
            <a:cxnSpLocks/>
            <a:stCxn id="12" idx="2"/>
            <a:endCxn id="11" idx="0"/>
          </p:cNvCxnSpPr>
          <p:nvPr/>
        </p:nvCxnSpPr>
        <p:spPr>
          <a:xfrm>
            <a:off x="9539167" y="3429000"/>
            <a:ext cx="873355" cy="6964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44448E3-9105-55B2-C75B-16F220F8F598}"/>
              </a:ext>
            </a:extLst>
          </p:cNvPr>
          <p:cNvCxnSpPr>
            <a:cxnSpLocks/>
            <a:stCxn id="12" idx="2"/>
            <a:endCxn id="8" idx="0"/>
          </p:cNvCxnSpPr>
          <p:nvPr/>
        </p:nvCxnSpPr>
        <p:spPr>
          <a:xfrm flipH="1">
            <a:off x="8582893" y="3429000"/>
            <a:ext cx="956274" cy="6964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05">
            <a:extLst>
              <a:ext uri="{FF2B5EF4-FFF2-40B4-BE49-F238E27FC236}">
                <a16:creationId xmlns:a16="http://schemas.microsoft.com/office/drawing/2014/main" id="{70A64A75-A556-2FAE-6F42-540BF8C19A4C}"/>
              </a:ext>
            </a:extLst>
          </p:cNvPr>
          <p:cNvSpPr/>
          <p:nvPr/>
        </p:nvSpPr>
        <p:spPr>
          <a:xfrm>
            <a:off x="9713716" y="849340"/>
            <a:ext cx="1189213" cy="916710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A721D93-AB00-8188-05FF-1A12EF16D766}"/>
              </a:ext>
            </a:extLst>
          </p:cNvPr>
          <p:cNvCxnSpPr>
            <a:cxnSpLocks/>
            <a:stCxn id="15" idx="2"/>
            <a:endCxn id="18" idx="0"/>
          </p:cNvCxnSpPr>
          <p:nvPr/>
        </p:nvCxnSpPr>
        <p:spPr>
          <a:xfrm>
            <a:off x="10308323" y="1766050"/>
            <a:ext cx="759506" cy="7360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DD02A6A-9C29-D9F0-95E7-B9778D813CBB}"/>
              </a:ext>
            </a:extLst>
          </p:cNvPr>
          <p:cNvCxnSpPr>
            <a:cxnSpLocks/>
            <a:stCxn id="15" idx="2"/>
          </p:cNvCxnSpPr>
          <p:nvPr/>
        </p:nvCxnSpPr>
        <p:spPr>
          <a:xfrm flipH="1">
            <a:off x="9519503" y="1766050"/>
            <a:ext cx="788820" cy="7360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26">
            <a:extLst>
              <a:ext uri="{FF2B5EF4-FFF2-40B4-BE49-F238E27FC236}">
                <a16:creationId xmlns:a16="http://schemas.microsoft.com/office/drawing/2014/main" id="{F362127A-781B-4D22-4C26-0E2089E60B8E}"/>
              </a:ext>
            </a:extLst>
          </p:cNvPr>
          <p:cNvSpPr/>
          <p:nvPr/>
        </p:nvSpPr>
        <p:spPr>
          <a:xfrm>
            <a:off x="10420191" y="2502097"/>
            <a:ext cx="1295276" cy="916710"/>
          </a:xfrm>
          <a:prstGeom prst="roundRect">
            <a:avLst/>
          </a:prstGeom>
          <a:solidFill>
            <a:srgbClr val="FF71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Char: ‘g’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Freq: </a:t>
            </a: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E9E18327-6856-8CDC-B430-C74F3F91B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60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B5120-B413-B032-9146-F179622DE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Overview: Encoding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0A3BA-1F32-12AB-B6C3-C080F3EE4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2115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Computers store all values as 1s and 0s</a:t>
            </a:r>
          </a:p>
          <a:p>
            <a:pPr lvl="1"/>
            <a:r>
              <a:rPr lang="en-US" sz="2000" dirty="0"/>
              <a:t>1s and 0s represent numbers</a:t>
            </a:r>
          </a:p>
          <a:p>
            <a:r>
              <a:rPr lang="en-US" sz="2400" dirty="0"/>
              <a:t>Characters each have a number used to “encode” it</a:t>
            </a:r>
          </a:p>
          <a:p>
            <a:pPr lvl="1"/>
            <a:r>
              <a:rPr lang="en-US" sz="2000" dirty="0"/>
              <a:t>“Default” encoding is ASCII</a:t>
            </a:r>
          </a:p>
          <a:p>
            <a:pPr lvl="2"/>
            <a:r>
              <a:rPr lang="en-US" sz="1800" dirty="0"/>
              <a:t>Uses 8 bits to represent each character</a:t>
            </a:r>
          </a:p>
          <a:p>
            <a:pPr lvl="2"/>
            <a:r>
              <a:rPr lang="en-US" sz="1800" dirty="0"/>
              <a:t>Number between 0 and 255</a:t>
            </a:r>
          </a:p>
          <a:p>
            <a:endParaRPr lang="en-US" sz="24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C02CE7A-3B79-7322-AF13-5EB4A23E88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456046"/>
              </p:ext>
            </p:extLst>
          </p:nvPr>
        </p:nvGraphicFramePr>
        <p:xfrm>
          <a:off x="1709783" y="3741540"/>
          <a:ext cx="812799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09862789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12725267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6455561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Binary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080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01100001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046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01100010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066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01100011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145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01100101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480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01100111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802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01110111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536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‘  ‘ (space)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00100000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658960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15F31-A79E-DA13-797F-9278B285C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372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87C35-191D-2F08-9F14-C28D6E502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BitInputStream</a:t>
            </a:r>
            <a:r>
              <a:rPr lang="en-US" dirty="0"/>
              <a:t>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C18D8-9537-A892-9A69-296D697F7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6996"/>
            <a:ext cx="10515600" cy="4351338"/>
          </a:xfrm>
        </p:spPr>
        <p:txBody>
          <a:bodyPr/>
          <a:lstStyle/>
          <a:p>
            <a:r>
              <a:rPr lang="en-US" dirty="0"/>
              <a:t>Used to read 1 bit at a time</a:t>
            </a:r>
          </a:p>
          <a:p>
            <a:r>
              <a:rPr lang="en-US" dirty="0"/>
              <a:t>Works a lot like Scanner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33F20AB-8D06-068F-4DE6-D5D0AC4645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805450"/>
              </p:ext>
            </p:extLst>
          </p:nvPr>
        </p:nvGraphicFramePr>
        <p:xfrm>
          <a:off x="1670493" y="3250215"/>
          <a:ext cx="882384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9730">
                  <a:extLst>
                    <a:ext uri="{9D8B030D-6E8A-4147-A177-3AD203B41FA5}">
                      <a16:colId xmlns:a16="http://schemas.microsoft.com/office/drawing/2014/main" val="971219447"/>
                    </a:ext>
                  </a:extLst>
                </a:gridCol>
                <a:gridCol w="5784112">
                  <a:extLst>
                    <a:ext uri="{9D8B030D-6E8A-4147-A177-3AD203B41FA5}">
                      <a16:colId xmlns:a16="http://schemas.microsoft.com/office/drawing/2014/main" val="3285569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Behavior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095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BitInputStream</a:t>
                      </a:r>
                      <a:r>
                        <a:rPr lang="en-US" dirty="0"/>
                        <a:t>(String file)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Creates a stream of bits from file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575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hasNextBit</a:t>
                      </a:r>
                      <a:r>
                        <a:rPr lang="en-US" dirty="0"/>
                        <a:t>()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Returns true if bits remain in the stream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879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nextBit</a:t>
                      </a:r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Reads and returns the next bit in the stream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49121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EDCBE6-034E-A8FF-8CB3-F71B9B992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2734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6197B-A8D7-8DA3-7D13-8E3FB3967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A6CFC-C579-7FDE-36DA-65D771562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A: Compression</a:t>
            </a:r>
          </a:p>
          <a:p>
            <a:pPr lvl="1"/>
            <a:r>
              <a:rPr lang="en-US" dirty="0"/>
              <a:t>public </a:t>
            </a:r>
            <a:r>
              <a:rPr lang="en-US" dirty="0" err="1"/>
              <a:t>HuffmanCode</a:t>
            </a:r>
            <a:r>
              <a:rPr lang="en-US" dirty="0"/>
              <a:t>(int[] counts) </a:t>
            </a:r>
          </a:p>
          <a:p>
            <a:pPr lvl="2"/>
            <a:r>
              <a:rPr lang="en-US" dirty="0"/>
              <a:t>Slides 14-15</a:t>
            </a:r>
          </a:p>
          <a:p>
            <a:pPr lvl="2"/>
            <a:r>
              <a:rPr lang="en-US" dirty="0"/>
              <a:t>Slides 18-25</a:t>
            </a:r>
          </a:p>
          <a:p>
            <a:pPr lvl="1"/>
            <a:r>
              <a:rPr lang="en-US" dirty="0"/>
              <a:t>public void save(</a:t>
            </a:r>
            <a:r>
              <a:rPr lang="en-US" dirty="0" err="1"/>
              <a:t>PrintStream</a:t>
            </a:r>
            <a:r>
              <a:rPr lang="en-US" dirty="0"/>
              <a:t> out) </a:t>
            </a:r>
          </a:p>
          <a:p>
            <a:pPr lvl="2"/>
            <a:r>
              <a:rPr lang="en-US" dirty="0"/>
              <a:t>Slides 16-17</a:t>
            </a:r>
          </a:p>
          <a:p>
            <a:r>
              <a:rPr lang="en-US" dirty="0"/>
              <a:t>Part B: Decompression</a:t>
            </a:r>
          </a:p>
          <a:p>
            <a:pPr lvl="1"/>
            <a:r>
              <a:rPr lang="en-US" dirty="0"/>
              <a:t>public </a:t>
            </a:r>
            <a:r>
              <a:rPr lang="en-US" dirty="0" err="1"/>
              <a:t>HuffmanCode</a:t>
            </a:r>
            <a:r>
              <a:rPr lang="en-US" dirty="0"/>
              <a:t>(Scanner input)</a:t>
            </a:r>
          </a:p>
          <a:p>
            <a:pPr lvl="2"/>
            <a:r>
              <a:rPr lang="en-US" dirty="0"/>
              <a:t>Slides 26-29</a:t>
            </a:r>
          </a:p>
          <a:p>
            <a:pPr lvl="1"/>
            <a:r>
              <a:rPr lang="en-US" dirty="0"/>
              <a:t>public void translate(</a:t>
            </a:r>
            <a:r>
              <a:rPr lang="en-US" dirty="0" err="1"/>
              <a:t>BitInputStream</a:t>
            </a:r>
            <a:r>
              <a:rPr lang="en-US" dirty="0"/>
              <a:t> in, </a:t>
            </a:r>
            <a:r>
              <a:rPr lang="en-US" dirty="0" err="1"/>
              <a:t>PrintStream</a:t>
            </a:r>
            <a:r>
              <a:rPr lang="en-US" dirty="0"/>
              <a:t> out)</a:t>
            </a:r>
          </a:p>
          <a:p>
            <a:pPr lvl="2"/>
            <a:r>
              <a:rPr lang="en-US" dirty="0"/>
              <a:t>Slide 11 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BA9ECE-3DD6-E638-3416-B4D5D383B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3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5F333-9117-F643-AFFB-95F3FDE69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Encoding/Decoding with ASCII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99DB9-DB42-2B84-9049-50763F3E6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Encoding:</a:t>
            </a:r>
          </a:p>
          <a:p>
            <a:pPr lvl="1"/>
            <a:r>
              <a:rPr lang="en-US" dirty="0"/>
              <a:t>Replace each character of text with its binary representation</a:t>
            </a:r>
          </a:p>
          <a:p>
            <a:pPr lvl="2"/>
            <a:r>
              <a:rPr lang="en-US" dirty="0"/>
              <a:t>This includes all punctuation, whitespace, etc.</a:t>
            </a:r>
          </a:p>
          <a:p>
            <a:r>
              <a:rPr lang="en-US" dirty="0"/>
              <a:t>Decoding:</a:t>
            </a:r>
          </a:p>
          <a:p>
            <a:pPr lvl="1"/>
            <a:r>
              <a:rPr lang="en-US" dirty="0"/>
              <a:t>Take the binary encoding and break it up into chunks of 8 bits</a:t>
            </a:r>
          </a:p>
          <a:p>
            <a:pPr lvl="1"/>
            <a:r>
              <a:rPr lang="en-US" dirty="0"/>
              <a:t>Use the encoding table to find which letter each chunk represents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B3C4E2-2228-2B83-A8B0-691F89C18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49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AFAB-132D-8B88-CC73-D13BA99DE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Encoding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51501-4B3B-52F1-8146-9A86C2998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wigg</a:t>
            </a:r>
            <a:endParaRPr lang="en-US" dirty="0"/>
          </a:p>
          <a:p>
            <a:pPr lvl="1"/>
            <a:r>
              <a:rPr lang="en-US" dirty="0"/>
              <a:t>01110111011010010110011101100111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FCE14D-0802-C47E-3502-706524388590}"/>
              </a:ext>
            </a:extLst>
          </p:cNvPr>
          <p:cNvSpPr txBox="1"/>
          <p:nvPr/>
        </p:nvSpPr>
        <p:spPr>
          <a:xfrm>
            <a:off x="6096000" y="365125"/>
            <a:ext cx="55981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US" sz="2400" dirty="0">
                <a:solidFill>
                  <a:srgbClr val="FF0000"/>
                </a:solidFill>
              </a:rPr>
              <a:t>wiggle </a:t>
            </a:r>
            <a:r>
              <a:rPr lang="en-US" sz="2400" dirty="0" err="1">
                <a:solidFill>
                  <a:srgbClr val="FF0000"/>
                </a:solidFill>
              </a:rPr>
              <a:t>wiggle</a:t>
            </a:r>
            <a:r>
              <a:rPr lang="en-US" sz="2400" dirty="0">
                <a:solidFill>
                  <a:srgbClr val="FF0000"/>
                </a:solidFill>
              </a:rPr>
              <a:t> wiggle like a gypsy queen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wiggle </a:t>
            </a:r>
            <a:r>
              <a:rPr lang="en-US" sz="2400" dirty="0" err="1">
                <a:solidFill>
                  <a:srgbClr val="FF0000"/>
                </a:solidFill>
              </a:rPr>
              <a:t>wiggle</a:t>
            </a:r>
            <a:r>
              <a:rPr lang="en-US" sz="2400" dirty="0">
                <a:solidFill>
                  <a:srgbClr val="FF0000"/>
                </a:solidFill>
              </a:rPr>
              <a:t> wiggle all dressed in green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7E58FAA-70FF-CED3-B14B-9C0FAEED55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204624"/>
              </p:ext>
            </p:extLst>
          </p:nvPr>
        </p:nvGraphicFramePr>
        <p:xfrm>
          <a:off x="3904343" y="3767665"/>
          <a:ext cx="812799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09862789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12725267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6455561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Binary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080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01100001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046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01100010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066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01100101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145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01100111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480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01101001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802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01110111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536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‘  ‘ (space)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00100000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658960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5DF0C-4260-DEA7-987E-3A5B8F8D2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24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AFAB-132D-8B88-CC73-D13BA99DE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Decoding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51501-4B3B-52F1-8146-9A86C2998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01110111 01101001 01100111 01100111</a:t>
            </a:r>
          </a:p>
          <a:p>
            <a:pPr lvl="1"/>
            <a:r>
              <a:rPr lang="en-US" dirty="0" err="1"/>
              <a:t>wigg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FCE14D-0802-C47E-3502-706524388590}"/>
              </a:ext>
            </a:extLst>
          </p:cNvPr>
          <p:cNvSpPr txBox="1"/>
          <p:nvPr/>
        </p:nvSpPr>
        <p:spPr>
          <a:xfrm>
            <a:off x="6096000" y="365125"/>
            <a:ext cx="55981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US" sz="2400" dirty="0">
                <a:solidFill>
                  <a:srgbClr val="FF0000"/>
                </a:solidFill>
              </a:rPr>
              <a:t>wiggle </a:t>
            </a:r>
            <a:r>
              <a:rPr lang="en-US" sz="2400" dirty="0" err="1">
                <a:solidFill>
                  <a:srgbClr val="FF0000"/>
                </a:solidFill>
              </a:rPr>
              <a:t>wiggle</a:t>
            </a:r>
            <a:r>
              <a:rPr lang="en-US" sz="2400" dirty="0">
                <a:solidFill>
                  <a:srgbClr val="FF0000"/>
                </a:solidFill>
              </a:rPr>
              <a:t> wiggle like a gypsy queen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wiggle </a:t>
            </a:r>
            <a:r>
              <a:rPr lang="en-US" sz="2400" dirty="0" err="1">
                <a:solidFill>
                  <a:srgbClr val="FF0000"/>
                </a:solidFill>
              </a:rPr>
              <a:t>wiggle</a:t>
            </a:r>
            <a:r>
              <a:rPr lang="en-US" sz="2400" dirty="0">
                <a:solidFill>
                  <a:srgbClr val="FF0000"/>
                </a:solidFill>
              </a:rPr>
              <a:t> wiggle all dressed in green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7E58FAA-70FF-CED3-B14B-9C0FAEED5590}"/>
              </a:ext>
            </a:extLst>
          </p:cNvPr>
          <p:cNvGraphicFramePr>
            <a:graphicFrameLocks noGrp="1"/>
          </p:cNvGraphicFramePr>
          <p:nvPr/>
        </p:nvGraphicFramePr>
        <p:xfrm>
          <a:off x="3904343" y="3767665"/>
          <a:ext cx="812799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09862789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12725267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6455561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Binary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080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01100001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046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01100010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066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01100101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145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01100111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480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01101001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802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01110111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536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‘  ‘ (space)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00100000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658960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FBBC2-3BF6-B2D9-9C84-AF425545C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0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528D9-CE63-6A3F-48D2-546B326D4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Width vs Variable Width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FBC6F-5B0A-725B-03BA-E4FC3C524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ASCII is an example of </a:t>
            </a:r>
            <a:r>
              <a:rPr lang="en-US" i="1" dirty="0"/>
              <a:t>fixed width encoding</a:t>
            </a:r>
          </a:p>
          <a:p>
            <a:pPr lvl="1"/>
            <a:r>
              <a:rPr lang="en-US" dirty="0"/>
              <a:t>Each character’s encoding is the same size (8 bits for ASCII)</a:t>
            </a:r>
          </a:p>
          <a:p>
            <a:r>
              <a:rPr lang="en-US" dirty="0"/>
              <a:t>Huffman is an example of </a:t>
            </a:r>
            <a:r>
              <a:rPr lang="en-US" i="1" dirty="0"/>
              <a:t>variable width encoding</a:t>
            </a:r>
          </a:p>
          <a:p>
            <a:pPr lvl="1"/>
            <a:r>
              <a:rPr lang="en-US" dirty="0"/>
              <a:t>Different characters may have different length encodings</a:t>
            </a:r>
          </a:p>
          <a:p>
            <a:pPr lvl="1"/>
            <a:r>
              <a:rPr lang="en-US" dirty="0"/>
              <a:t>Why do this? Compression!</a:t>
            </a:r>
          </a:p>
          <a:p>
            <a:pPr lvl="2"/>
            <a:r>
              <a:rPr lang="en-US" dirty="0"/>
              <a:t>Some characters are more common than others, give the more common characters shorter code words (even if rare characters get longer ones)</a:t>
            </a:r>
          </a:p>
          <a:p>
            <a:pPr lvl="1"/>
            <a:r>
              <a:rPr lang="en-US" dirty="0"/>
              <a:t>This makes encoding/decoding tricky…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9F47EC-0898-64F7-A05B-421B011BA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4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6A9E7-C076-14EE-6E70-2E88277E2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“Bad” Variable Length Encoding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ADC8C-A9D2-DC1A-9B9F-45DE94145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1010</a:t>
            </a:r>
          </a:p>
          <a:p>
            <a:r>
              <a:rPr lang="en-US" dirty="0"/>
              <a:t>Goal: pick encodings to make this unambiguous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91D457B-21B6-D96A-C86E-44F6AC1524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168329"/>
              </p:ext>
            </p:extLst>
          </p:nvPr>
        </p:nvGraphicFramePr>
        <p:xfrm>
          <a:off x="1553029" y="3758957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1937687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1916233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Character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Encoding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86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0839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107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090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130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287686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B898F-12A8-615F-A7C6-A9613F8B1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04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D64F3-DE8C-51A1-36FF-3822FBCB3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Coding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FA1DF-06D3-D80D-DCB9-4A0FD0550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variable length codes to take up less space</a:t>
            </a:r>
          </a:p>
          <a:p>
            <a:pPr lvl="1"/>
            <a:r>
              <a:rPr lang="en-US" dirty="0"/>
              <a:t>Don’t have codes for unused characters</a:t>
            </a:r>
          </a:p>
          <a:p>
            <a:pPr lvl="1"/>
            <a:r>
              <a:rPr lang="en-US" dirty="0"/>
              <a:t>Give frequent characters shorter codes</a:t>
            </a:r>
          </a:p>
          <a:p>
            <a:pPr lvl="1"/>
            <a:r>
              <a:rPr lang="en-US" dirty="0"/>
              <a:t>Give infrequent characters longer codes</a:t>
            </a:r>
          </a:p>
          <a:p>
            <a:r>
              <a:rPr lang="en-US" dirty="0"/>
              <a:t>Select code words to make decoding unambiguous</a:t>
            </a:r>
          </a:p>
          <a:p>
            <a:pPr lvl="1"/>
            <a:r>
              <a:rPr lang="en-US" dirty="0"/>
              <a:t>You can tell when one char ends and the next begins</a:t>
            </a:r>
          </a:p>
          <a:p>
            <a:pPr lvl="1"/>
            <a:r>
              <a:rPr lang="en-US" dirty="0"/>
              <a:t>We will use a binary tree!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8F541-3980-5D27-18E3-8020FFB36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0FBE-07AB-487D-B22C-20D7ECB255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48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3495</TotalTime>
  <Words>2760</Words>
  <Application>Microsoft Office PowerPoint</Application>
  <PresentationFormat>Widescreen</PresentationFormat>
  <Paragraphs>879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Aptos</vt:lpstr>
      <vt:lpstr>Aptos Display</vt:lpstr>
      <vt:lpstr>Arial</vt:lpstr>
      <vt:lpstr>Office Theme</vt:lpstr>
      <vt:lpstr>Huffman Encoding</vt:lpstr>
      <vt:lpstr>Priority Queue</vt:lpstr>
      <vt:lpstr>Overview: Encoding</vt:lpstr>
      <vt:lpstr>Encoding/Decoding with ASCII</vt:lpstr>
      <vt:lpstr>Encoding Example</vt:lpstr>
      <vt:lpstr>Decoding Example</vt:lpstr>
      <vt:lpstr>Fixed Width vs Variable Width</vt:lpstr>
      <vt:lpstr>A “Bad” Variable Length Encoding</vt:lpstr>
      <vt:lpstr>Huffman Coding Strategy</vt:lpstr>
      <vt:lpstr>Huffman Coding</vt:lpstr>
      <vt:lpstr>Huffman Coding</vt:lpstr>
      <vt:lpstr>P3 Process</vt:lpstr>
      <vt:lpstr>Encoding (Generating Huffman Tree)</vt:lpstr>
      <vt:lpstr>Encoding (Generating Huffman Tree)</vt:lpstr>
      <vt:lpstr>Encoding (Generating Huffman Tree)</vt:lpstr>
      <vt:lpstr>Encoding (Storing Huffman Tree)</vt:lpstr>
      <vt:lpstr>Encoding (Use the Codes)</vt:lpstr>
      <vt:lpstr>Step 3: Build the Tree</vt:lpstr>
      <vt:lpstr>Step 3: Build the Tree</vt:lpstr>
      <vt:lpstr>Step 3: Build the Tree</vt:lpstr>
      <vt:lpstr>Step 3: Build the Tree</vt:lpstr>
      <vt:lpstr>Step 3: Build the Tree</vt:lpstr>
      <vt:lpstr>Step 3: Build the Tree</vt:lpstr>
      <vt:lpstr>Step 3: Build the Tree</vt:lpstr>
      <vt:lpstr>Step 3: Build the Tree</vt:lpstr>
      <vt:lpstr>Decoding (Rebuild the Tree)</vt:lpstr>
      <vt:lpstr>Decoding (Rebuild the Tree)</vt:lpstr>
      <vt:lpstr>Decoding (Rebuild the Tree)</vt:lpstr>
      <vt:lpstr>Decoding (Rebuild the Tree)</vt:lpstr>
      <vt:lpstr>BitInputStream Class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Brunelle, Nathan J (njb2b)</dc:creator>
  <cp:lastModifiedBy>Brunelle, Nathan J (njb2b)</cp:lastModifiedBy>
  <cp:revision>47</cp:revision>
  <dcterms:created xsi:type="dcterms:W3CDTF">2024-05-22T05:32:22Z</dcterms:created>
  <dcterms:modified xsi:type="dcterms:W3CDTF">2024-05-24T15:47:46Z</dcterms:modified>
</cp:coreProperties>
</file>