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9" r:id="rId4"/>
    <p:sldId id="258" r:id="rId5"/>
    <p:sldId id="260" r:id="rId6"/>
    <p:sldId id="261" r:id="rId7"/>
    <p:sldId id="263" r:id="rId8"/>
    <p:sldId id="26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2D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25410-EB33-50B4-28D0-ACE152636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C3F59-BCB7-B984-B812-0956554A7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F9256-1717-EED7-0F99-EBDD14E3B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24428-8928-98E5-BBDD-E34FA390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16106-ADB9-EB91-3BF2-C54D3C12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6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525-721B-FF1A-D121-E895F25A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818402-730E-F165-89BD-ED86E3078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AA67C-40D8-28C3-817B-519692F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E93B4-CCBA-E95C-50EE-058A375F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6207F-D8DF-5343-21BD-8513609C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0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1447D8-DF9B-F6F6-D9D0-F858218FF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75679-134F-C1AC-35FC-5CA7BE6BA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BFA6F-C2DB-B9F8-741F-137BA821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47040-25F6-65C2-8E58-AD57636C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A066-D854-6799-B2E7-267354F6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DDA9E-1681-58D5-30AB-F6A3251A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41266-E21A-EE96-56EA-8B288A6D4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F5CCF-7479-1F6B-F882-96381CF31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E5BE3-495C-7C7F-136D-469F52DA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EF8F3-07A1-CBFA-7888-EC6B47CDD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0B2D-778F-2DAD-A22F-E89A9AA3F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82E0B-ECD3-C059-540A-520E7054B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A77A8-1EE5-A61B-1165-782AE5BDE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D9C3-C003-46D2-9BFC-748BA18DA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5020E-B905-C3AD-5192-236B06BB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6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E3FC-5A46-FE8E-1782-4160F0DF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28A88-5FF0-3DF3-715A-55C4EBF0C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F5EB4-811F-20F0-3BEF-C8C5449EA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67111-5C81-0363-CA72-781B5029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5466D-77F5-89B7-495D-38ADA5D7B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4C412-58E0-09A7-EE18-87F26D88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3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338D-A313-F976-309D-81F5DAA6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252E7-D312-F73D-9C87-6249793C3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A2F88-105B-6B52-B476-F6795D769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C9F4E0-E41E-1554-EDD8-15EB0404E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4D550F-76D1-4E10-AF5C-1F23E3311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51813-62D5-D717-8EA3-67BF2F752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C3A2DF-793C-4231-AD2F-F17814FA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6F974-CD34-EE01-9C02-FE28B4A6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2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ACBE-717E-1ACF-181A-F51CE0FD3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769931-8604-BA4C-1866-CBE067DF6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F0551F-3ED6-53B4-96BA-F256D556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E89FC-1331-65C9-67C5-139DA1950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7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68F13-88DC-A25F-DA53-619464319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EE9BD-3C78-0D11-2A9B-33174C9C9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4FC88-2C5A-FB06-17BE-0E8C9D8C5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D7B0-80C5-4F67-26E3-C922F3C6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BC81B-1FC1-6048-3EF9-A546F31A0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63F5D-00BF-E5DA-EF7D-A0FF6F160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42BEE-9FD2-EC1E-7317-9024E024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F6FC-5A4A-37B8-91C6-0A993E91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65921-D2C8-164C-C749-702EE492F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3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2A92-FE10-8317-9345-084EC3FCC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EB7D8F-DA72-AE6B-14AE-27624BBCC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1C7F6-6540-CD64-14A1-40344E0E7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EFC0A-4634-3F73-18B3-816149E1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FA2A9-AC13-F528-F4C4-23F83F20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5DC6D-1C9C-D0BA-00F6-68394E37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0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FB8A5-9F92-48C5-6095-8189036D6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9F834-D5B3-AF17-E304-D6F4AD25B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134A0-1427-5A04-5D98-40F4223BF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9EB7C-6441-CAC3-F52E-2B133D922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CF2D-750B-87F2-F9F4-F934123FD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4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A0E9-5078-A515-E459-31E340E26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Bother With Inheritance? (10:30)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3D3F7-E44B-3EF8-0DBA-DEC0E7590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Simplify and standardize similar classes</a:t>
            </a:r>
          </a:p>
          <a:p>
            <a:r>
              <a:rPr lang="en-US" dirty="0"/>
              <a:t>Different classes to have the same “Type”</a:t>
            </a:r>
          </a:p>
          <a:p>
            <a:pPr lvl="1"/>
            <a:r>
              <a:rPr lang="en-US" dirty="0"/>
              <a:t>Different classes have slightly different behavior</a:t>
            </a:r>
          </a:p>
          <a:p>
            <a:r>
              <a:rPr lang="en-US" dirty="0"/>
              <a:t>Allows programmers reuse code</a:t>
            </a:r>
          </a:p>
          <a:p>
            <a:r>
              <a:rPr lang="en-US" dirty="0"/>
              <a:t>Keep code organized</a:t>
            </a:r>
          </a:p>
        </p:txBody>
      </p:sp>
    </p:spTree>
    <p:extLst>
      <p:ext uri="{BB962C8B-B14F-4D97-AF65-F5344CB8AC3E}">
        <p14:creationId xmlns:p14="http://schemas.microsoft.com/office/powerpoint/2010/main" val="244697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A0E9-5078-A515-E459-31E340E26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Bother With Inheritance?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3D3F7-E44B-3EF8-0DBA-DEC0E7590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us to be lazy</a:t>
            </a:r>
          </a:p>
          <a:p>
            <a:pPr lvl="1"/>
            <a:r>
              <a:rPr lang="en-US" dirty="0"/>
              <a:t>Don’t waste time copying stuff</a:t>
            </a:r>
          </a:p>
          <a:p>
            <a:pPr lvl="1"/>
            <a:r>
              <a:rPr lang="en-US" dirty="0"/>
              <a:t>Prevents bugs</a:t>
            </a:r>
          </a:p>
          <a:p>
            <a:r>
              <a:rPr lang="en-US" dirty="0"/>
              <a:t>Organization</a:t>
            </a:r>
          </a:p>
          <a:p>
            <a:r>
              <a:rPr lang="en-US" dirty="0"/>
              <a:t>Establishes relationships between objects</a:t>
            </a:r>
          </a:p>
          <a:p>
            <a:pPr lvl="1"/>
            <a:r>
              <a:rPr lang="en-US" dirty="0"/>
              <a:t>“is-a” relationship</a:t>
            </a:r>
          </a:p>
        </p:txBody>
      </p:sp>
    </p:spTree>
    <p:extLst>
      <p:ext uri="{BB962C8B-B14F-4D97-AF65-F5344CB8AC3E}">
        <p14:creationId xmlns:p14="http://schemas.microsoft.com/office/powerpoint/2010/main" val="279059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CA84-BB09-F98A-324E-682DF90F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Declared Type and Actual Type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D36A94-E288-99B4-BCFA-E765064D79A3}"/>
              </a:ext>
            </a:extLst>
          </p:cNvPr>
          <p:cNvSpPr txBox="1"/>
          <p:nvPr/>
        </p:nvSpPr>
        <p:spPr>
          <a:xfrm>
            <a:off x="6355145" y="3142366"/>
            <a:ext cx="5121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0" dirty="0">
                <a:solidFill>
                  <a:srgbClr val="FF0000"/>
                </a:solidFill>
                <a:effectLst/>
                <a:latin typeface="Source Code Pro" panose="020F0502020204030204" pitchFamily="49" charset="0"/>
              </a:rPr>
              <a:t>Chef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headChef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= new </a:t>
            </a:r>
            <a:r>
              <a:rPr lang="en-US" sz="1600" b="0" i="0" dirty="0">
                <a:solidFill>
                  <a:srgbClr val="0070C0"/>
                </a:solidFill>
                <a:effectLst/>
                <a:latin typeface="Source Code Pro" panose="020F0502020204030204" pitchFamily="49" charset="0"/>
              </a:rPr>
              <a:t>Chef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("Julia Child");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3E257-17D9-A352-408A-85BD61DDB18D}"/>
              </a:ext>
            </a:extLst>
          </p:cNvPr>
          <p:cNvSpPr txBox="1"/>
          <p:nvPr/>
        </p:nvSpPr>
        <p:spPr>
          <a:xfrm>
            <a:off x="173163" y="3142366"/>
            <a:ext cx="5615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0" dirty="0">
                <a:solidFill>
                  <a:srgbClr val="FF0000"/>
                </a:solidFill>
                <a:effectLst/>
                <a:latin typeface="Source Code Pro" panose="020F0502020204030204" pitchFamily="49" charset="0"/>
              </a:rPr>
              <a:t>Employee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headChef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= new </a:t>
            </a:r>
            <a:r>
              <a:rPr lang="en-US" sz="1600" b="0" i="0" dirty="0">
                <a:solidFill>
                  <a:srgbClr val="0070C0"/>
                </a:solidFill>
                <a:effectLst/>
                <a:latin typeface="Source Code Pro" panose="020F0502020204030204" pitchFamily="49" charset="0"/>
              </a:rPr>
              <a:t>Chef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("Julia Child");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1C9554-2A6D-01BA-47C4-D1653A9A2E12}"/>
              </a:ext>
            </a:extLst>
          </p:cNvPr>
          <p:cNvSpPr txBox="1"/>
          <p:nvPr/>
        </p:nvSpPr>
        <p:spPr>
          <a:xfrm>
            <a:off x="2422018" y="1883619"/>
            <a:ext cx="649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0" dirty="0" err="1">
                <a:solidFill>
                  <a:srgbClr val="FF0000"/>
                </a:solidFill>
                <a:effectLst/>
                <a:latin typeface="Source Code Pro" panose="020F0502020204030204" pitchFamily="49" charset="0"/>
              </a:rPr>
              <a:t>DeclaredType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varName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= new </a:t>
            </a:r>
            <a:r>
              <a:rPr lang="en-US" sz="2000" b="0" i="0" dirty="0" err="1">
                <a:solidFill>
                  <a:srgbClr val="0070C0"/>
                </a:solidFill>
                <a:effectLst/>
                <a:latin typeface="Source Code Pro" panose="020F0502020204030204" pitchFamily="49" charset="0"/>
              </a:rPr>
              <a:t>ActualType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(…);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E61201-1B4F-6552-C9FF-9A8937684C46}"/>
              </a:ext>
            </a:extLst>
          </p:cNvPr>
          <p:cNvSpPr txBox="1"/>
          <p:nvPr/>
        </p:nvSpPr>
        <p:spPr>
          <a:xfrm>
            <a:off x="173163" y="3557979"/>
            <a:ext cx="5835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Declared Type: Employee</a:t>
            </a:r>
          </a:p>
          <a:p>
            <a:r>
              <a:rPr lang="en-US" dirty="0">
                <a:solidFill>
                  <a:srgbClr val="0070C0"/>
                </a:solidFill>
              </a:rPr>
              <a:t>Actual Type: Chef</a:t>
            </a:r>
          </a:p>
          <a:p>
            <a:endParaRPr lang="en-US" dirty="0"/>
          </a:p>
          <a:p>
            <a:r>
              <a:rPr lang="en-US" dirty="0"/>
              <a:t>Can call methods that makes sense for EVERY </a:t>
            </a:r>
            <a:r>
              <a:rPr lang="en-US" dirty="0">
                <a:solidFill>
                  <a:srgbClr val="FF0000"/>
                </a:solidFill>
              </a:rPr>
              <a:t>Employee</a:t>
            </a:r>
          </a:p>
          <a:p>
            <a:r>
              <a:rPr lang="en-US" dirty="0"/>
              <a:t>If </a:t>
            </a:r>
            <a:r>
              <a:rPr lang="en-US" dirty="0">
                <a:solidFill>
                  <a:srgbClr val="0070C0"/>
                </a:solidFill>
              </a:rPr>
              <a:t>Chef</a:t>
            </a:r>
            <a:r>
              <a:rPr lang="en-US" dirty="0"/>
              <a:t> overrides a method, uses the </a:t>
            </a:r>
            <a:r>
              <a:rPr lang="en-US" dirty="0">
                <a:solidFill>
                  <a:srgbClr val="0070C0"/>
                </a:solidFill>
              </a:rPr>
              <a:t>Chef</a:t>
            </a:r>
            <a:r>
              <a:rPr lang="en-US" dirty="0"/>
              <a:t> version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170072-321F-7D8F-DC87-3513C7A1621A}"/>
              </a:ext>
            </a:extLst>
          </p:cNvPr>
          <p:cNvSpPr txBox="1"/>
          <p:nvPr/>
        </p:nvSpPr>
        <p:spPr>
          <a:xfrm>
            <a:off x="6356248" y="3557979"/>
            <a:ext cx="5835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Declared Type: Chef</a:t>
            </a:r>
          </a:p>
          <a:p>
            <a:r>
              <a:rPr lang="en-US" dirty="0">
                <a:solidFill>
                  <a:srgbClr val="0070C0"/>
                </a:solidFill>
              </a:rPr>
              <a:t>Actual Type: Chef</a:t>
            </a:r>
          </a:p>
          <a:p>
            <a:endParaRPr lang="en-US" dirty="0"/>
          </a:p>
          <a:p>
            <a:r>
              <a:rPr lang="en-US" dirty="0"/>
              <a:t>Can call methods that makes sense for EVERY </a:t>
            </a:r>
            <a:r>
              <a:rPr lang="en-US" dirty="0">
                <a:solidFill>
                  <a:srgbClr val="FF0000"/>
                </a:solidFill>
              </a:rPr>
              <a:t>Chef</a:t>
            </a:r>
          </a:p>
          <a:p>
            <a:r>
              <a:rPr lang="en-US" dirty="0"/>
              <a:t>If </a:t>
            </a:r>
            <a:r>
              <a:rPr lang="en-US" dirty="0">
                <a:solidFill>
                  <a:srgbClr val="0070C0"/>
                </a:solidFill>
              </a:rPr>
              <a:t>Chef</a:t>
            </a:r>
            <a:r>
              <a:rPr lang="en-US" dirty="0"/>
              <a:t> overrides a method, uses the </a:t>
            </a:r>
            <a:r>
              <a:rPr lang="en-US" dirty="0">
                <a:solidFill>
                  <a:srgbClr val="0070C0"/>
                </a:solidFill>
              </a:rPr>
              <a:t>Chef</a:t>
            </a:r>
            <a:r>
              <a:rPr lang="en-US" dirty="0"/>
              <a:t> version</a:t>
            </a:r>
          </a:p>
        </p:txBody>
      </p:sp>
    </p:spTree>
    <p:extLst>
      <p:ext uri="{BB962C8B-B14F-4D97-AF65-F5344CB8AC3E}">
        <p14:creationId xmlns:p14="http://schemas.microsoft.com/office/powerpoint/2010/main" val="347040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A0FCAE10-9499-5142-EC00-F98FF8745188}"/>
              </a:ext>
            </a:extLst>
          </p:cNvPr>
          <p:cNvSpPr/>
          <p:nvPr/>
        </p:nvSpPr>
        <p:spPr>
          <a:xfrm>
            <a:off x="6008914" y="2166386"/>
            <a:ext cx="5780312" cy="2775728"/>
          </a:xfrm>
          <a:prstGeom prst="rect">
            <a:avLst/>
          </a:prstGeom>
          <a:solidFill>
            <a:srgbClr val="D9F2D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69CA84-BB09-F98A-324E-682DF90F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and Method Calls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28A47C-D98D-3C45-CE87-2D6850CE185D}"/>
              </a:ext>
            </a:extLst>
          </p:cNvPr>
          <p:cNvSpPr txBox="1"/>
          <p:nvPr/>
        </p:nvSpPr>
        <p:spPr>
          <a:xfrm>
            <a:off x="6096000" y="1493837"/>
            <a:ext cx="56932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When compiling:</a:t>
            </a:r>
          </a:p>
          <a:p>
            <a:endParaRPr lang="en-US" sz="2400" dirty="0"/>
          </a:p>
          <a:p>
            <a:r>
              <a:rPr lang="en-US" sz="2400" dirty="0"/>
              <a:t>Can we </a:t>
            </a:r>
            <a:r>
              <a:rPr lang="en-US" sz="2400" i="1" dirty="0"/>
              <a:t>guarantee </a:t>
            </a:r>
            <a:r>
              <a:rPr lang="en-US" sz="2400" dirty="0"/>
              <a:t>that the method exists for the </a:t>
            </a:r>
            <a:r>
              <a:rPr lang="en-US" sz="2400" dirty="0">
                <a:solidFill>
                  <a:srgbClr val="FF0000"/>
                </a:solidFill>
              </a:rPr>
              <a:t>declared type</a:t>
            </a:r>
            <a:r>
              <a:rPr lang="en-US" sz="2400" dirty="0"/>
              <a:t>?</a:t>
            </a:r>
            <a:endParaRPr lang="en-US" sz="2400" i="1" dirty="0"/>
          </a:p>
          <a:p>
            <a:endParaRPr lang="en-US" sz="2400" dirty="0"/>
          </a:p>
          <a:p>
            <a:r>
              <a:rPr lang="en-US" sz="2400" dirty="0"/>
              <a:t>Does the </a:t>
            </a:r>
            <a:r>
              <a:rPr lang="en-US" sz="2400" dirty="0">
                <a:solidFill>
                  <a:srgbClr val="FF0000"/>
                </a:solidFill>
              </a:rPr>
              <a:t>declared type</a:t>
            </a:r>
            <a:r>
              <a:rPr lang="en-US" sz="2400" dirty="0"/>
              <a:t> or one of its super classes contain a method of that name?</a:t>
            </a:r>
          </a:p>
          <a:p>
            <a:endParaRPr lang="en-US" sz="2400" dirty="0"/>
          </a:p>
          <a:p>
            <a:r>
              <a:rPr lang="en-US" sz="2400" dirty="0"/>
              <a:t>If not… Compile Error!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4A80E6-EB7E-C097-B0DC-B951EBCCF3CD}"/>
              </a:ext>
            </a:extLst>
          </p:cNvPr>
          <p:cNvSpPr txBox="1"/>
          <p:nvPr/>
        </p:nvSpPr>
        <p:spPr>
          <a:xfrm>
            <a:off x="254234" y="1231479"/>
            <a:ext cx="5615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0" dirty="0">
                <a:solidFill>
                  <a:srgbClr val="FF0000"/>
                </a:solidFill>
                <a:effectLst/>
                <a:latin typeface="Source Code Pro" panose="020F0502020204030204" pitchFamily="49" charset="0"/>
              </a:rPr>
              <a:t>Employee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headChef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= new </a:t>
            </a:r>
            <a:r>
              <a:rPr lang="en-US" sz="1600" b="0" i="0" dirty="0">
                <a:solidFill>
                  <a:srgbClr val="0070C0"/>
                </a:solidFill>
                <a:effectLst/>
                <a:latin typeface="Source Code Pro" panose="020F0502020204030204" pitchFamily="49" charset="0"/>
              </a:rPr>
              <a:t>Chef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("Julia Child");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Source Code Pro" panose="020F0502020204030204" pitchFamily="49" charset="0"/>
              </a:rPr>
              <a:t>headChef.cookFood</a:t>
            </a:r>
            <a:r>
              <a:rPr lang="en-US" sz="1600" dirty="0">
                <a:solidFill>
                  <a:srgbClr val="000000"/>
                </a:solidFill>
                <a:latin typeface="Source Code Pro" panose="020F0502020204030204" pitchFamily="49" charset="0"/>
              </a:rPr>
              <a:t>(“potatoes”);</a:t>
            </a:r>
            <a:endParaRPr lang="en-US" sz="160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29F219-EC2A-B67F-BB02-089C1F306150}"/>
              </a:ext>
            </a:extLst>
          </p:cNvPr>
          <p:cNvGrpSpPr/>
          <p:nvPr/>
        </p:nvGrpSpPr>
        <p:grpSpPr>
          <a:xfrm>
            <a:off x="631959" y="2166386"/>
            <a:ext cx="2027827" cy="2119890"/>
            <a:chOff x="3048000" y="2133603"/>
            <a:chExt cx="2027827" cy="2119890"/>
          </a:xfrm>
        </p:grpSpPr>
        <p:sp>
          <p:nvSpPr>
            <p:cNvPr id="27" name="Arrow: Left 26">
              <a:extLst>
                <a:ext uri="{FF2B5EF4-FFF2-40B4-BE49-F238E27FC236}">
                  <a16:creationId xmlns:a16="http://schemas.microsoft.com/office/drawing/2014/main" id="{6B37C86E-766D-A6E6-43D8-D121EE2DD0C2}"/>
                </a:ext>
              </a:extLst>
            </p:cNvPr>
            <p:cNvSpPr/>
            <p:nvPr/>
          </p:nvSpPr>
          <p:spPr>
            <a:xfrm rot="5400000">
              <a:off x="2968476" y="2523527"/>
              <a:ext cx="2119890" cy="1340042"/>
            </a:xfrm>
            <a:prstGeom prst="leftArrow">
              <a:avLst/>
            </a:prstGeom>
            <a:solidFill>
              <a:schemeClr val="accent6">
                <a:lumMod val="40000"/>
                <a:lumOff val="60000"/>
                <a:alpha val="50196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A4CEAEC-AB1E-C6E4-FB4E-E739B3283C92}"/>
                </a:ext>
              </a:extLst>
            </p:cNvPr>
            <p:cNvSpPr txBox="1"/>
            <p:nvPr/>
          </p:nvSpPr>
          <p:spPr>
            <a:xfrm>
              <a:off x="3048000" y="2835120"/>
              <a:ext cx="2027827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Compiling</a:t>
              </a:r>
              <a:r>
                <a:rPr lang="en-US" dirty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Look this way for </a:t>
              </a:r>
              <a:r>
                <a:rPr lang="en-US" sz="1800" dirty="0" err="1">
                  <a:solidFill>
                    <a:srgbClr val="000000"/>
                  </a:solidFill>
                  <a:latin typeface="Source Code Pro" panose="020F0502020204030204" pitchFamily="49" charset="0"/>
                </a:rPr>
                <a:t>cookFood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38FAB6C9-3280-B3C9-6508-2FFE06C8994A}"/>
              </a:ext>
            </a:extLst>
          </p:cNvPr>
          <p:cNvSpPr/>
          <p:nvPr/>
        </p:nvSpPr>
        <p:spPr>
          <a:xfrm>
            <a:off x="746418" y="4346546"/>
            <a:ext cx="1623973" cy="484632"/>
          </a:xfrm>
          <a:prstGeom prst="rightArrow">
            <a:avLst/>
          </a:prstGeom>
          <a:solidFill>
            <a:srgbClr val="FF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Declared Type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756D96F-3050-B33A-5167-D05EEEFB9CAD}"/>
              </a:ext>
            </a:extLst>
          </p:cNvPr>
          <p:cNvSpPr/>
          <p:nvPr/>
        </p:nvSpPr>
        <p:spPr>
          <a:xfrm>
            <a:off x="2465613" y="2069534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Object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F0FC08-FC08-72E0-AEFF-CEF6DE08743A}"/>
              </a:ext>
            </a:extLst>
          </p:cNvPr>
          <p:cNvSpPr/>
          <p:nvPr/>
        </p:nvSpPr>
        <p:spPr>
          <a:xfrm>
            <a:off x="2465613" y="3994151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Employee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255DED-D871-0145-1B3E-1C247E5CB658}"/>
              </a:ext>
            </a:extLst>
          </p:cNvPr>
          <p:cNvSpPr/>
          <p:nvPr/>
        </p:nvSpPr>
        <p:spPr>
          <a:xfrm>
            <a:off x="1502228" y="5998939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Chef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05674DF-3FB6-EA63-73E7-B7C59FBD1DD4}"/>
              </a:ext>
            </a:extLst>
          </p:cNvPr>
          <p:cNvSpPr/>
          <p:nvPr/>
        </p:nvSpPr>
        <p:spPr>
          <a:xfrm>
            <a:off x="3233057" y="5998938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Server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EF3D8B5-6229-DB79-785F-C9A22E3C4B44}"/>
              </a:ext>
            </a:extLst>
          </p:cNvPr>
          <p:cNvCxnSpPr>
            <a:cxnSpLocks/>
            <a:stCxn id="34" idx="0"/>
            <a:endCxn id="33" idx="2"/>
          </p:cNvCxnSpPr>
          <p:nvPr/>
        </p:nvCxnSpPr>
        <p:spPr>
          <a:xfrm flipV="1">
            <a:off x="2269671" y="4636408"/>
            <a:ext cx="963385" cy="13625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BFE0088-2038-4635-1328-1B5CE2FD7DA2}"/>
              </a:ext>
            </a:extLst>
          </p:cNvPr>
          <p:cNvSpPr txBox="1"/>
          <p:nvPr/>
        </p:nvSpPr>
        <p:spPr>
          <a:xfrm rot="18467330">
            <a:off x="2152222" y="5060498"/>
            <a:ext cx="1056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extends</a:t>
            </a:r>
          </a:p>
          <a:p>
            <a:r>
              <a:rPr lang="en-US" sz="2000" dirty="0"/>
              <a:t>“is a”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27985D3-3556-1BE7-5DF6-45F3C870288C}"/>
              </a:ext>
            </a:extLst>
          </p:cNvPr>
          <p:cNvCxnSpPr>
            <a:cxnSpLocks/>
            <a:stCxn id="35" idx="0"/>
            <a:endCxn id="33" idx="2"/>
          </p:cNvCxnSpPr>
          <p:nvPr/>
        </p:nvCxnSpPr>
        <p:spPr>
          <a:xfrm flipH="1" flipV="1">
            <a:off x="3233056" y="4636408"/>
            <a:ext cx="767444" cy="1362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801E21F-1C0E-640B-CFAD-2AD7B40CEEE0}"/>
              </a:ext>
            </a:extLst>
          </p:cNvPr>
          <p:cNvSpPr txBox="1"/>
          <p:nvPr/>
        </p:nvSpPr>
        <p:spPr>
          <a:xfrm rot="3716597">
            <a:off x="3164307" y="5126956"/>
            <a:ext cx="1056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extends</a:t>
            </a:r>
          </a:p>
          <a:p>
            <a:r>
              <a:rPr lang="en-US" sz="2000" dirty="0"/>
              <a:t>“is a”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E44903E-50C2-2FDA-6136-CC475229AB6D}"/>
              </a:ext>
            </a:extLst>
          </p:cNvPr>
          <p:cNvCxnSpPr>
            <a:cxnSpLocks/>
            <a:stCxn id="33" idx="0"/>
            <a:endCxn id="32" idx="2"/>
          </p:cNvCxnSpPr>
          <p:nvPr/>
        </p:nvCxnSpPr>
        <p:spPr>
          <a:xfrm flipV="1">
            <a:off x="3233056" y="2711791"/>
            <a:ext cx="0" cy="12823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D7ED2E2-4E06-CED7-80EB-D680ABA142C9}"/>
              </a:ext>
            </a:extLst>
          </p:cNvPr>
          <p:cNvSpPr txBox="1"/>
          <p:nvPr/>
        </p:nvSpPr>
        <p:spPr>
          <a:xfrm rot="16200000">
            <a:off x="2704898" y="2971351"/>
            <a:ext cx="1056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extends</a:t>
            </a:r>
          </a:p>
          <a:p>
            <a:r>
              <a:rPr lang="en-US" sz="2000" dirty="0"/>
              <a:t>“is a”</a:t>
            </a:r>
          </a:p>
        </p:txBody>
      </p:sp>
    </p:spTree>
    <p:extLst>
      <p:ext uri="{BB962C8B-B14F-4D97-AF65-F5344CB8AC3E}">
        <p14:creationId xmlns:p14="http://schemas.microsoft.com/office/powerpoint/2010/main" val="48391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1BCEC84-1808-2256-4C27-EF00BDACD36B}"/>
              </a:ext>
            </a:extLst>
          </p:cNvPr>
          <p:cNvSpPr/>
          <p:nvPr/>
        </p:nvSpPr>
        <p:spPr>
          <a:xfrm>
            <a:off x="6008914" y="2166385"/>
            <a:ext cx="5780312" cy="2383843"/>
          </a:xfrm>
          <a:prstGeom prst="rect">
            <a:avLst/>
          </a:prstGeom>
          <a:solidFill>
            <a:srgbClr val="D9F2D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69CA84-BB09-F98A-324E-682DF90F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Overrides and Method Calls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21BEFD-0D70-E2F5-AA5E-4029EBF1230F}"/>
              </a:ext>
            </a:extLst>
          </p:cNvPr>
          <p:cNvSpPr/>
          <p:nvPr/>
        </p:nvSpPr>
        <p:spPr>
          <a:xfrm>
            <a:off x="2465613" y="2069534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Object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CC5551-74C0-3C8C-ED8C-90C05D7EAC99}"/>
              </a:ext>
            </a:extLst>
          </p:cNvPr>
          <p:cNvSpPr/>
          <p:nvPr/>
        </p:nvSpPr>
        <p:spPr>
          <a:xfrm>
            <a:off x="2465613" y="3994151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Employee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9931D9-8E74-3D36-0A4B-07C4C9A8D2A1}"/>
              </a:ext>
            </a:extLst>
          </p:cNvPr>
          <p:cNvSpPr/>
          <p:nvPr/>
        </p:nvSpPr>
        <p:spPr>
          <a:xfrm>
            <a:off x="1502228" y="5998939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Chef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864484-B5BE-7E4B-2996-39FE5D3AC13A}"/>
              </a:ext>
            </a:extLst>
          </p:cNvPr>
          <p:cNvSpPr/>
          <p:nvPr/>
        </p:nvSpPr>
        <p:spPr>
          <a:xfrm>
            <a:off x="3233057" y="5998938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Server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9D4ED6-677F-6B89-BE8F-E08AAD210DD7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V="1">
            <a:off x="2269671" y="4636408"/>
            <a:ext cx="963385" cy="13625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14311F8-E38F-10E2-7C36-1300E6F583FF}"/>
              </a:ext>
            </a:extLst>
          </p:cNvPr>
          <p:cNvSpPr txBox="1"/>
          <p:nvPr/>
        </p:nvSpPr>
        <p:spPr>
          <a:xfrm rot="18467330">
            <a:off x="2152222" y="5060498"/>
            <a:ext cx="1056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extends</a:t>
            </a:r>
          </a:p>
          <a:p>
            <a:r>
              <a:rPr lang="en-US" sz="2000" dirty="0"/>
              <a:t>“is a”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63CC8E6-4412-23AF-F4CF-4A0B5FF51F3A}"/>
              </a:ext>
            </a:extLst>
          </p:cNvPr>
          <p:cNvCxnSpPr>
            <a:cxnSpLocks/>
            <a:stCxn id="7" idx="0"/>
            <a:endCxn id="5" idx="2"/>
          </p:cNvCxnSpPr>
          <p:nvPr/>
        </p:nvCxnSpPr>
        <p:spPr>
          <a:xfrm flipH="1" flipV="1">
            <a:off x="3233056" y="4636408"/>
            <a:ext cx="767444" cy="1362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FB05A61-69B4-783C-9CE9-DDACC5A9FBAF}"/>
              </a:ext>
            </a:extLst>
          </p:cNvPr>
          <p:cNvSpPr txBox="1"/>
          <p:nvPr/>
        </p:nvSpPr>
        <p:spPr>
          <a:xfrm rot="3716597">
            <a:off x="3164307" y="5126956"/>
            <a:ext cx="1056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extends</a:t>
            </a:r>
          </a:p>
          <a:p>
            <a:r>
              <a:rPr lang="en-US" sz="2000" dirty="0"/>
              <a:t>“is a”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6BEFE0C-3AD2-69C7-F174-99985464F8F9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V="1">
            <a:off x="3233056" y="2711791"/>
            <a:ext cx="0" cy="12823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79E9548-1FE0-3FD3-7417-5D9562D751A1}"/>
              </a:ext>
            </a:extLst>
          </p:cNvPr>
          <p:cNvSpPr txBox="1"/>
          <p:nvPr/>
        </p:nvSpPr>
        <p:spPr>
          <a:xfrm rot="16200000">
            <a:off x="2704898" y="2971351"/>
            <a:ext cx="1056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extends</a:t>
            </a:r>
          </a:p>
          <a:p>
            <a:r>
              <a:rPr lang="en-US" sz="2000" dirty="0"/>
              <a:t>“is a”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28A47C-D98D-3C45-CE87-2D6850CE185D}"/>
              </a:ext>
            </a:extLst>
          </p:cNvPr>
          <p:cNvSpPr txBox="1"/>
          <p:nvPr/>
        </p:nvSpPr>
        <p:spPr>
          <a:xfrm>
            <a:off x="6096000" y="1493837"/>
            <a:ext cx="56932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When running:</a:t>
            </a:r>
          </a:p>
          <a:p>
            <a:endParaRPr lang="en-US" sz="2400" dirty="0"/>
          </a:p>
          <a:p>
            <a:r>
              <a:rPr lang="en-US" sz="2400" dirty="0"/>
              <a:t>Use the </a:t>
            </a:r>
            <a:r>
              <a:rPr lang="en-US" sz="2400" i="1" dirty="0"/>
              <a:t>most specific</a:t>
            </a:r>
            <a:r>
              <a:rPr lang="en-US" sz="2400" dirty="0"/>
              <a:t> version of the method call starting from the </a:t>
            </a:r>
            <a:r>
              <a:rPr lang="en-US" sz="2400" dirty="0">
                <a:solidFill>
                  <a:srgbClr val="0070C0"/>
                </a:solidFill>
              </a:rPr>
              <a:t>actual type</a:t>
            </a:r>
            <a:r>
              <a:rPr lang="en-US" sz="2400" dirty="0"/>
              <a:t>.</a:t>
            </a:r>
            <a:endParaRPr lang="en-US" sz="2400" i="1" dirty="0"/>
          </a:p>
          <a:p>
            <a:endParaRPr lang="en-US" sz="2400" dirty="0"/>
          </a:p>
          <a:p>
            <a:r>
              <a:rPr lang="en-US" sz="2400" dirty="0"/>
              <a:t>Start from the </a:t>
            </a:r>
            <a:r>
              <a:rPr lang="en-US" sz="2400" dirty="0">
                <a:solidFill>
                  <a:srgbClr val="0070C0"/>
                </a:solidFill>
              </a:rPr>
              <a:t>actual type</a:t>
            </a:r>
            <a:r>
              <a:rPr lang="en-US" sz="2400" dirty="0"/>
              <a:t>, then go “up” to super classes until you find the method. Run that first-discovered version.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670ACF0-7A18-E5C8-2634-441CCC89C5FE}"/>
              </a:ext>
            </a:extLst>
          </p:cNvPr>
          <p:cNvSpPr/>
          <p:nvPr/>
        </p:nvSpPr>
        <p:spPr>
          <a:xfrm>
            <a:off x="0" y="5998938"/>
            <a:ext cx="1502228" cy="642257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Actual Type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5A1CC531-B1FC-D506-BBDB-285AA8BA7C7B}"/>
              </a:ext>
            </a:extLst>
          </p:cNvPr>
          <p:cNvSpPr/>
          <p:nvPr/>
        </p:nvSpPr>
        <p:spPr>
          <a:xfrm rot="5400000">
            <a:off x="-898158" y="3064253"/>
            <a:ext cx="3668336" cy="2068287"/>
          </a:xfrm>
          <a:prstGeom prst="leftArrow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949AC-6152-5294-320A-52338AD6647E}"/>
              </a:ext>
            </a:extLst>
          </p:cNvPr>
          <p:cNvSpPr txBox="1"/>
          <p:nvPr/>
        </p:nvSpPr>
        <p:spPr>
          <a:xfrm>
            <a:off x="254234" y="1362111"/>
            <a:ext cx="5615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0" dirty="0">
                <a:solidFill>
                  <a:srgbClr val="FF0000"/>
                </a:solidFill>
                <a:effectLst/>
                <a:latin typeface="Source Code Pro" panose="020F0502020204030204" pitchFamily="49" charset="0"/>
              </a:rPr>
              <a:t>Employee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headChef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= new </a:t>
            </a:r>
            <a:r>
              <a:rPr lang="en-US" sz="1600" b="0" i="0" dirty="0">
                <a:solidFill>
                  <a:srgbClr val="0070C0"/>
                </a:solidFill>
                <a:effectLst/>
                <a:latin typeface="Source Code Pro" panose="020F0502020204030204" pitchFamily="49" charset="0"/>
              </a:rPr>
              <a:t>Chef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("Julia Child");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Source Code Pro" panose="020F0502020204030204" pitchFamily="49" charset="0"/>
              </a:rPr>
              <a:t>headChef.getHourlyRate</a:t>
            </a:r>
            <a:r>
              <a:rPr lang="en-US" sz="1600" dirty="0">
                <a:solidFill>
                  <a:srgbClr val="000000"/>
                </a:solidFill>
                <a:latin typeface="Source Code Pro" panose="020F0502020204030204" pitchFamily="49" charset="0"/>
              </a:rPr>
              <a:t>();</a:t>
            </a:r>
            <a:endParaRPr lang="en-US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ED8A86-1F5D-1ACB-B4DC-A9D595A01273}"/>
              </a:ext>
            </a:extLst>
          </p:cNvPr>
          <p:cNvSpPr txBox="1"/>
          <p:nvPr/>
        </p:nvSpPr>
        <p:spPr>
          <a:xfrm>
            <a:off x="-797774" y="3807069"/>
            <a:ext cx="34999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Running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Look this way for </a:t>
            </a:r>
            <a:r>
              <a:rPr lang="en-US" sz="1800" dirty="0" err="1">
                <a:solidFill>
                  <a:srgbClr val="000000"/>
                </a:solidFill>
                <a:latin typeface="Source Code Pro" panose="020F0502020204030204" pitchFamily="49" charset="0"/>
              </a:rPr>
              <a:t>getHourlyRate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Use the first found</a:t>
            </a:r>
          </a:p>
        </p:txBody>
      </p:sp>
    </p:spTree>
    <p:extLst>
      <p:ext uri="{BB962C8B-B14F-4D97-AF65-F5344CB8AC3E}">
        <p14:creationId xmlns:p14="http://schemas.microsoft.com/office/powerpoint/2010/main" val="428972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62F2C496-451E-A7A8-EBD2-191D3EEB664A}"/>
              </a:ext>
            </a:extLst>
          </p:cNvPr>
          <p:cNvSpPr/>
          <p:nvPr/>
        </p:nvSpPr>
        <p:spPr>
          <a:xfrm>
            <a:off x="6008912" y="5765293"/>
            <a:ext cx="5780312" cy="1028301"/>
          </a:xfrm>
          <a:prstGeom prst="rect">
            <a:avLst/>
          </a:prstGeom>
          <a:solidFill>
            <a:srgbClr val="D9F2D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884753-7336-4B76-2351-E4965BFC23BF}"/>
              </a:ext>
            </a:extLst>
          </p:cNvPr>
          <p:cNvSpPr/>
          <p:nvPr/>
        </p:nvSpPr>
        <p:spPr>
          <a:xfrm>
            <a:off x="6008914" y="2166385"/>
            <a:ext cx="5780312" cy="2721301"/>
          </a:xfrm>
          <a:prstGeom prst="rect">
            <a:avLst/>
          </a:prstGeom>
          <a:solidFill>
            <a:srgbClr val="D9F2D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6553E9F8-2113-EF85-103D-EA942A390789}"/>
              </a:ext>
            </a:extLst>
          </p:cNvPr>
          <p:cNvSpPr/>
          <p:nvPr/>
        </p:nvSpPr>
        <p:spPr>
          <a:xfrm>
            <a:off x="10884" y="6151337"/>
            <a:ext cx="1502228" cy="642257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Actual Type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69CA84-BB09-F98A-324E-682DF90F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and Method Calls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21BEFD-0D70-E2F5-AA5E-4029EBF1230F}"/>
              </a:ext>
            </a:extLst>
          </p:cNvPr>
          <p:cNvSpPr/>
          <p:nvPr/>
        </p:nvSpPr>
        <p:spPr>
          <a:xfrm>
            <a:off x="2465613" y="2069534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Object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CC5551-74C0-3C8C-ED8C-90C05D7EAC99}"/>
              </a:ext>
            </a:extLst>
          </p:cNvPr>
          <p:cNvSpPr/>
          <p:nvPr/>
        </p:nvSpPr>
        <p:spPr>
          <a:xfrm>
            <a:off x="2465613" y="3994151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Employee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9931D9-8E74-3D36-0A4B-07C4C9A8D2A1}"/>
              </a:ext>
            </a:extLst>
          </p:cNvPr>
          <p:cNvSpPr/>
          <p:nvPr/>
        </p:nvSpPr>
        <p:spPr>
          <a:xfrm>
            <a:off x="1502228" y="5998939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Chef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864484-B5BE-7E4B-2996-39FE5D3AC13A}"/>
              </a:ext>
            </a:extLst>
          </p:cNvPr>
          <p:cNvSpPr/>
          <p:nvPr/>
        </p:nvSpPr>
        <p:spPr>
          <a:xfrm>
            <a:off x="3233057" y="5998938"/>
            <a:ext cx="1534885" cy="642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Server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9D4ED6-677F-6B89-BE8F-E08AAD210DD7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V="1">
            <a:off x="2269671" y="4636408"/>
            <a:ext cx="963385" cy="13625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63CC8E6-4412-23AF-F4CF-4A0B5FF51F3A}"/>
              </a:ext>
            </a:extLst>
          </p:cNvPr>
          <p:cNvCxnSpPr>
            <a:cxnSpLocks/>
            <a:stCxn id="7" idx="0"/>
            <a:endCxn id="5" idx="2"/>
          </p:cNvCxnSpPr>
          <p:nvPr/>
        </p:nvCxnSpPr>
        <p:spPr>
          <a:xfrm flipH="1" flipV="1">
            <a:off x="3233056" y="4636408"/>
            <a:ext cx="767444" cy="1362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6BEFE0C-3AD2-69C7-F174-99985464F8F9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V="1">
            <a:off x="3233056" y="2711791"/>
            <a:ext cx="0" cy="12823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Arrow: Left 10">
            <a:extLst>
              <a:ext uri="{FF2B5EF4-FFF2-40B4-BE49-F238E27FC236}">
                <a16:creationId xmlns:a16="http://schemas.microsoft.com/office/drawing/2014/main" id="{5A1CC531-B1FC-D506-BBDB-285AA8BA7C7B}"/>
              </a:ext>
            </a:extLst>
          </p:cNvPr>
          <p:cNvSpPr/>
          <p:nvPr/>
        </p:nvSpPr>
        <p:spPr>
          <a:xfrm rot="5400000">
            <a:off x="-1017975" y="3184069"/>
            <a:ext cx="4082145" cy="2068287"/>
          </a:xfrm>
          <a:prstGeom prst="leftArrow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ED8A86-1F5D-1ACB-B4DC-A9D595A01273}"/>
              </a:ext>
            </a:extLst>
          </p:cNvPr>
          <p:cNvSpPr txBox="1"/>
          <p:nvPr/>
        </p:nvSpPr>
        <p:spPr>
          <a:xfrm>
            <a:off x="-726860" y="3179970"/>
            <a:ext cx="349991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Compiling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dirty="0"/>
              <a:t>From cast-to type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Look this way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sz="1800" dirty="0" err="1">
                <a:solidFill>
                  <a:srgbClr val="000000"/>
                </a:solidFill>
                <a:latin typeface="Source Code Pro" panose="020F0502020204030204" pitchFamily="49" charset="0"/>
              </a:rPr>
              <a:t>cookFood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/>
              <a:t>Running</a:t>
            </a:r>
            <a:r>
              <a:rPr lang="en-US" dirty="0"/>
              <a:t>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From actual type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Look this way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 cast-to type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6814DF-D995-4A9C-24C7-5A038E85F098}"/>
              </a:ext>
            </a:extLst>
          </p:cNvPr>
          <p:cNvSpPr txBox="1"/>
          <p:nvPr/>
        </p:nvSpPr>
        <p:spPr>
          <a:xfrm>
            <a:off x="254234" y="1231479"/>
            <a:ext cx="5615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0" dirty="0">
                <a:solidFill>
                  <a:srgbClr val="FF0000"/>
                </a:solidFill>
                <a:effectLst/>
                <a:latin typeface="Source Code Pro" panose="020F0502020204030204" pitchFamily="49" charset="0"/>
              </a:rPr>
              <a:t>Employee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headChef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 = new </a:t>
            </a:r>
            <a:r>
              <a:rPr lang="en-US" sz="1600" b="0" i="0" dirty="0">
                <a:solidFill>
                  <a:srgbClr val="0070C0"/>
                </a:solidFill>
                <a:effectLst/>
                <a:latin typeface="Source Code Pro" panose="020F0502020204030204" pitchFamily="49" charset="0"/>
              </a:rPr>
              <a:t>Chef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ource Code Pro" panose="020F0502020204030204" pitchFamily="49" charset="0"/>
              </a:rPr>
              <a:t>("Julia Child");</a:t>
            </a:r>
          </a:p>
          <a:p>
            <a:r>
              <a:rPr lang="en-US" sz="1600" dirty="0">
                <a:solidFill>
                  <a:srgbClr val="000000"/>
                </a:solidFill>
                <a:latin typeface="Source Code Pro" panose="020F0502020204030204" pitchFamily="49" charset="0"/>
              </a:rPr>
              <a:t>((</a:t>
            </a:r>
            <a:r>
              <a:rPr lang="en-US" sz="1600" dirty="0">
                <a:solidFill>
                  <a:srgbClr val="FF00FF"/>
                </a:solidFill>
                <a:latin typeface="Source Code Pro" panose="020F0502020204030204" pitchFamily="49" charset="0"/>
              </a:rPr>
              <a:t>Chef</a:t>
            </a:r>
            <a:r>
              <a:rPr lang="en-US" sz="1600" dirty="0">
                <a:solidFill>
                  <a:srgbClr val="000000"/>
                </a:solidFill>
                <a:latin typeface="Source Code Pro" panose="020F0502020204030204" pitchFamily="49" charset="0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Source Code Pro" panose="020F0502020204030204" pitchFamily="49" charset="0"/>
              </a:rPr>
              <a:t>headChef</a:t>
            </a:r>
            <a:r>
              <a:rPr lang="en-US" sz="1600" dirty="0">
                <a:solidFill>
                  <a:srgbClr val="000000"/>
                </a:solidFill>
                <a:latin typeface="Source Code Pro" panose="020F0502020204030204" pitchFamily="49" charset="0"/>
              </a:rPr>
              <a:t>).</a:t>
            </a:r>
            <a:r>
              <a:rPr lang="en-US" sz="1600" dirty="0" err="1">
                <a:solidFill>
                  <a:srgbClr val="000000"/>
                </a:solidFill>
                <a:latin typeface="Source Code Pro" panose="020F0502020204030204" pitchFamily="49" charset="0"/>
              </a:rPr>
              <a:t>cookFood</a:t>
            </a:r>
            <a:r>
              <a:rPr lang="en-US" sz="1600" dirty="0">
                <a:solidFill>
                  <a:srgbClr val="000000"/>
                </a:solidFill>
                <a:latin typeface="Source Code Pro" panose="020F0502020204030204" pitchFamily="49" charset="0"/>
              </a:rPr>
              <a:t>(“potatoes”);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0737A8-676B-31C3-E0B8-C59B60FDE62D}"/>
              </a:ext>
            </a:extLst>
          </p:cNvPr>
          <p:cNvSpPr txBox="1"/>
          <p:nvPr/>
        </p:nvSpPr>
        <p:spPr>
          <a:xfrm>
            <a:off x="6096000" y="1493837"/>
            <a:ext cx="56932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When compiling:</a:t>
            </a:r>
          </a:p>
          <a:p>
            <a:endParaRPr lang="en-US" sz="2400" dirty="0"/>
          </a:p>
          <a:p>
            <a:r>
              <a:rPr lang="en-US" sz="2400" dirty="0"/>
              <a:t>Can we </a:t>
            </a:r>
            <a:r>
              <a:rPr lang="en-US" sz="2400" i="1" dirty="0"/>
              <a:t>guarantee </a:t>
            </a:r>
            <a:r>
              <a:rPr lang="en-US" sz="2400" dirty="0"/>
              <a:t>that the method exists for the </a:t>
            </a:r>
            <a:r>
              <a:rPr lang="en-US" sz="2400" dirty="0">
                <a:solidFill>
                  <a:srgbClr val="FF00FF"/>
                </a:solidFill>
              </a:rPr>
              <a:t>Cast-to type</a:t>
            </a:r>
            <a:r>
              <a:rPr lang="en-US" sz="2400" dirty="0"/>
              <a:t>? </a:t>
            </a:r>
            <a:endParaRPr lang="en-US" sz="2400" i="1" dirty="0"/>
          </a:p>
          <a:p>
            <a:endParaRPr lang="en-US" sz="2400" dirty="0"/>
          </a:p>
          <a:p>
            <a:r>
              <a:rPr lang="en-US" sz="2400" dirty="0"/>
              <a:t>Does the </a:t>
            </a:r>
            <a:r>
              <a:rPr lang="en-US" sz="2400" dirty="0">
                <a:solidFill>
                  <a:srgbClr val="FF00FF"/>
                </a:solidFill>
              </a:rPr>
              <a:t>Cast-to type </a:t>
            </a:r>
            <a:r>
              <a:rPr lang="en-US" sz="2400" dirty="0"/>
              <a:t>or one of its super classes contain a method of that name?</a:t>
            </a:r>
          </a:p>
          <a:p>
            <a:endParaRPr lang="en-US" sz="2400" dirty="0"/>
          </a:p>
          <a:p>
            <a:r>
              <a:rPr lang="en-US" sz="2400" dirty="0"/>
              <a:t>If not… Compile Error!</a:t>
            </a:r>
          </a:p>
          <a:p>
            <a:endParaRPr lang="en-US" sz="2400" dirty="0"/>
          </a:p>
          <a:p>
            <a:r>
              <a:rPr lang="en-US" sz="2400" b="1" dirty="0"/>
              <a:t>When Running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dirty="0"/>
              <a:t>Check that the </a:t>
            </a:r>
            <a:r>
              <a:rPr lang="en-US" sz="2400" dirty="0">
                <a:solidFill>
                  <a:srgbClr val="FF00FF"/>
                </a:solidFill>
              </a:rPr>
              <a:t>Cast-to Type</a:t>
            </a:r>
            <a:r>
              <a:rPr lang="en-US" sz="2400" dirty="0"/>
              <a:t> is either the </a:t>
            </a:r>
            <a:r>
              <a:rPr lang="en-US" sz="2400" dirty="0">
                <a:solidFill>
                  <a:srgbClr val="0070C0"/>
                </a:solidFill>
              </a:rPr>
              <a:t>Actual Type</a:t>
            </a:r>
            <a:r>
              <a:rPr lang="en-US" sz="2400" dirty="0"/>
              <a:t>, or one of its super classes</a:t>
            </a:r>
          </a:p>
          <a:p>
            <a:endParaRPr lang="en-US" sz="2400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670ACF0-7A18-E5C8-2634-441CCC89C5FE}"/>
              </a:ext>
            </a:extLst>
          </p:cNvPr>
          <p:cNvSpPr/>
          <p:nvPr/>
        </p:nvSpPr>
        <p:spPr>
          <a:xfrm>
            <a:off x="0" y="5765293"/>
            <a:ext cx="1502228" cy="642257"/>
          </a:xfrm>
          <a:prstGeom prst="rightArrow">
            <a:avLst/>
          </a:prstGeom>
          <a:solidFill>
            <a:srgbClr val="FF00FF">
              <a:alpha val="50196"/>
            </a:srgb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Cast-to Type</a:t>
            </a:r>
          </a:p>
        </p:txBody>
      </p:sp>
    </p:spTree>
    <p:extLst>
      <p:ext uri="{BB962C8B-B14F-4D97-AF65-F5344CB8AC3E}">
        <p14:creationId xmlns:p14="http://schemas.microsoft.com/office/powerpoint/2010/main" val="706649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09097C-61FC-DE8A-C74B-79BA20B644A8}"/>
              </a:ext>
            </a:extLst>
          </p:cNvPr>
          <p:cNvSpPr/>
          <p:nvPr/>
        </p:nvSpPr>
        <p:spPr>
          <a:xfrm>
            <a:off x="4131127" y="76202"/>
            <a:ext cx="4087587" cy="10341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Employee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int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int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getVacationDays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  <a:b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AF73B1-247A-ABA0-BA55-8DB6E6AEFDCD}"/>
              </a:ext>
            </a:extLst>
          </p:cNvPr>
          <p:cNvSpPr/>
          <p:nvPr/>
        </p:nvSpPr>
        <p:spPr>
          <a:xfrm>
            <a:off x="3766457" y="2655053"/>
            <a:ext cx="5339444" cy="1113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HealthcareWorker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extends Employee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getHospital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int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E2B9F-74FA-B44A-BFD5-65B607D98ED9}"/>
              </a:ext>
            </a:extLst>
          </p:cNvPr>
          <p:cNvSpPr/>
          <p:nvPr/>
        </p:nvSpPr>
        <p:spPr>
          <a:xfrm>
            <a:off x="6754586" y="4207330"/>
            <a:ext cx="5078185" cy="11919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Doctor extends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HealthcareWorker</a:t>
            </a:r>
            <a:endParaRPr lang="en-US" sz="1600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void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takePulse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void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takePulse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(String patient)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371B5D-FBA4-F9C3-04F0-4C52C1B1F245}"/>
              </a:ext>
            </a:extLst>
          </p:cNvPr>
          <p:cNvSpPr/>
          <p:nvPr/>
        </p:nvSpPr>
        <p:spPr>
          <a:xfrm>
            <a:off x="7108370" y="5791199"/>
            <a:ext cx="4370615" cy="1066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Surgeon extends Doctor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   public void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performSurgery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E94706-4ECD-A3BF-DBCD-40DA308A1107}"/>
              </a:ext>
            </a:extLst>
          </p:cNvPr>
          <p:cNvSpPr/>
          <p:nvPr/>
        </p:nvSpPr>
        <p:spPr>
          <a:xfrm>
            <a:off x="0" y="4207330"/>
            <a:ext cx="6359979" cy="7130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PhysicalTherapist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extends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HealthcareWorker</a:t>
            </a:r>
            <a:endParaRPr lang="en-US" sz="1600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9F1385-C852-EC51-2CA6-9177DB9C85AA}"/>
              </a:ext>
            </a:extLst>
          </p:cNvPr>
          <p:cNvSpPr/>
          <p:nvPr/>
        </p:nvSpPr>
        <p:spPr>
          <a:xfrm>
            <a:off x="7636328" y="1360357"/>
            <a:ext cx="4196443" cy="1113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Lawyer extends Employee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void argue()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int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F4F2C2-AC58-A20E-06C2-19419C51B617}"/>
              </a:ext>
            </a:extLst>
          </p:cNvPr>
          <p:cNvSpPr/>
          <p:nvPr/>
        </p:nvSpPr>
        <p:spPr>
          <a:xfrm>
            <a:off x="391888" y="1468887"/>
            <a:ext cx="4865912" cy="10341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Astronaut extends Employee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void takeoff()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int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BA4B6D3-6B2C-D12C-1DB7-AFB841DC1B7F}"/>
              </a:ext>
            </a:extLst>
          </p:cNvPr>
          <p:cNvCxnSpPr>
            <a:cxnSpLocks/>
            <a:stCxn id="12" idx="0"/>
            <a:endCxn id="4" idx="2"/>
          </p:cNvCxnSpPr>
          <p:nvPr/>
        </p:nvCxnSpPr>
        <p:spPr>
          <a:xfrm flipV="1">
            <a:off x="2824844" y="1110345"/>
            <a:ext cx="3350077" cy="358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C101C5F-7846-3ECF-FA1F-87BB805B67B3}"/>
              </a:ext>
            </a:extLst>
          </p:cNvPr>
          <p:cNvCxnSpPr>
            <a:cxnSpLocks/>
            <a:stCxn id="11" idx="0"/>
            <a:endCxn id="4" idx="2"/>
          </p:cNvCxnSpPr>
          <p:nvPr/>
        </p:nvCxnSpPr>
        <p:spPr>
          <a:xfrm flipH="1" flipV="1">
            <a:off x="6174921" y="1110345"/>
            <a:ext cx="3559629" cy="2500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3F34FBE-016B-7070-D13D-1986C67BEAB0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H="1" flipV="1">
            <a:off x="6174921" y="1110345"/>
            <a:ext cx="261258" cy="15447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C27EA9-B80A-654D-F2EA-91CD5F89E8AA}"/>
              </a:ext>
            </a:extLst>
          </p:cNvPr>
          <p:cNvCxnSpPr>
            <a:cxnSpLocks/>
            <a:stCxn id="10" idx="0"/>
            <a:endCxn id="5" idx="2"/>
          </p:cNvCxnSpPr>
          <p:nvPr/>
        </p:nvCxnSpPr>
        <p:spPr>
          <a:xfrm flipV="1">
            <a:off x="3179990" y="3768118"/>
            <a:ext cx="3256189" cy="4392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A756C10-818F-4B84-8CB5-C5D22E260F8B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H="1" flipV="1">
            <a:off x="6436179" y="3768118"/>
            <a:ext cx="2857500" cy="4392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C7E7FC1-B61C-0287-FFE6-155E6FF5EC8E}"/>
              </a:ext>
            </a:extLst>
          </p:cNvPr>
          <p:cNvCxnSpPr>
            <a:cxnSpLocks/>
            <a:stCxn id="7" idx="0"/>
            <a:endCxn id="6" idx="2"/>
          </p:cNvCxnSpPr>
          <p:nvPr/>
        </p:nvCxnSpPr>
        <p:spPr>
          <a:xfrm flipV="1">
            <a:off x="9293678" y="5399315"/>
            <a:ext cx="1" cy="3918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66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09097C-61FC-DE8A-C74B-79BA20B644A8}"/>
              </a:ext>
            </a:extLst>
          </p:cNvPr>
          <p:cNvSpPr/>
          <p:nvPr/>
        </p:nvSpPr>
        <p:spPr>
          <a:xfrm>
            <a:off x="4131127" y="76202"/>
            <a:ext cx="4087587" cy="103414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Employee</a:t>
            </a:r>
            <a:endParaRPr lang="en-US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getVacationDays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  <a:b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AF73B1-247A-ABA0-BA55-8DB6E6AEFDCD}"/>
              </a:ext>
            </a:extLst>
          </p:cNvPr>
          <p:cNvSpPr/>
          <p:nvPr/>
        </p:nvSpPr>
        <p:spPr>
          <a:xfrm>
            <a:off x="3766457" y="2655053"/>
            <a:ext cx="5339444" cy="111306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HealthcareWorker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Employee</a:t>
            </a:r>
            <a:endParaRPr lang="en-US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getHospital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E2B9F-74FA-B44A-BFD5-65B607D98ED9}"/>
              </a:ext>
            </a:extLst>
          </p:cNvPr>
          <p:cNvSpPr/>
          <p:nvPr/>
        </p:nvSpPr>
        <p:spPr>
          <a:xfrm>
            <a:off x="6754586" y="4207330"/>
            <a:ext cx="5078185" cy="119198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Doctor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HealthcareWorker</a:t>
            </a:r>
            <a:endParaRPr lang="en-US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takePulse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takePulse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patient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371B5D-FBA4-F9C3-04F0-4C52C1B1F245}"/>
              </a:ext>
            </a:extLst>
          </p:cNvPr>
          <p:cNvSpPr/>
          <p:nvPr/>
        </p:nvSpPr>
        <p:spPr>
          <a:xfrm>
            <a:off x="7108370" y="5791199"/>
            <a:ext cx="4370615" cy="10668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Surgeon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Doctor</a:t>
            </a:r>
            <a:endParaRPr lang="en-US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performSurgery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E94706-4ECD-A3BF-DBCD-40DA308A1107}"/>
              </a:ext>
            </a:extLst>
          </p:cNvPr>
          <p:cNvSpPr/>
          <p:nvPr/>
        </p:nvSpPr>
        <p:spPr>
          <a:xfrm>
            <a:off x="0" y="4207330"/>
            <a:ext cx="6359979" cy="7130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PhysicalTherapist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HealthcareWorker</a:t>
            </a:r>
            <a:endParaRPr lang="en-US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9F1385-C852-EC51-2CA6-9177DB9C85AA}"/>
              </a:ext>
            </a:extLst>
          </p:cNvPr>
          <p:cNvSpPr/>
          <p:nvPr/>
        </p:nvSpPr>
        <p:spPr>
          <a:xfrm>
            <a:off x="7636328" y="1360357"/>
            <a:ext cx="4196443" cy="111306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Lawyer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Employee</a:t>
            </a:r>
            <a:endParaRPr lang="en-US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argue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F4F2C2-AC58-A20E-06C2-19419C51B617}"/>
              </a:ext>
            </a:extLst>
          </p:cNvPr>
          <p:cNvSpPr/>
          <p:nvPr/>
        </p:nvSpPr>
        <p:spPr>
          <a:xfrm>
            <a:off x="391888" y="1468887"/>
            <a:ext cx="4865912" cy="103414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Astronaut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Employee</a:t>
            </a:r>
            <a:endParaRPr lang="en-US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takeoff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BA4B6D3-6B2C-D12C-1DB7-AFB841DC1B7F}"/>
              </a:ext>
            </a:extLst>
          </p:cNvPr>
          <p:cNvCxnSpPr>
            <a:cxnSpLocks/>
            <a:stCxn id="12" idx="0"/>
            <a:endCxn id="4" idx="2"/>
          </p:cNvCxnSpPr>
          <p:nvPr/>
        </p:nvCxnSpPr>
        <p:spPr>
          <a:xfrm flipV="1">
            <a:off x="2824844" y="1110345"/>
            <a:ext cx="3350077" cy="358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C101C5F-7846-3ECF-FA1F-87BB805B67B3}"/>
              </a:ext>
            </a:extLst>
          </p:cNvPr>
          <p:cNvCxnSpPr>
            <a:cxnSpLocks/>
            <a:stCxn id="11" idx="0"/>
            <a:endCxn id="4" idx="2"/>
          </p:cNvCxnSpPr>
          <p:nvPr/>
        </p:nvCxnSpPr>
        <p:spPr>
          <a:xfrm flipH="1" flipV="1">
            <a:off x="6174921" y="1110345"/>
            <a:ext cx="3559629" cy="2500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3F34FBE-016B-7070-D13D-1986C67BEAB0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H="1" flipV="1">
            <a:off x="6174921" y="1110345"/>
            <a:ext cx="261258" cy="15447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C27EA9-B80A-654D-F2EA-91CD5F89E8AA}"/>
              </a:ext>
            </a:extLst>
          </p:cNvPr>
          <p:cNvCxnSpPr>
            <a:cxnSpLocks/>
            <a:stCxn id="10" idx="0"/>
            <a:endCxn id="5" idx="2"/>
          </p:cNvCxnSpPr>
          <p:nvPr/>
        </p:nvCxnSpPr>
        <p:spPr>
          <a:xfrm flipV="1">
            <a:off x="3179990" y="3768118"/>
            <a:ext cx="3256189" cy="4392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A756C10-818F-4B84-8CB5-C5D22E260F8B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H="1" flipV="1">
            <a:off x="6436179" y="3768118"/>
            <a:ext cx="2857500" cy="4392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C7E7FC1-B61C-0287-FFE6-155E6FF5EC8E}"/>
              </a:ext>
            </a:extLst>
          </p:cNvPr>
          <p:cNvCxnSpPr>
            <a:cxnSpLocks/>
            <a:stCxn id="7" idx="0"/>
            <a:endCxn id="6" idx="2"/>
          </p:cNvCxnSpPr>
          <p:nvPr/>
        </p:nvCxnSpPr>
        <p:spPr>
          <a:xfrm flipV="1">
            <a:off x="9293678" y="5399315"/>
            <a:ext cx="1" cy="3918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1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7884</TotalTime>
  <Words>684</Words>
  <Application>Microsoft Office PowerPoint</Application>
  <PresentationFormat>Widescreen</PresentationFormat>
  <Paragraphs>149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Consolas</vt:lpstr>
      <vt:lpstr>Source Code Pro</vt:lpstr>
      <vt:lpstr>Office Theme</vt:lpstr>
      <vt:lpstr>Why Bother With Inheritance? (10:30)</vt:lpstr>
      <vt:lpstr>Why Bother With Inheritance?</vt:lpstr>
      <vt:lpstr>Declared Type and Actual Type</vt:lpstr>
      <vt:lpstr>Inheritance and Method Calls</vt:lpstr>
      <vt:lpstr>Overrides and Method Calls</vt:lpstr>
      <vt:lpstr>Casting and Method Calls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Brunelle, Nathan J (njb2b)</dc:creator>
  <cp:lastModifiedBy>Brunelle, Nathan J (njb2b)</cp:lastModifiedBy>
  <cp:revision>17</cp:revision>
  <cp:lastPrinted>2024-03-29T14:03:25Z</cp:lastPrinted>
  <dcterms:created xsi:type="dcterms:W3CDTF">2024-03-29T04:23:11Z</dcterms:created>
  <dcterms:modified xsi:type="dcterms:W3CDTF">2024-04-05T15:24:22Z</dcterms:modified>
</cp:coreProperties>
</file>