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3" r:id="rId15"/>
    <p:sldId id="274" r:id="rId16"/>
    <p:sldId id="275" r:id="rId17"/>
    <p:sldId id="276" r:id="rId18"/>
    <p:sldId id="277" r:id="rId19"/>
    <p:sldId id="278" r:id="rId20"/>
    <p:sldId id="289" r:id="rId21"/>
    <p:sldId id="28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gks7AB0jq97ExzLW/rx8gVCr2O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31435A-5B7B-4BB3-BBFE-3B97F793BEFE}">
  <a:tblStyle styleId="{8331435A-5B7B-4BB3-BBFE-3B97F793BEF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6EA"/>
          </a:solidFill>
        </a:fill>
      </a:tcStyle>
    </a:wholeTbl>
    <a:band1H>
      <a:tcTxStyle b="off" i="off"/>
      <a:tcStyle>
        <a:tcBdr/>
        <a:fill>
          <a:solidFill>
            <a:srgbClr val="CCCAD2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CCAD2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/>
              <a:t>Brett</a:t>
            </a:r>
            <a:endParaRPr b="0"/>
          </a:p>
        </p:txBody>
      </p:sp>
      <p:sp>
        <p:nvSpPr>
          <p:cNvPr id="204" name="Google Shape;2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James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many know how to ride a bike?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many learned how to ride a bike by listening to someone talk about riding a bike, or watching someone else ride a bike?</a:t>
            </a:r>
            <a:endParaRPr/>
          </a:p>
        </p:txBody>
      </p:sp>
      <p:sp>
        <p:nvSpPr>
          <p:cNvPr id="234" name="Google Shape;2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Brett</a:t>
            </a: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/>
              <a:t>James</a:t>
            </a:r>
            <a:endParaRPr b="0"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/>
              <a:t>James</a:t>
            </a:r>
            <a:endParaRPr b="0"/>
          </a:p>
        </p:txBody>
      </p:sp>
      <p:sp>
        <p:nvSpPr>
          <p:cNvPr id="270" name="Google Shape;27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/>
              <a:t>James</a:t>
            </a:r>
            <a:endParaRPr b="0"/>
          </a:p>
        </p:txBody>
      </p:sp>
      <p:sp>
        <p:nvSpPr>
          <p:cNvPr id="278" name="Google Shape;27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James</a:t>
            </a:r>
            <a:endParaRPr/>
          </a:p>
        </p:txBody>
      </p:sp>
      <p:sp>
        <p:nvSpPr>
          <p:cNvPr id="286" name="Google Shape;28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James</a:t>
            </a:r>
            <a:endParaRPr/>
          </a:p>
        </p:txBody>
      </p:sp>
      <p:sp>
        <p:nvSpPr>
          <p:cNvPr id="296" name="Google Shape;2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James</a:t>
            </a:r>
            <a:endParaRPr/>
          </a:p>
        </p:txBody>
      </p:sp>
      <p:sp>
        <p:nvSpPr>
          <p:cNvPr id="306" name="Google Shape;3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James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/>
              <a:t>Mention other tools coming soon: VS Code, MyDigitalHand, Sli.do</a:t>
            </a:r>
            <a:endParaRPr i="1"/>
          </a:p>
        </p:txBody>
      </p:sp>
      <p:sp>
        <p:nvSpPr>
          <p:cNvPr id="320" name="Google Shape;32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Both</a:t>
            </a: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8466a290b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28466a290b3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James</a:t>
            </a:r>
            <a:endParaRPr/>
          </a:p>
        </p:txBody>
      </p:sp>
      <p:sp>
        <p:nvSpPr>
          <p:cNvPr id="332" name="Google Shape;332;g28466a290b3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Brett</a:t>
            </a:r>
            <a:endParaRPr/>
          </a:p>
        </p:txBody>
      </p:sp>
      <p:sp>
        <p:nvSpPr>
          <p:cNvPr id="339" name="Google Shape;3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Here on down comes next week.</a:t>
            </a:r>
            <a:endParaRPr/>
          </a:p>
        </p:txBody>
      </p:sp>
      <p:sp>
        <p:nvSpPr>
          <p:cNvPr id="347" name="Google Shape;3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b="0"/>
              <a:t>Both</a:t>
            </a:r>
            <a:endParaRPr b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Brett</a:t>
            </a: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Both</a:t>
            </a: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Brett</a:t>
            </a: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Brett</a:t>
            </a:r>
            <a:endParaRPr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Brett</a:t>
            </a:r>
            <a:endParaRPr/>
          </a:p>
        </p:txBody>
      </p:sp>
      <p:sp>
        <p:nvSpPr>
          <p:cNvPr id="188" name="Google Shape;18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Brett</a:t>
            </a:r>
            <a:endParaRPr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593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body" idx="4"/>
          </p:nvPr>
        </p:nvSpPr>
        <p:spPr>
          <a:xfrm>
            <a:off x="6170612" y="2500577"/>
            <a:ext cx="5183188" cy="359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uw.edu/123/syllabus/#revision-resubmission-and-reattempt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uw.edu/123/syllabus/#grade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uw.edu/123/#academic-honesty-and-collaboration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cement.cs.washington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ourses.cs.washington.edu/courses/cse143x/CSE143X.html" TargetMode="External"/><Relationship Id="rId4" Type="http://schemas.openxmlformats.org/officeDocument/2006/relationships/hyperlink" Target="https://www.cs.washington.edu/academics/ugrad/nonmajor-options/intro-cours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Welcome to CSE 123!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Nathan Brunelle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Spring 2024</a:t>
            </a:r>
            <a:endParaRPr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1524000" y="4701912"/>
            <a:ext cx="9144000" cy="10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Help Us Improve!</a:t>
            </a:r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CSE 123 is </a:t>
            </a:r>
            <a:r>
              <a:rPr lang="en-US" b="1" i="1"/>
              <a:t>very new!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worked hard to build a course we think will be effective and supportive and help you succeed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probably didn’t get it all right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appreciate your patience and understanding if we need to make adjustments during the quarter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Please give us lots of feedback!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2800"/>
              <a:buChar char="•"/>
            </a:pPr>
            <a:r>
              <a:rPr lang="en-US"/>
              <a:t>Post on Ed and/or use the Anonymous Feedback Tool</a:t>
            </a:r>
            <a:endParaRPr/>
          </a:p>
        </p:txBody>
      </p:sp>
      <p:sp>
        <p:nvSpPr>
          <p:cNvPr id="209" name="Google Shape;20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C0B17CE0-92B8-E948-BEF3-0CEEC75CE19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11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026" name="Picture 2" descr="Water Skiing in Lake Arrowhead - I Love Lake Arrowhead">
            <a:extLst>
              <a:ext uri="{FF2B5EF4-FFF2-40B4-BE49-F238E27FC236}">
                <a16:creationId xmlns:a16="http://schemas.microsoft.com/office/drawing/2014/main" id="{64902AF8-40F7-CC4F-7D06-F243F1186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136525"/>
            <a:ext cx="7083424" cy="531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CFBAD9C2-6E1E-8D2F-E457-B14FA34B2A0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Course Components</a:t>
            </a:r>
            <a:endParaRPr/>
          </a:p>
        </p:txBody>
      </p:sp>
      <p:sp>
        <p:nvSpPr>
          <p:cNvPr id="215" name="Google Shape;215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51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Lessons (aka Lectures)</a:t>
            </a:r>
            <a:endParaRPr/>
          </a:p>
        </p:txBody>
      </p:sp>
      <p:sp>
        <p:nvSpPr>
          <p:cNvPr id="216" name="Google Shape;216;p11"/>
          <p:cNvSpPr txBox="1">
            <a:spLocks noGrp="1"/>
          </p:cNvSpPr>
          <p:nvPr>
            <p:ph type="body" idx="2"/>
          </p:nvPr>
        </p:nvSpPr>
        <p:spPr>
          <a:xfrm>
            <a:off x="839788" y="2195145"/>
            <a:ext cx="5157787" cy="32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WF, 10:30 or 2:30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Held live on campus; recordings released after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First introductions to course concepts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Mix of presentation of content and practice activities/problems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Required (but not graded) pre-work for most sessions</a:t>
            </a:r>
            <a:endParaRPr dirty="0"/>
          </a:p>
        </p:txBody>
      </p:sp>
      <p:sp>
        <p:nvSpPr>
          <p:cNvPr id="217" name="Google Shape;217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51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Sections</a:t>
            </a:r>
            <a:endParaRPr/>
          </a:p>
        </p:txBody>
      </p:sp>
      <p:sp>
        <p:nvSpPr>
          <p:cNvPr id="218" name="Google Shape;218;p11"/>
          <p:cNvSpPr txBox="1">
            <a:spLocks noGrp="1"/>
          </p:cNvSpPr>
          <p:nvPr>
            <p:ph type="body" idx="4"/>
          </p:nvPr>
        </p:nvSpPr>
        <p:spPr>
          <a:xfrm>
            <a:off x="6170612" y="2195145"/>
            <a:ext cx="5183188" cy="322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TuTh, various times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Led by TAs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Held live in person; </a:t>
            </a:r>
            <a:r>
              <a:rPr lang="en-US" b="1" i="1"/>
              <a:t>not </a:t>
            </a:r>
            <a:r>
              <a:rPr lang="en-US"/>
              <a:t>recorded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Materials will be released online afterwards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Additional review, discussion, and practice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Mostly practice problems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220" name="Google Shape;2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21" name="Google Shape;221;p11"/>
          <p:cNvSpPr txBox="1"/>
          <p:nvPr/>
        </p:nvSpPr>
        <p:spPr>
          <a:xfrm>
            <a:off x="839788" y="5418840"/>
            <a:ext cx="1073316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 is not taken, but you are responsible for all material (including announcements).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A7E7F401-668B-44D1-0E82-1406B13FFF4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227" name="Google Shape;22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About us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About this course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Learning objectives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Other similar courses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Course components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>
                <a:solidFill>
                  <a:schemeClr val="accent5"/>
                </a:solidFill>
              </a:rPr>
              <a:t>Our learning model</a:t>
            </a:r>
            <a:endParaRPr/>
          </a:p>
        </p:txBody>
      </p:sp>
      <p:sp>
        <p:nvSpPr>
          <p:cNvPr id="228" name="Google Shape;228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Tools and resources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Course Website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VS Code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rgbClr val="C0C0C0"/>
                </a:solidFill>
              </a:rPr>
              <a:t>Assessment and grading</a:t>
            </a:r>
            <a:endParaRPr>
              <a:solidFill>
                <a:srgbClr val="C0C0C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rgbClr val="C0C0C0"/>
                </a:solidFill>
              </a:rPr>
              <a:t>Collaboration</a:t>
            </a:r>
            <a:endParaRPr>
              <a:solidFill>
                <a:srgbClr val="C0C0C0"/>
              </a:solidFill>
            </a:endParaRPr>
          </a:p>
        </p:txBody>
      </p:sp>
      <p:sp>
        <p:nvSpPr>
          <p:cNvPr id="230" name="Google Shape;2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31" name="Google Shape;231;p12"/>
          <p:cNvSpPr/>
          <p:nvPr/>
        </p:nvSpPr>
        <p:spPr>
          <a:xfrm flipH="1">
            <a:off x="4095656" y="4181465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A4C7EA3C-0DF6-A4C1-F970-A95042EF21A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Course Culture and Support</a:t>
            </a:r>
            <a:endParaRPr/>
          </a:p>
        </p:txBody>
      </p:sp>
      <p:sp>
        <p:nvSpPr>
          <p:cNvPr id="273" name="Google Shape;273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Currently 600 students enrolled!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Wide range of backgrounds, interests, and goals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Support and help each other!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Form study groups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If you have a question, others almost certainly do too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Lots of ways to get support from us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Message board, IPL, section</a:t>
            </a:r>
            <a:endParaRPr dirty="0"/>
          </a:p>
          <a:p>
            <a:pPr marL="685800" lvl="1" indent="-508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2800"/>
              <a:buNone/>
            </a:pPr>
            <a:endParaRPr dirty="0"/>
          </a:p>
        </p:txBody>
      </p:sp>
      <p:sp>
        <p:nvSpPr>
          <p:cNvPr id="275" name="Google Shape;275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1ED377CB-13C8-3EC0-47BE-F79EAD5E616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Course Culture and Support</a:t>
            </a:r>
            <a:endParaRPr/>
          </a:p>
        </p:txBody>
      </p:sp>
      <p:sp>
        <p:nvSpPr>
          <p:cNvPr id="281" name="Google Shape;281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Policies designed with flexibility in mind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Resubmissions, ignoring quiz problems, lecture recordings, etc.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But life and the world still happen…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 b="1" i="1"/>
              <a:t>Please reach out ASAP 	</a:t>
            </a:r>
            <a:r>
              <a:rPr lang="en-US" i="1"/>
              <a:t>if you’re struggling or have circumstances that require extra support</a:t>
            </a:r>
            <a:endParaRPr b="1" i="1"/>
          </a:p>
          <a:p>
            <a:pPr marL="228600" lvl="0" indent="-508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2800"/>
              <a:buNone/>
            </a:pPr>
            <a:endParaRPr/>
          </a:p>
        </p:txBody>
      </p:sp>
      <p:sp>
        <p:nvSpPr>
          <p:cNvPr id="283" name="Google Shape;28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15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62152E91-5E62-E3BF-6A46-FF762DCFA65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289" name="Google Shape;289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About us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About this course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Learning objectives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Other similar courses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Course components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Our learning model</a:t>
            </a:r>
            <a:endParaRPr/>
          </a:p>
        </p:txBody>
      </p:sp>
      <p:sp>
        <p:nvSpPr>
          <p:cNvPr id="290" name="Google Shape;290;p4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</a:pPr>
            <a:r>
              <a:rPr lang="en-US">
                <a:solidFill>
                  <a:schemeClr val="accent2"/>
                </a:solidFill>
              </a:rPr>
              <a:t>Tools and resources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en-US">
                <a:solidFill>
                  <a:schemeClr val="accent2"/>
                </a:solidFill>
              </a:rPr>
              <a:t>Course Website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en-US">
                <a:solidFill>
                  <a:schemeClr val="accent2"/>
                </a:solidFill>
              </a:rPr>
              <a:t>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en-US">
                <a:solidFill>
                  <a:schemeClr val="accent2"/>
                </a:solidFill>
              </a:rPr>
              <a:t>VS Code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rgbClr val="C0C0C0"/>
                </a:solidFill>
              </a:rPr>
              <a:t>Assessment and grading</a:t>
            </a:r>
            <a:endParaRPr>
              <a:solidFill>
                <a:srgbClr val="C0C0C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rgbClr val="C0C0C0"/>
                </a:solidFill>
              </a:rPr>
              <a:t>Collaboration</a:t>
            </a:r>
            <a:endParaRPr>
              <a:solidFill>
                <a:srgbClr val="C0C0C0"/>
              </a:solidFill>
            </a:endParaRPr>
          </a:p>
        </p:txBody>
      </p:sp>
      <p:sp>
        <p:nvSpPr>
          <p:cNvPr id="292" name="Google Shape;292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93" name="Google Shape;293;p48"/>
          <p:cNvSpPr/>
          <p:nvPr/>
        </p:nvSpPr>
        <p:spPr>
          <a:xfrm flipH="1">
            <a:off x="9467756" y="2009765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8EEB2CB7-91E8-2D69-D221-1E5BAED15CD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Course Website</a:t>
            </a:r>
            <a:endParaRPr/>
          </a:p>
        </p:txBody>
      </p:sp>
      <p:sp>
        <p:nvSpPr>
          <p:cNvPr id="301" name="Google Shape;30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02" name="Google Shape;302;p19"/>
          <p:cNvSpPr txBox="1"/>
          <p:nvPr/>
        </p:nvSpPr>
        <p:spPr>
          <a:xfrm>
            <a:off x="955157" y="1613158"/>
            <a:ext cx="3473152" cy="646331"/>
          </a:xfrm>
          <a:prstGeom prst="rect">
            <a:avLst/>
          </a:prstGeom>
          <a:solidFill>
            <a:schemeClr val="accent1"/>
          </a:solidFill>
          <a:ln w="9525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cs.uw.edu/123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9"/>
          <p:cNvSpPr txBox="1"/>
          <p:nvPr/>
        </p:nvSpPr>
        <p:spPr>
          <a:xfrm>
            <a:off x="664029" y="2423160"/>
            <a:ext cx="4320540" cy="336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source of course information (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Canvas)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Calendar will contain links to (almost) all resources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14D47D-FA48-0F5C-F12B-60EE5389C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345" y="1366859"/>
            <a:ext cx="7217655" cy="2906156"/>
          </a:xfrm>
          <a:prstGeom prst="rect">
            <a:avLst/>
          </a:prstGeom>
        </p:spPr>
      </p:pic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EE2910EA-B66C-A38E-3C78-9C1AA30E124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8E56AC-D472-328D-75EE-1E7D425D7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345" y="1366859"/>
            <a:ext cx="7217655" cy="2906156"/>
          </a:xfrm>
          <a:prstGeom prst="rect">
            <a:avLst/>
          </a:prstGeom>
        </p:spPr>
      </p:pic>
      <p:sp>
        <p:nvSpPr>
          <p:cNvPr id="310" name="Google Shape;3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Course Website</a:t>
            </a:r>
            <a:endParaRPr/>
          </a:p>
        </p:txBody>
      </p:sp>
      <p:sp>
        <p:nvSpPr>
          <p:cNvPr id="312" name="Google Shape;31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13" name="Google Shape;313;p20"/>
          <p:cNvSpPr/>
          <p:nvPr/>
        </p:nvSpPr>
        <p:spPr>
          <a:xfrm>
            <a:off x="5175512" y="2187092"/>
            <a:ext cx="422323" cy="142723"/>
          </a:xfrm>
          <a:prstGeom prst="rect">
            <a:avLst/>
          </a:prstGeom>
          <a:noFill/>
          <a:ln w="28575" cap="flat" cmpd="sng">
            <a:solidFill>
              <a:srgbClr val="25004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0"/>
          <p:cNvSpPr txBox="1"/>
          <p:nvPr/>
        </p:nvSpPr>
        <p:spPr>
          <a:xfrm>
            <a:off x="-243425" y="1880809"/>
            <a:ext cx="5638800" cy="552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review the syllabus ASAP.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6" name="Google Shape;316;p20"/>
          <p:cNvCxnSpPr>
            <a:cxnSpLocks/>
          </p:cNvCxnSpPr>
          <p:nvPr/>
        </p:nvCxnSpPr>
        <p:spPr>
          <a:xfrm flipH="1">
            <a:off x="4652943" y="2180789"/>
            <a:ext cx="522569" cy="184558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7" name="Google Shape;317;p20"/>
          <p:cNvCxnSpPr>
            <a:cxnSpLocks/>
          </p:cNvCxnSpPr>
          <p:nvPr/>
        </p:nvCxnSpPr>
        <p:spPr>
          <a:xfrm flipH="1">
            <a:off x="4727669" y="2329815"/>
            <a:ext cx="447843" cy="2587809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A1C29E-5154-A3E6-A686-F7E4D92A9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3" y="2386299"/>
            <a:ext cx="4675326" cy="253132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4" name="Google Shape;99;p2">
            <a:extLst>
              <a:ext uri="{FF2B5EF4-FFF2-40B4-BE49-F238E27FC236}">
                <a16:creationId xmlns:a16="http://schemas.microsoft.com/office/drawing/2014/main" id="{01797B5E-0AA1-C973-A7AF-18F21134E58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74301-4FE7-3904-5866-A3B1B9F0C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048" y="24371"/>
            <a:ext cx="1199504" cy="2191094"/>
          </a:xfrm>
          <a:prstGeom prst="rect">
            <a:avLst/>
          </a:prstGeom>
        </p:spPr>
      </p:pic>
      <p:sp>
        <p:nvSpPr>
          <p:cNvPr id="324" name="Google Shape;32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Ed</a:t>
            </a:r>
            <a:endParaRPr/>
          </a:p>
        </p:txBody>
      </p:sp>
      <p:sp>
        <p:nvSpPr>
          <p:cNvPr id="325" name="Google Shape;32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072269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Our online learning platform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Submit graded work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Receive/View feedback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Message board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Including announcements</a:t>
            </a:r>
            <a:endParaRPr/>
          </a:p>
        </p:txBody>
      </p:sp>
      <p:sp>
        <p:nvSpPr>
          <p:cNvPr id="327" name="Google Shape;32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28" name="Google Shape;328;p21"/>
          <p:cNvSpPr/>
          <p:nvPr/>
        </p:nvSpPr>
        <p:spPr>
          <a:xfrm>
            <a:off x="10861555" y="2046562"/>
            <a:ext cx="278083" cy="136885"/>
          </a:xfrm>
          <a:prstGeom prst="rect">
            <a:avLst/>
          </a:prstGeom>
          <a:noFill/>
          <a:ln w="28575" cap="flat" cmpd="sng">
            <a:solidFill>
              <a:srgbClr val="25004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1F178-6534-CF4D-D61E-F3C242C85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846" y="2966484"/>
            <a:ext cx="7066431" cy="2793086"/>
          </a:xfrm>
          <a:prstGeom prst="rect">
            <a:avLst/>
          </a:prstGeom>
        </p:spPr>
      </p:pic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6A49F0BB-B6AD-6B4A-8076-8580EE9B8E2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About us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About this course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Learning objectives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Other similar courses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Course components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Our learning model</a:t>
            </a:r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Tools and resources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Course Website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VS Code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rgbClr val="C0C0C0"/>
                </a:solidFill>
              </a:rPr>
              <a:t>Assessment and grading</a:t>
            </a:r>
            <a:endParaRPr>
              <a:solidFill>
                <a:srgbClr val="C0C0C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rgbClr val="C0C0C0"/>
                </a:solidFill>
              </a:rPr>
              <a:t>Collaboration</a:t>
            </a:r>
            <a:endParaRPr>
              <a:solidFill>
                <a:srgbClr val="C0C0C0"/>
              </a:solidFill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2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F792-820F-99E7-C8CC-DDDC03CA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(2:30)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DBA80-02CD-7195-691F-3FEBFE26F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use break command?</a:t>
            </a:r>
          </a:p>
          <a:p>
            <a:r>
              <a:rPr lang="en-US" dirty="0"/>
              <a:t>What kind of help is there for brushing up on java or other CSE122 content?</a:t>
            </a:r>
          </a:p>
          <a:p>
            <a:r>
              <a:rPr lang="en-US" dirty="0"/>
              <a:t>Do resubmission replace the entire grade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A2F7F-2482-9C5F-EA2D-4A01A5FFAE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06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F792-820F-99E7-C8CC-DDDC03CA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(10:30)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DBA80-02CD-7195-691F-3FEBFE26F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Grade calculator?</a:t>
            </a:r>
          </a:p>
          <a:p>
            <a:r>
              <a:rPr lang="en-US" b="1" dirty="0"/>
              <a:t>How do I determine my grade?</a:t>
            </a:r>
          </a:p>
          <a:p>
            <a:r>
              <a:rPr lang="en-US" dirty="0"/>
              <a:t>Final hand written?</a:t>
            </a:r>
          </a:p>
          <a:p>
            <a:r>
              <a:rPr lang="en-US" dirty="0"/>
              <a:t>Are all assignments submitted through Ed?</a:t>
            </a:r>
          </a:p>
          <a:p>
            <a:r>
              <a:rPr lang="en-US" dirty="0"/>
              <a:t>Practice tests vs section question for course prep?</a:t>
            </a:r>
          </a:p>
          <a:p>
            <a:r>
              <a:rPr lang="en-US" dirty="0"/>
              <a:t>IDE?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A2F7F-2482-9C5F-EA2D-4A01A5FFAE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88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8466a290b3_0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P0: Warmup/Review</a:t>
            </a:r>
            <a:endParaRPr/>
          </a:p>
        </p:txBody>
      </p:sp>
      <p:sp>
        <p:nvSpPr>
          <p:cNvPr id="335" name="Google Shape;335;g28466a290b3_0_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Will be released today or tomorrow, on Ed.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Not the standard format for assignments going forward, intended to be a series of shorter review questions.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Due Wednesday (4/03)</a:t>
            </a:r>
            <a:endParaRPr dirty="0"/>
          </a:p>
        </p:txBody>
      </p:sp>
      <p:sp>
        <p:nvSpPr>
          <p:cNvPr id="336" name="Google Shape;336;g28466a290b3_0_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A4F4E72B-0CBA-6CD4-77BB-0EF6A7E275C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br>
              <a:rPr lang="en-US"/>
            </a:br>
            <a:r>
              <a:rPr lang="en-US"/>
              <a:t>                       Demo</a:t>
            </a:r>
            <a:endParaRPr/>
          </a:p>
        </p:txBody>
      </p:sp>
      <p:pic>
        <p:nvPicPr>
          <p:cNvPr id="342" name="Google Shape;342;p5" descr="Visual Studio Code full logo transparent PNG - Stick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550" y="2297551"/>
            <a:ext cx="4060553" cy="208252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  <p:sp>
        <p:nvSpPr>
          <p:cNvPr id="344" name="Google Shape;34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4898B105-9299-EF8E-3818-9402D68E250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350" name="Google Shape;350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About us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About this course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Learning objectives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Other similar courses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Course components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Our learning model</a:t>
            </a:r>
            <a:endParaRPr/>
          </a:p>
        </p:txBody>
      </p:sp>
      <p:sp>
        <p:nvSpPr>
          <p:cNvPr id="351" name="Google Shape;351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Tools and resources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Course Website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VS Code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</a:pPr>
            <a:r>
              <a:rPr lang="en-US">
                <a:solidFill>
                  <a:schemeClr val="accent2"/>
                </a:solidFill>
              </a:rPr>
              <a:t>Assessment and grading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Collaboration</a:t>
            </a:r>
            <a:endParaRPr/>
          </a:p>
        </p:txBody>
      </p:sp>
      <p:sp>
        <p:nvSpPr>
          <p:cNvPr id="353" name="Google Shape;3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24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54" name="Google Shape;354;p24"/>
          <p:cNvSpPr/>
          <p:nvPr/>
        </p:nvSpPr>
        <p:spPr>
          <a:xfrm flipH="1">
            <a:off x="10056523" y="3687435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5371CD5F-7910-D679-5A0E-E71F20DAA29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Assignments and Grading</a:t>
            </a:r>
            <a:endParaRPr/>
          </a:p>
        </p:txBody>
      </p:sp>
      <p:sp>
        <p:nvSpPr>
          <p:cNvPr id="360" name="Google Shape;360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Our goal in the course is for you to </a:t>
            </a:r>
            <a:r>
              <a:rPr lang="en-US" b="1" dirty="0"/>
              <a:t>gain proficiency the concepts and skills </a:t>
            </a:r>
            <a:r>
              <a:rPr lang="en-US" dirty="0"/>
              <a:t>we teach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We assess your proficiency by asking you to apply the concepts and skills on tasks or problems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By necessity, we are assessing your </a:t>
            </a:r>
            <a:r>
              <a:rPr lang="en-US" i="1" dirty="0"/>
              <a:t>work</a:t>
            </a:r>
            <a:r>
              <a:rPr lang="en-US" dirty="0"/>
              <a:t> as a proxy for your proficiency</a:t>
            </a:r>
            <a:endParaRPr dirty="0"/>
          </a:p>
        </p:txBody>
      </p:sp>
      <p:sp>
        <p:nvSpPr>
          <p:cNvPr id="362" name="Google Shape;36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336E3B60-6EF9-9AB6-2C88-5045224E54A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Assignments</a:t>
            </a:r>
            <a:endParaRPr/>
          </a:p>
        </p:txBody>
      </p:sp>
      <p:sp>
        <p:nvSpPr>
          <p:cNvPr id="368" name="Google Shape;368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Your learning in this course will be assessed in four ways: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Programming Assignments (~biweekly, 4 total)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Structured programming assignments to assess your proficiency of programming concepts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Creative Projects (~biweekly, 4 total)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Smaller, more open-ended assignments to give you space to explore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Quizzes (3 total, in section)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Series of problems covering all material up to that point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Final Exam (Monday, June 3)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Final, culminating assessment of all your skills and knowledge</a:t>
            </a:r>
            <a:endParaRPr dirty="0"/>
          </a:p>
          <a:p>
            <a:pPr marL="1143000" lvl="2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b="1" dirty="0"/>
          </a:p>
        </p:txBody>
      </p:sp>
      <p:sp>
        <p:nvSpPr>
          <p:cNvPr id="370" name="Google Shape;37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17692568-DD5F-099A-B088-54866880231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Resubmission and Quiz Problem Drops</a:t>
            </a:r>
            <a:endParaRPr dirty="0"/>
          </a:p>
        </p:txBody>
      </p:sp>
      <p:sp>
        <p:nvSpPr>
          <p:cNvPr id="376" name="Google Shape;376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94"/>
              <a:buNone/>
            </a:pPr>
            <a:r>
              <a:rPr lang="en-US" i="1" dirty="0"/>
              <a:t>Learning takes time, and doesn’t always happen on the first try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94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94"/>
              <a:buChar char="•"/>
            </a:pPr>
            <a:r>
              <a:rPr lang="en-US" dirty="0"/>
              <a:t>One previous Programming Assignment or Creative Project can be </a:t>
            </a:r>
            <a:r>
              <a:rPr lang="en-US" b="1" dirty="0"/>
              <a:t>resubmitted</a:t>
            </a:r>
            <a:r>
              <a:rPr lang="en-US" dirty="0"/>
              <a:t> each week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24"/>
              <a:buChar char="•"/>
            </a:pPr>
            <a:r>
              <a:rPr lang="en-US" dirty="0"/>
              <a:t>Must be accompanied by a write-up describing changes (via Google Form)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24"/>
              <a:buChar char="•"/>
            </a:pPr>
            <a:r>
              <a:rPr lang="en-US" dirty="0"/>
              <a:t>Grade on resubmission will replace original grade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24"/>
              <a:buChar char="•"/>
            </a:pPr>
            <a:r>
              <a:rPr lang="en-US" dirty="0"/>
              <a:t>Each assignment should only be resubmitted once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24"/>
              <a:buChar char="•"/>
            </a:pPr>
            <a:r>
              <a:rPr lang="en-US" dirty="0"/>
              <a:t>You may only submit assignments &lt;4 weeks old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24"/>
              <a:buChar char="•"/>
            </a:pPr>
            <a:r>
              <a:rPr lang="en-US" dirty="0"/>
              <a:t>We will drop your </a:t>
            </a:r>
            <a:r>
              <a:rPr lang="en-US" b="1" dirty="0"/>
              <a:t>two lowest quiz problem grades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20"/>
              <a:buChar char="•"/>
            </a:pPr>
            <a:r>
              <a:rPr lang="en-US" dirty="0"/>
              <a:t>No special action required– we’ll do this automatically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94"/>
              <a:buChar char="•"/>
            </a:pPr>
            <a:r>
              <a:rPr lang="en-US" dirty="0"/>
              <a:t>See the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syllabus</a:t>
            </a:r>
            <a:r>
              <a:rPr lang="en-US" dirty="0"/>
              <a:t> for more details</a:t>
            </a:r>
            <a:endParaRPr dirty="0"/>
          </a:p>
        </p:txBody>
      </p:sp>
      <p:sp>
        <p:nvSpPr>
          <p:cNvPr id="378" name="Google Shape;37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B6B15B9F-10C1-CBE7-82CE-16E56603507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Grading</a:t>
            </a:r>
            <a:endParaRPr/>
          </a:p>
        </p:txBody>
      </p:sp>
      <p:sp>
        <p:nvSpPr>
          <p:cNvPr id="384" name="Google Shape;384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2202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i="1" dirty="0"/>
              <a:t>Grades should reflect your proficiency in the course objectives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i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All assignments will be graded </a:t>
            </a:r>
            <a:r>
              <a:rPr lang="en-US" b="1" dirty="0"/>
              <a:t>E (Excellent), S (Satisfactory), or N (Not yet)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Under certain circumstances, a grade of U (</a:t>
            </a:r>
            <a:r>
              <a:rPr lang="en-US" dirty="0" err="1"/>
              <a:t>Unassessable</a:t>
            </a:r>
            <a:r>
              <a:rPr lang="en-US" dirty="0"/>
              <a:t>) may be assigned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In some cases, not all grades will be given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Final grades will be assigned based on the </a:t>
            </a:r>
            <a:r>
              <a:rPr lang="en-US" b="1" dirty="0"/>
              <a:t>amount of work at each level</a:t>
            </a:r>
            <a:endParaRPr dirty="0"/>
          </a:p>
          <a:p>
            <a:pPr marL="228600" lvl="0" indent="-1174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See the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syllabus</a:t>
            </a:r>
            <a:r>
              <a:rPr lang="en-US" dirty="0"/>
              <a:t> for more details</a:t>
            </a:r>
            <a:endParaRPr dirty="0"/>
          </a:p>
        </p:txBody>
      </p:sp>
      <p:sp>
        <p:nvSpPr>
          <p:cNvPr id="386" name="Google Shape;38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79AA4920-72DB-70AF-13B8-A982C5EBC9F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392" name="Google Shape;392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About us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About this course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Learning objectives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Other similar courses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Course components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Our learning model</a:t>
            </a:r>
            <a:endParaRPr/>
          </a:p>
        </p:txBody>
      </p:sp>
      <p:sp>
        <p:nvSpPr>
          <p:cNvPr id="393" name="Google Shape;393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Tools and resources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Course Website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VS Code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Assessment and grading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</a:pPr>
            <a:r>
              <a:rPr lang="en-US">
                <a:solidFill>
                  <a:schemeClr val="accent2"/>
                </a:solidFill>
              </a:rPr>
              <a:t>Collaboration</a:t>
            </a:r>
            <a:endParaRPr/>
          </a:p>
        </p:txBody>
      </p:sp>
      <p:sp>
        <p:nvSpPr>
          <p:cNvPr id="395" name="Google Shape;39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29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96" name="Google Shape;396;p29"/>
          <p:cNvSpPr/>
          <p:nvPr/>
        </p:nvSpPr>
        <p:spPr>
          <a:xfrm flipH="1">
            <a:off x="8472914" y="4203281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784C77B6-950D-8D60-9279-22FF7237635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>
                <a:solidFill>
                  <a:schemeClr val="accent5"/>
                </a:solidFill>
              </a:rPr>
              <a:t>About us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About this course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Learning objectives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Other similar courses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Course components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Our learning model</a:t>
            </a:r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Tools and resources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Course Website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VS Code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rgbClr val="C0C0C0"/>
                </a:solidFill>
              </a:rPr>
              <a:t>Assessment and grading</a:t>
            </a:r>
            <a:endParaRPr>
              <a:solidFill>
                <a:srgbClr val="C0C0C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rgbClr val="C0C0C0"/>
                </a:solidFill>
              </a:rPr>
              <a:t>Collaboration</a:t>
            </a:r>
            <a:endParaRPr>
              <a:solidFill>
                <a:srgbClr val="C0C0C0"/>
              </a:solidFill>
            </a:endParaRPr>
          </a:p>
        </p:txBody>
      </p:sp>
      <p:sp>
        <p:nvSpPr>
          <p:cNvPr id="108" name="Google Shape;108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  <p:sp>
        <p:nvSpPr>
          <p:cNvPr id="109" name="Google Shape;109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10" name="Google Shape;110;p3"/>
          <p:cNvSpPr/>
          <p:nvPr/>
        </p:nvSpPr>
        <p:spPr>
          <a:xfrm flipH="1">
            <a:off x="2554014" y="1992762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Collaboration Policy</a:t>
            </a:r>
            <a:endParaRPr/>
          </a:p>
        </p:txBody>
      </p:sp>
      <p:sp>
        <p:nvSpPr>
          <p:cNvPr id="402" name="Google Shape;402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i="1" dirty="0"/>
              <a:t>Learning is hard, but it’s easier when you learn from each other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You are encouraged to form study groups; work together on pre-class work, practice and review; and discuss your ideas and approaches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All work you submit for grading </a:t>
            </a:r>
            <a:r>
              <a:rPr lang="en-US" b="1" dirty="0"/>
              <a:t>must be </a:t>
            </a:r>
            <a:r>
              <a:rPr lang="en-US" b="1" i="1" dirty="0"/>
              <a:t>predominantly </a:t>
            </a:r>
            <a:r>
              <a:rPr lang="en-US" b="1" dirty="0"/>
              <a:t>and </a:t>
            </a:r>
            <a:r>
              <a:rPr lang="en-US" b="1" i="1" dirty="0"/>
              <a:t>substantially </a:t>
            </a:r>
            <a:r>
              <a:rPr lang="en-US" b="1" dirty="0"/>
              <a:t>your own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Work that violates policy may be withdrawn within 72 hours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See the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syllabus</a:t>
            </a:r>
            <a:r>
              <a:rPr lang="en-US" dirty="0"/>
              <a:t> for more details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404" name="Google Shape;40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8020F5C5-A467-5223-6AD3-85F780A3E5D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Hi, I’m Nathan! (he/him)</a:t>
            </a:r>
            <a:endParaRPr dirty="0"/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555361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Associate Teaching Professor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New to UW as of Sept. 2024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First time teaching 12X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Interested in CS education/pedagogy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Previously: 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Taught at U. Virginia for 6 years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Took a cross-country road trip with my spouse and dog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Taught CSE 332 (autumn 2023, winter 2024)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118" name="Google Shape;1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B3049799-D147-C0CD-F995-5B1D32ED304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8D856E1-8CE9-84E6-983D-3E64E0E27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465" y="1180325"/>
            <a:ext cx="2582082" cy="25872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Meet (most of) your 30 TAs!</a:t>
            </a:r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A0548B2D-48CE-E805-D78F-82401F3C21C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70" name="Google Shape;170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About us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</a:pPr>
            <a:r>
              <a:rPr lang="en-US">
                <a:solidFill>
                  <a:schemeClr val="accent2"/>
                </a:solidFill>
              </a:rPr>
              <a:t>About this course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en-US">
                <a:solidFill>
                  <a:schemeClr val="accent2"/>
                </a:solidFill>
              </a:rPr>
              <a:t>Learning objectives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en-US">
                <a:solidFill>
                  <a:schemeClr val="accent2"/>
                </a:solidFill>
              </a:rPr>
              <a:t>Other similar courses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en-US">
                <a:solidFill>
                  <a:schemeClr val="accent2"/>
                </a:solidFill>
              </a:rPr>
              <a:t>Course components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Our learning model</a:t>
            </a:r>
            <a:endParaRPr/>
          </a:p>
        </p:txBody>
      </p:sp>
      <p:sp>
        <p:nvSpPr>
          <p:cNvPr id="171" name="Google Shape;171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Tools and resources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Course Website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VS Code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rgbClr val="C0C0C0"/>
                </a:solidFill>
              </a:rPr>
              <a:t>Assessment and grading</a:t>
            </a:r>
            <a:endParaRPr>
              <a:solidFill>
                <a:srgbClr val="C0C0C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rgbClr val="C0C0C0"/>
                </a:solidFill>
              </a:rPr>
              <a:t>Collaboration</a:t>
            </a:r>
            <a:endParaRPr>
              <a:solidFill>
                <a:srgbClr val="C0C0C0"/>
              </a:solidFill>
            </a:endParaRPr>
          </a:p>
        </p:txBody>
      </p:sp>
      <p:sp>
        <p:nvSpPr>
          <p:cNvPr id="173" name="Google Shape;17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74" name="Google Shape;174;p8"/>
          <p:cNvSpPr/>
          <p:nvPr/>
        </p:nvSpPr>
        <p:spPr>
          <a:xfrm flipH="1">
            <a:off x="3827868" y="2522483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050ED2CB-C2C3-7A2D-F8E1-F3E8B62EE35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80" name="Google Shape;180;p9"/>
          <p:cNvSpPr txBox="1">
            <a:spLocks noGrp="1"/>
          </p:cNvSpPr>
          <p:nvPr>
            <p:ph type="body" idx="1"/>
          </p:nvPr>
        </p:nvSpPr>
        <p:spPr>
          <a:xfrm>
            <a:off x="838200" y="2123689"/>
            <a:ext cx="5181600" cy="3987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Seven themes: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Computational Thinking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Code Comprehension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Code Writing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83" name="Google Shape;183;p9"/>
          <p:cNvSpPr txBox="1">
            <a:spLocks noGrp="1"/>
          </p:cNvSpPr>
          <p:nvPr>
            <p:ph type="body" idx="2"/>
          </p:nvPr>
        </p:nvSpPr>
        <p:spPr>
          <a:xfrm>
            <a:off x="6172200" y="1936213"/>
            <a:ext cx="5181600" cy="4174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Communication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Testing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Debugging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Ethics/Impact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84" name="Google Shape;184;p9"/>
          <p:cNvSpPr txBox="1"/>
          <p:nvPr/>
        </p:nvSpPr>
        <p:spPr>
          <a:xfrm>
            <a:off x="947530" y="1908313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842639" y="1354943"/>
            <a:ext cx="52533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or, “What will I learn in this class?”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2B973650-4B37-3DFB-85FE-185D92CEA66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Prerequisite Knowledge</a:t>
            </a:r>
            <a:endParaRPr/>
          </a:p>
        </p:txBody>
      </p:sp>
      <p:sp>
        <p:nvSpPr>
          <p:cNvPr id="191" name="Google Shape;191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Comfort with control structures 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loops, conditionals, methods/functions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Experience with using basic data structures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arrays, lists, sets, maps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Experience with console and file input/output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Exposure to simple object-oriented programming 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classes, interfaces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Programming experience </a:t>
            </a:r>
            <a:r>
              <a:rPr lang="en-US" i="1"/>
              <a:t>in Java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Or willingness to pick up on your own</a:t>
            </a:r>
            <a:endParaRPr/>
          </a:p>
        </p:txBody>
      </p:sp>
      <p:sp>
        <p:nvSpPr>
          <p:cNvPr id="192" name="Google Shape;192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640BBFAD-DC78-39E5-94BF-746FD3728C9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Other Similar Courses</a:t>
            </a:r>
            <a:endParaRPr/>
          </a:p>
        </p:txBody>
      </p:sp>
      <p:graphicFrame>
        <p:nvGraphicFramePr>
          <p:cNvPr id="198" name="Google Shape;198;p10"/>
          <p:cNvGraphicFramePr/>
          <p:nvPr>
            <p:extLst>
              <p:ext uri="{D42A27DB-BD31-4B8C-83A1-F6EECF244321}">
                <p14:modId xmlns:p14="http://schemas.microsoft.com/office/powerpoint/2010/main" val="2569206210"/>
              </p:ext>
            </p:extLst>
          </p:nvPr>
        </p:nvGraphicFramePr>
        <p:xfrm>
          <a:off x="838200" y="1825625"/>
          <a:ext cx="10515600" cy="3581460"/>
        </p:xfrm>
        <a:graphic>
          <a:graphicData uri="http://schemas.openxmlformats.org/drawingml/2006/table">
            <a:tbl>
              <a:tblPr firstRow="1" bandRow="1">
                <a:noFill/>
                <a:tableStyleId>{8331435A-5B7B-4BB3-BBFE-3B97F793BEFE}</a:tableStyleId>
              </a:tblPr>
              <a:tblGrid>
                <a:gridCol w="164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Course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Good choice if…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CSE 123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/>
                        <a:t>You done a fair bit of programming, at least some of which is in Java AND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/>
                        <a:t>You are, or want to be, in a major such as CS, CE, ECE, Info, etc. that requires Java programming OR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/>
                        <a:t>You’re interested in creating software (whether as a hobby, side-gig, career, etc.)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CSE 122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/>
                        <a:t>You’ve done some programming (roughly one course worth) in </a:t>
                      </a:r>
                      <a:r>
                        <a:rPr lang="en-US" sz="1600" i="1" u="none" strike="noStrike" cap="none"/>
                        <a:t>any</a:t>
                      </a:r>
                      <a:r>
                        <a:rPr lang="en-US" sz="1600" i="0" u="none" strike="noStrike" cap="none"/>
                        <a:t> programming language AND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/>
                        <a:t>You are, or want to be, in a major such as CS, CE, ECE, Info, etc. that requires Java programming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CSE 143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/>
                        <a:t>You took CSE 142 at UW, at a community college, or through UW in the High School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CSE 163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/>
                        <a:t>You’re interested in data science and analysis OR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/>
                        <a:t>You want to learn Python* OR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/>
                        <a:t>You are, or want to be, in a major such as Physics, Bio, Stat, etc. where analyzing data through programming is useful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CSE 154</a:t>
                      </a: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/>
                        <a:t>You’re interested in web development (HTML, CSS, JS)</a:t>
                      </a:r>
                      <a:endParaRPr sz="16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0" name="Google Shape;20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01" name="Google Shape;201;p10"/>
          <p:cNvSpPr txBox="1"/>
          <p:nvPr/>
        </p:nvSpPr>
        <p:spPr>
          <a:xfrm>
            <a:off x="838200" y="5712440"/>
            <a:ext cx="892116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</a:t>
            </a:r>
            <a:r>
              <a:rPr lang="en-US" sz="1200" b="0" i="1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Guided Self-Placement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b="0" i="1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Introductory Courses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-US" sz="1200" b="0" i="1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CSE 143/143X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more info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B3599A21-46EA-21B0-8C2F-09FAAA42ADE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0 - Spring 2024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6367</TotalTime>
  <Words>1592</Words>
  <Application>Microsoft Office PowerPoint</Application>
  <PresentationFormat>Widescreen</PresentationFormat>
  <Paragraphs>337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Welcome to CSE 123!</vt:lpstr>
      <vt:lpstr>Agenda</vt:lpstr>
      <vt:lpstr>Agenda</vt:lpstr>
      <vt:lpstr>Hi, I’m Nathan! (he/him)</vt:lpstr>
      <vt:lpstr>Meet (most of) your 30 TAs!</vt:lpstr>
      <vt:lpstr>Agenda</vt:lpstr>
      <vt:lpstr>Learning Objectives</vt:lpstr>
      <vt:lpstr>Prerequisite Knowledge</vt:lpstr>
      <vt:lpstr>Other Similar Courses</vt:lpstr>
      <vt:lpstr>Help Us Improve!</vt:lpstr>
      <vt:lpstr>PowerPoint Presentation</vt:lpstr>
      <vt:lpstr>Course Components</vt:lpstr>
      <vt:lpstr>Agenda</vt:lpstr>
      <vt:lpstr>Course Culture and Support</vt:lpstr>
      <vt:lpstr>Course Culture and Support</vt:lpstr>
      <vt:lpstr>Agenda</vt:lpstr>
      <vt:lpstr>Course Website</vt:lpstr>
      <vt:lpstr>Course Website</vt:lpstr>
      <vt:lpstr>Ed</vt:lpstr>
      <vt:lpstr>Questions (2:30)</vt:lpstr>
      <vt:lpstr>Questions (10:30)</vt:lpstr>
      <vt:lpstr>P0: Warmup/Review</vt:lpstr>
      <vt:lpstr>                        Demo</vt:lpstr>
      <vt:lpstr>Agenda</vt:lpstr>
      <vt:lpstr>Assignments and Grading</vt:lpstr>
      <vt:lpstr>Assignments</vt:lpstr>
      <vt:lpstr>Resubmission and Quiz Problem Drops</vt:lpstr>
      <vt:lpstr>Grading</vt:lpstr>
      <vt:lpstr>Agenda</vt:lpstr>
      <vt:lpstr>Collaboration Policy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CSE 123!</dc:title>
  <dc:creator>Brett Wortzman</dc:creator>
  <cp:lastModifiedBy>Brunelle, Nathan J (njb2b)</cp:lastModifiedBy>
  <cp:revision>9</cp:revision>
  <dcterms:created xsi:type="dcterms:W3CDTF">2020-09-29T18:40:50Z</dcterms:created>
  <dcterms:modified xsi:type="dcterms:W3CDTF">2024-04-01T22:38:55Z</dcterms:modified>
</cp:coreProperties>
</file>