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40" r:id="rId3"/>
    <p:sldId id="341" r:id="rId4"/>
    <p:sldId id="342" r:id="rId5"/>
    <p:sldId id="343" r:id="rId6"/>
    <p:sldId id="345" r:id="rId7"/>
    <p:sldId id="346" r:id="rId8"/>
    <p:sldId id="348" r:id="rId9"/>
    <p:sldId id="351" r:id="rId10"/>
    <p:sldId id="344" r:id="rId11"/>
    <p:sldId id="353" r:id="rId12"/>
    <p:sldId id="352" r:id="rId13"/>
    <p:sldId id="355" r:id="rId14"/>
    <p:sldId id="35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7B731"/>
    <a:srgbClr val="FAFAFA"/>
    <a:srgbClr val="F5F5F5"/>
    <a:srgbClr val="EF5777"/>
    <a:srgbClr val="0FB9B1"/>
    <a:srgbClr val="54A0FF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3083" autoAdjust="0"/>
  </p:normalViewPr>
  <p:slideViewPr>
    <p:cSldViewPr snapToGrid="0" snapToObjects="1">
      <p:cViewPr varScale="1">
        <p:scale>
          <a:sx n="97" d="100"/>
          <a:sy n="97" d="100"/>
        </p:scale>
        <p:origin x="184" y="86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07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220E74-2D71-4753-B1F3-ECB7E63159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80DEDC-C499-4E7B-9EE2-FEC186CB5E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07: Runtime Analysis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Runtime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was the latest </a:t>
            </a:r>
            <a:r>
              <a:rPr lang="en-US" sz="2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rabbit hole you went down?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D33124-C7FA-4CE9-82DB-79C3B4A2AC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45589" y="5587124"/>
            <a:ext cx="1237938" cy="1221265"/>
          </a:xfrm>
          <a:prstGeom prst="rect">
            <a:avLst/>
          </a:prstGeom>
        </p:spPr>
      </p:pic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04B9A12E-AF44-A64A-BB23-632D2DA83A74}"/>
              </a:ext>
            </a:extLst>
          </p:cNvPr>
          <p:cNvSpPr txBox="1"/>
          <p:nvPr/>
        </p:nvSpPr>
        <p:spPr>
          <a:xfrm>
            <a:off x="7379594" y="4838081"/>
            <a:ext cx="201179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68BD9863-15CB-310B-7185-140CF42805BD}"/>
              </a:ext>
            </a:extLst>
          </p:cNvPr>
          <p:cNvSpPr txBox="1"/>
          <p:nvPr/>
        </p:nvSpPr>
        <p:spPr>
          <a:xfrm>
            <a:off x="9354623" y="4838665"/>
            <a:ext cx="3053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James Wilcox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Big-Oh Notation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B7159A-441C-4DD9-B2D0-A34E8226B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Programmers… are pessimists (or maybe realists)</a:t>
            </a:r>
          </a:p>
          <a:p>
            <a:pPr lvl="1"/>
            <a:r>
              <a:rPr lang="en-US" dirty="0"/>
              <a:t>Case in point: dominating term</a:t>
            </a:r>
          </a:p>
          <a:p>
            <a:r>
              <a:rPr lang="en-US" dirty="0"/>
              <a:t>In the real world, best-case complexity isn’t super useful</a:t>
            </a:r>
          </a:p>
          <a:p>
            <a:pPr lvl="1"/>
            <a:r>
              <a:rPr lang="en-US" dirty="0"/>
              <a:t>Want to make sure solutions work well in the worst possible situations</a:t>
            </a:r>
          </a:p>
          <a:p>
            <a:endParaRPr lang="en-US" dirty="0"/>
          </a:p>
          <a:p>
            <a:r>
              <a:rPr lang="en-US" dirty="0"/>
              <a:t>We use Big-Oh notation to demonstrate worst-case complexity!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1E4D3-1E52-495C-9ECE-953200B05A19}"/>
              </a:ext>
            </a:extLst>
          </p:cNvPr>
          <p:cNvSpPr txBox="1"/>
          <p:nvPr/>
        </p:nvSpPr>
        <p:spPr>
          <a:xfrm>
            <a:off x="1552708" y="4277203"/>
            <a:ext cx="78309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public static int </a:t>
            </a:r>
            <a:r>
              <a:rPr lang="en-US" sz="2400" dirty="0" err="1">
                <a:latin typeface="Consolas" panose="020B0609020204030204" pitchFamily="49" charset="0"/>
              </a:rPr>
              <a:t>indexOf</a:t>
            </a:r>
            <a:r>
              <a:rPr lang="en-US" sz="2400" dirty="0">
                <a:latin typeface="Consolas" panose="020B0609020204030204" pitchFamily="49" charset="0"/>
              </a:rPr>
              <a:t>(int[] </a:t>
            </a:r>
            <a:r>
              <a:rPr lang="en-US" sz="2400" dirty="0" err="1">
                <a:latin typeface="Consolas" panose="020B0609020204030204" pitchFamily="49" charset="0"/>
              </a:rPr>
              <a:t>arr</a:t>
            </a:r>
            <a:r>
              <a:rPr lang="en-US" sz="2400" dirty="0">
                <a:latin typeface="Consolas" panose="020B0609020204030204" pitchFamily="49" charset="0"/>
              </a:rPr>
              <a:t>, int x)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for (int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= 0;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&lt; </a:t>
            </a:r>
            <a:r>
              <a:rPr lang="en-US" sz="2400" dirty="0" err="1">
                <a:latin typeface="Consolas" panose="020B0609020204030204" pitchFamily="49" charset="0"/>
              </a:rPr>
              <a:t>arr.length</a:t>
            </a:r>
            <a:r>
              <a:rPr lang="en-US" sz="2400" dirty="0">
                <a:latin typeface="Consolas" panose="020B0609020204030204" pitchFamily="49" charset="0"/>
              </a:rPr>
              <a:t>;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    if (</a:t>
            </a:r>
            <a:r>
              <a:rPr lang="en-US" sz="2400" dirty="0" err="1">
                <a:latin typeface="Consolas" panose="020B0609020204030204" pitchFamily="49" charset="0"/>
              </a:rPr>
              <a:t>arr</a:t>
            </a:r>
            <a:r>
              <a:rPr lang="en-US" sz="2400" dirty="0">
                <a:latin typeface="Consolas" panose="020B0609020204030204" pitchFamily="49" charset="0"/>
              </a:rPr>
              <a:t>[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] == x) return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return -1;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92FF80-553A-4B40-9B75-8C2CED1318FC}"/>
              </a:ext>
            </a:extLst>
          </p:cNvPr>
          <p:cNvSpPr txBox="1"/>
          <p:nvPr/>
        </p:nvSpPr>
        <p:spPr>
          <a:xfrm>
            <a:off x="9600076" y="4615757"/>
            <a:ext cx="20784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Worst-case linear</a:t>
            </a:r>
          </a:p>
          <a:p>
            <a:pPr algn="ctr"/>
            <a:r>
              <a:rPr lang="en-US" sz="3600" b="1" i="1" u="sng" dirty="0"/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247402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378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64F1-D4F1-D941-DF09-2E409EF19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ArrayList</a:t>
            </a:r>
            <a:r>
              <a:rPr lang="en-US" dirty="0"/>
              <a:t> vs LinkedList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11B566-CFEA-A854-B6D7-9FA9FD607A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71600"/>
          <a:ext cx="1051559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19908330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13134378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350469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ArrayIntList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LinkedIntList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738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05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get(index)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554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add(</a:t>
                      </a:r>
                      <a:r>
                        <a:rPr lang="en-US" sz="2400" dirty="0" err="1"/>
                        <a:t>val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729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add(0, </a:t>
                      </a:r>
                      <a:r>
                        <a:rPr lang="en-US" sz="2400" dirty="0" err="1"/>
                        <a:t>val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21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add(index, </a:t>
                      </a:r>
                      <a:r>
                        <a:rPr lang="en-US" sz="2400" dirty="0" err="1"/>
                        <a:t>val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174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remove(0)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19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remove(n-1)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47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remove(index)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289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531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6F9D-5446-C6EF-B846-39799AA7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we implement a stack?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E62E8-6B6D-2BC8-AC7D-0FB2484F6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an </a:t>
            </a:r>
            <a:r>
              <a:rPr lang="en-US" dirty="0" err="1"/>
              <a:t>ArrayIntList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push = what?</a:t>
            </a:r>
          </a:p>
          <a:p>
            <a:pPr lvl="1"/>
            <a:r>
              <a:rPr lang="en-US" dirty="0"/>
              <a:t>pop = what?</a:t>
            </a:r>
          </a:p>
          <a:p>
            <a:endParaRPr lang="en-US" dirty="0"/>
          </a:p>
          <a:p>
            <a:r>
              <a:rPr lang="en-US" dirty="0"/>
              <a:t>With a </a:t>
            </a:r>
            <a:r>
              <a:rPr lang="en-US" dirty="0" err="1"/>
              <a:t>LinkedIntList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push = what?</a:t>
            </a:r>
          </a:p>
          <a:p>
            <a:pPr lvl="1"/>
            <a:r>
              <a:rPr lang="en-US" dirty="0"/>
              <a:t>pop = what?</a:t>
            </a:r>
          </a:p>
        </p:txBody>
      </p:sp>
    </p:spTree>
    <p:extLst>
      <p:ext uri="{BB962C8B-B14F-4D97-AF65-F5344CB8AC3E}">
        <p14:creationId xmlns:p14="http://schemas.microsoft.com/office/powerpoint/2010/main" val="1702096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679A-02FC-51DC-FCAC-0CCD0F9E8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running time an implementation detail?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A0F-BC79-1027-26F8-AF06A9B18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Does that help? :D </a:t>
            </a:r>
          </a:p>
        </p:txBody>
      </p:sp>
    </p:spTree>
    <p:extLst>
      <p:ext uri="{BB962C8B-B14F-4D97-AF65-F5344CB8AC3E}">
        <p14:creationId xmlns:p14="http://schemas.microsoft.com/office/powerpoint/2010/main" val="399999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B7A0B6-1949-29C1-70EC-F1BAAA42E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Resubmission Period 2 closes tonight at 11:59pm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What’s the “best” way to write code?</a:t>
            </a:r>
          </a:p>
          <a:p>
            <a:pPr lvl="1"/>
            <a:r>
              <a:rPr lang="en-US" dirty="0"/>
              <a:t>Depends on how you define best: Code quality, memory usage, speed, etc.</a:t>
            </a:r>
          </a:p>
          <a:p>
            <a:endParaRPr lang="en-US" dirty="0"/>
          </a:p>
          <a:p>
            <a:r>
              <a:rPr lang="en-US" dirty="0"/>
              <a:t>Runtime = most popular way of analyzing solutions</a:t>
            </a:r>
          </a:p>
          <a:p>
            <a:pPr lvl="1"/>
            <a:r>
              <a:rPr lang="en-US" dirty="0"/>
              <a:t>Slow code = bad for business</a:t>
            </a:r>
          </a:p>
          <a:p>
            <a:r>
              <a:rPr lang="en-US" dirty="0"/>
              <a:t>How do we figure out how long execution takes?</a:t>
            </a:r>
          </a:p>
          <a:p>
            <a:pPr lvl="1"/>
            <a:r>
              <a:rPr lang="en-US" dirty="0"/>
              <a:t>Stopwatch = human error</a:t>
            </a:r>
          </a:p>
          <a:p>
            <a:pPr lvl="1"/>
            <a:r>
              <a:rPr lang="en-US" dirty="0"/>
              <a:t>Computers = computer error (artifacts, operating systems, language)</a:t>
            </a:r>
          </a:p>
          <a:p>
            <a:pPr lvl="1"/>
            <a:r>
              <a:rPr lang="en-US" dirty="0"/>
              <a:t>Need a way to formalize abstractly…</a:t>
            </a:r>
          </a:p>
        </p:txBody>
      </p:sp>
    </p:spTree>
    <p:extLst>
      <p:ext uri="{BB962C8B-B14F-4D97-AF65-F5344CB8AC3E}">
        <p14:creationId xmlns:p14="http://schemas.microsoft.com/office/powerpoint/2010/main" val="244328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We’ll count simple operations as 1 unit</a:t>
            </a:r>
          </a:p>
          <a:p>
            <a:pPr lvl="1"/>
            <a:r>
              <a:rPr lang="en-US" dirty="0"/>
              <a:t>variable initialize / update	</a:t>
            </a:r>
            <a:r>
              <a:rPr lang="en-US" dirty="0">
                <a:latin typeface="Consolas" panose="020B0609020204030204" pitchFamily="49" charset="0"/>
              </a:rPr>
              <a:t>int x = 0;</a:t>
            </a:r>
          </a:p>
          <a:p>
            <a:pPr lvl="1"/>
            <a:r>
              <a:rPr lang="en-US" dirty="0"/>
              <a:t>array accessing			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[0] = 10;</a:t>
            </a:r>
            <a:endParaRPr lang="en-US" dirty="0"/>
          </a:p>
          <a:p>
            <a:pPr lvl="1"/>
            <a:r>
              <a:rPr lang="en-US" dirty="0"/>
              <a:t>conditional checks		</a:t>
            </a:r>
            <a:r>
              <a:rPr lang="en-US" dirty="0">
                <a:latin typeface="Consolas" panose="020B0609020204030204" pitchFamily="49" charset="0"/>
              </a:rPr>
              <a:t>if (x &lt; 10) {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Goal: determine how the number of operations scales w/ input size</a:t>
            </a:r>
          </a:p>
          <a:p>
            <a:pPr lvl="1"/>
            <a:r>
              <a:rPr lang="en-US" dirty="0"/>
              <a:t>Don’t care about the difference between 2 and 4</a:t>
            </a:r>
          </a:p>
          <a:p>
            <a:pPr lvl="1"/>
            <a:r>
              <a:rPr lang="en-US" dirty="0"/>
              <a:t>Find the appropriate </a:t>
            </a:r>
            <a:r>
              <a:rPr lang="en-US" b="1" dirty="0"/>
              <a:t>complexity class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Result: evaluation tactic independent of OS, language, compiler, etc.</a:t>
            </a:r>
          </a:p>
          <a:p>
            <a:pPr lvl="1"/>
            <a:r>
              <a:rPr lang="en-US" dirty="0"/>
              <a:t>Simple operation = constant regardless of if it is truly 1</a:t>
            </a:r>
          </a:p>
        </p:txBody>
      </p:sp>
    </p:spTree>
    <p:extLst>
      <p:ext uri="{BB962C8B-B14F-4D97-AF65-F5344CB8AC3E}">
        <p14:creationId xmlns:p14="http://schemas.microsoft.com/office/powerpoint/2010/main" val="178231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803"/>
            <a:ext cx="11078261" cy="5650992"/>
          </a:xfrm>
        </p:spPr>
        <p:txBody>
          <a:bodyPr>
            <a:normAutofit/>
          </a:bodyPr>
          <a:lstStyle/>
          <a:p>
            <a:r>
              <a:rPr lang="en-US" dirty="0"/>
              <a:t>Input will always be an array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/>
              <a:t> of length </a:t>
            </a:r>
            <a:r>
              <a:rPr lang="en-US" i="1" dirty="0">
                <a:latin typeface="Consolas" panose="020B0609020204030204" pitchFamily="49" charset="0"/>
              </a:rPr>
              <a:t>n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u="sng" dirty="0"/>
              <a:t>Constant (1)</a:t>
            </a:r>
          </a:p>
          <a:p>
            <a:pPr lvl="1"/>
            <a:r>
              <a:rPr lang="en-US" dirty="0"/>
              <a:t># Ops doesn’t relate to </a:t>
            </a:r>
            <a:r>
              <a:rPr lang="en-US" i="1" dirty="0">
                <a:latin typeface="Consolas" panose="020B0609020204030204" pitchFamily="49" charset="0"/>
              </a:rPr>
              <a:t>n</a:t>
            </a:r>
            <a:r>
              <a:rPr lang="en-US" dirty="0"/>
              <a:t>	</a:t>
            </a:r>
            <a:r>
              <a:rPr lang="en-US" sz="2200" dirty="0">
                <a:latin typeface="Consolas" panose="020B0609020204030204" pitchFamily="49" charset="0"/>
              </a:rPr>
              <a:t>return </a:t>
            </a:r>
            <a:r>
              <a:rPr lang="en-US" sz="2200" dirty="0" err="1">
                <a:latin typeface="Consolas" panose="020B0609020204030204" pitchFamily="49" charset="0"/>
              </a:rPr>
              <a:t>arr</a:t>
            </a:r>
            <a:r>
              <a:rPr lang="en-US" sz="2200" dirty="0">
                <a:latin typeface="Consolas" panose="020B0609020204030204" pitchFamily="49" charset="0"/>
              </a:rPr>
              <a:t>[0];</a:t>
            </a:r>
          </a:p>
          <a:p>
            <a:r>
              <a:rPr lang="en-US" u="sng" dirty="0"/>
              <a:t>Linear (n)</a:t>
            </a:r>
          </a:p>
          <a:p>
            <a:pPr lvl="1"/>
            <a:r>
              <a:rPr lang="en-US" dirty="0"/>
              <a:t># Ops proportional to </a:t>
            </a:r>
            <a:r>
              <a:rPr lang="en-US" i="1" dirty="0">
                <a:latin typeface="Consolas" panose="020B0609020204030204" pitchFamily="49" charset="0"/>
              </a:rPr>
              <a:t>n</a:t>
            </a:r>
            <a:r>
              <a:rPr lang="en-US" dirty="0"/>
              <a:t>		</a:t>
            </a:r>
            <a:r>
              <a:rPr lang="en-US" sz="2200" dirty="0">
                <a:latin typeface="Consolas" panose="020B0609020204030204" pitchFamily="49" charset="0"/>
              </a:rPr>
              <a:t>for (int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= 0;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&lt; </a:t>
            </a:r>
            <a:r>
              <a:rPr lang="en-US" sz="2200" dirty="0" err="1">
                <a:latin typeface="Consolas" panose="020B0609020204030204" pitchFamily="49" charset="0"/>
              </a:rPr>
              <a:t>arr.length</a:t>
            </a:r>
            <a:r>
              <a:rPr lang="en-US" sz="2200" dirty="0">
                <a:latin typeface="Consolas" panose="020B0609020204030204" pitchFamily="49" charset="0"/>
              </a:rPr>
              <a:t>;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++)</a:t>
            </a:r>
          </a:p>
          <a:p>
            <a:r>
              <a:rPr lang="en-US" u="sng" dirty="0"/>
              <a:t>Quadradic (n^2)</a:t>
            </a:r>
          </a:p>
          <a:p>
            <a:pPr lvl="1"/>
            <a:r>
              <a:rPr lang="en-US" dirty="0"/>
              <a:t># Ops proportional to </a:t>
            </a:r>
            <a:r>
              <a:rPr lang="en-US" i="1" dirty="0">
                <a:latin typeface="Consolas" panose="020B0609020204030204" pitchFamily="49" charset="0"/>
              </a:rPr>
              <a:t>n^2</a:t>
            </a:r>
            <a:r>
              <a:rPr lang="en-US" dirty="0"/>
              <a:t>	</a:t>
            </a:r>
            <a:r>
              <a:rPr lang="en-US" sz="2200" dirty="0">
                <a:latin typeface="Consolas" panose="020B0609020204030204" pitchFamily="49" charset="0"/>
              </a:rPr>
              <a:t>for (int j = 0; j &lt; </a:t>
            </a:r>
            <a:r>
              <a:rPr lang="en-US" sz="2200" dirty="0" err="1">
                <a:latin typeface="Consolas" panose="020B0609020204030204" pitchFamily="49" charset="0"/>
              </a:rPr>
              <a:t>arr.length</a:t>
            </a:r>
            <a:r>
              <a:rPr lang="en-US" sz="2200" dirty="0">
                <a:latin typeface="Consolas" panose="020B0609020204030204" pitchFamily="49" charset="0"/>
              </a:rPr>
              <a:t>; </a:t>
            </a:r>
            <a:r>
              <a:rPr lang="en-US" sz="2200" dirty="0" err="1">
                <a:latin typeface="Consolas" panose="020B0609020204030204" pitchFamily="49" charset="0"/>
              </a:rPr>
              <a:t>j++</a:t>
            </a:r>
            <a:r>
              <a:rPr lang="en-US" sz="2200" dirty="0">
                <a:latin typeface="Consolas" panose="020B0609020204030204" pitchFamily="49" charset="0"/>
              </a:rPr>
              <a:t>)</a:t>
            </a:r>
          </a:p>
          <a:p>
            <a:pPr marL="3657600" lvl="8" indent="0">
              <a:buNone/>
            </a:pP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sz="2200" dirty="0">
                <a:latin typeface="Consolas" panose="020B0609020204030204" pitchFamily="49" charset="0"/>
              </a:rPr>
              <a:t>    for (int j = 0; j &lt; </a:t>
            </a:r>
            <a:r>
              <a:rPr lang="en-US" sz="2200" dirty="0" err="1">
                <a:latin typeface="Consolas" panose="020B0609020204030204" pitchFamily="49" charset="0"/>
              </a:rPr>
              <a:t>arr.length</a:t>
            </a:r>
            <a:r>
              <a:rPr lang="en-US" sz="2200" dirty="0">
                <a:latin typeface="Consolas" panose="020B0609020204030204" pitchFamily="49" charset="0"/>
              </a:rPr>
              <a:t>; </a:t>
            </a:r>
            <a:r>
              <a:rPr lang="en-US" sz="2200" dirty="0" err="1">
                <a:latin typeface="Consolas" panose="020B0609020204030204" pitchFamily="49" charset="0"/>
              </a:rPr>
              <a:t>j++</a:t>
            </a:r>
            <a:r>
              <a:rPr lang="en-US" sz="2200" dirty="0">
                <a:latin typeface="Consolas" panose="020B0609020204030204" pitchFamily="49" charset="0"/>
              </a:rPr>
              <a:t>)</a:t>
            </a:r>
          </a:p>
          <a:p>
            <a:endParaRPr lang="en-US" sz="2200" dirty="0">
              <a:latin typeface="Consolas" panose="020B0609020204030204" pitchFamily="49" charset="0"/>
            </a:endParaRPr>
          </a:p>
          <a:p>
            <a:r>
              <a:rPr lang="en-US" dirty="0"/>
              <a:t>Lets say # Ops = n^2 + 100000n</a:t>
            </a:r>
          </a:p>
          <a:p>
            <a:pPr lvl="1"/>
            <a:r>
              <a:rPr lang="en-US" dirty="0"/>
              <a:t>If n was really, really, really big, which term matters more?</a:t>
            </a:r>
          </a:p>
          <a:p>
            <a:pPr lvl="1"/>
            <a:r>
              <a:rPr lang="en-US" dirty="0"/>
              <a:t>Only care about the </a:t>
            </a:r>
            <a:r>
              <a:rPr lang="en-US" b="1" dirty="0"/>
              <a:t>dominating term </a:t>
            </a:r>
            <a:r>
              <a:rPr lang="en-US" dirty="0"/>
              <a:t>for complexity!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027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A75C6-A31F-4591-A85C-BCD413EE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FE869-EC77-4C0C-BFED-9688EDA8E165}"/>
              </a:ext>
            </a:extLst>
          </p:cNvPr>
          <p:cNvSpPr txBox="1"/>
          <p:nvPr/>
        </p:nvSpPr>
        <p:spPr>
          <a:xfrm>
            <a:off x="1975104" y="2090172"/>
            <a:ext cx="90572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void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if (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 == 0)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throw new </a:t>
            </a:r>
            <a:r>
              <a:rPr lang="en-US" sz="2800" dirty="0" err="1">
                <a:latin typeface="Consolas" panose="020B0609020204030204" pitchFamily="49" charset="0"/>
              </a:rPr>
              <a:t>IllegalArgumentException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return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 – 1];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9804B6A-96E1-49B5-8E64-01E919E94EE7}"/>
              </a:ext>
            </a:extLst>
          </p:cNvPr>
          <p:cNvSpPr/>
          <p:nvPr/>
        </p:nvSpPr>
        <p:spPr>
          <a:xfrm flipH="1">
            <a:off x="2640787" y="2574950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956CE3F-7164-4B08-B2A1-A0AFBB3F3283}"/>
              </a:ext>
            </a:extLst>
          </p:cNvPr>
          <p:cNvSpPr/>
          <p:nvPr/>
        </p:nvSpPr>
        <p:spPr>
          <a:xfrm flipH="1">
            <a:off x="2640787" y="3858769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88A02E-0E1C-4C8B-BD7B-9939127472FA}"/>
              </a:ext>
            </a:extLst>
          </p:cNvPr>
          <p:cNvSpPr txBox="1"/>
          <p:nvPr/>
        </p:nvSpPr>
        <p:spPr>
          <a:xfrm>
            <a:off x="2173862" y="252548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303807-A868-4E8B-B0B4-41C77A37550C}"/>
              </a:ext>
            </a:extLst>
          </p:cNvPr>
          <p:cNvSpPr txBox="1"/>
          <p:nvPr/>
        </p:nvSpPr>
        <p:spPr>
          <a:xfrm>
            <a:off x="2173862" y="38093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671B8C5-CB99-44D7-B8BD-A4D4DEB4498A}"/>
              </a:ext>
            </a:extLst>
          </p:cNvPr>
          <p:cNvSpPr/>
          <p:nvPr/>
        </p:nvSpPr>
        <p:spPr>
          <a:xfrm flipH="1">
            <a:off x="2000007" y="2637311"/>
            <a:ext cx="144657" cy="164573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129A0-3A79-4E79-8BCB-D49980B275A3}"/>
              </a:ext>
            </a:extLst>
          </p:cNvPr>
          <p:cNvSpPr txBox="1"/>
          <p:nvPr/>
        </p:nvSpPr>
        <p:spPr>
          <a:xfrm>
            <a:off x="1578498" y="31969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EC3C2-FB7D-4738-B034-DB2186E84CB9}"/>
              </a:ext>
            </a:extLst>
          </p:cNvPr>
          <p:cNvSpPr txBox="1"/>
          <p:nvPr/>
        </p:nvSpPr>
        <p:spPr>
          <a:xfrm>
            <a:off x="3621067" y="5631994"/>
            <a:ext cx="57653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Constant Complexity (1)</a:t>
            </a:r>
          </a:p>
        </p:txBody>
      </p:sp>
    </p:spTree>
    <p:extLst>
      <p:ext uri="{BB962C8B-B14F-4D97-AF65-F5344CB8AC3E}">
        <p14:creationId xmlns:p14="http://schemas.microsoft.com/office/powerpoint/2010/main" val="41232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A75C6-A31F-4591-A85C-BCD413EE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2D85E-DA39-4223-B12F-152D77627237}"/>
              </a:ext>
            </a:extLst>
          </p:cNvPr>
          <p:cNvSpPr txBox="1"/>
          <p:nvPr/>
        </p:nvSpPr>
        <p:spPr>
          <a:xfrm>
            <a:off x="1975104" y="2090172"/>
            <a:ext cx="846577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int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int sum = 0;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for (int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= 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sum +=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return sum;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BC9ED-9685-4738-BD4A-3700E613FC24}"/>
              </a:ext>
            </a:extLst>
          </p:cNvPr>
          <p:cNvSpPr txBox="1"/>
          <p:nvPr/>
        </p:nvSpPr>
        <p:spPr>
          <a:xfrm>
            <a:off x="3635077" y="5631994"/>
            <a:ext cx="5145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Linear Complexity (n)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BBC7D8A-C123-4333-9089-C49BFDE262EC}"/>
              </a:ext>
            </a:extLst>
          </p:cNvPr>
          <p:cNvSpPr/>
          <p:nvPr/>
        </p:nvSpPr>
        <p:spPr>
          <a:xfrm flipH="1">
            <a:off x="2640787" y="2574950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A354BA3B-7B59-46F3-B89C-C308F5884520}"/>
              </a:ext>
            </a:extLst>
          </p:cNvPr>
          <p:cNvSpPr/>
          <p:nvPr/>
        </p:nvSpPr>
        <p:spPr>
          <a:xfrm flipH="1">
            <a:off x="2640787" y="4332519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C3A8DC-301C-4138-864F-18AF5ED0D5A4}"/>
              </a:ext>
            </a:extLst>
          </p:cNvPr>
          <p:cNvSpPr txBox="1"/>
          <p:nvPr/>
        </p:nvSpPr>
        <p:spPr>
          <a:xfrm>
            <a:off x="2173862" y="252548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ABFF7D-7645-4C78-9EBA-C6FCAA4F4303}"/>
              </a:ext>
            </a:extLst>
          </p:cNvPr>
          <p:cNvSpPr txBox="1"/>
          <p:nvPr/>
        </p:nvSpPr>
        <p:spPr>
          <a:xfrm>
            <a:off x="2173862" y="428305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4E1E982-A9D7-491C-BB16-7A1FFE350C3E}"/>
              </a:ext>
            </a:extLst>
          </p:cNvPr>
          <p:cNvSpPr/>
          <p:nvPr/>
        </p:nvSpPr>
        <p:spPr>
          <a:xfrm flipH="1">
            <a:off x="2000006" y="2637311"/>
            <a:ext cx="144657" cy="208898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14F768-AC08-4E27-86EC-A8F43B5075A7}"/>
              </a:ext>
            </a:extLst>
          </p:cNvPr>
          <p:cNvSpPr txBox="1"/>
          <p:nvPr/>
        </p:nvSpPr>
        <p:spPr>
          <a:xfrm>
            <a:off x="889550" y="3382833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3n + 2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E6817B3D-9269-4F8F-BE7B-117AD5D7F6AC}"/>
              </a:ext>
            </a:extLst>
          </p:cNvPr>
          <p:cNvSpPr/>
          <p:nvPr/>
        </p:nvSpPr>
        <p:spPr>
          <a:xfrm flipH="1">
            <a:off x="3436925" y="3458533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1192D7-A650-4D93-830E-AC17A613FAAE}"/>
              </a:ext>
            </a:extLst>
          </p:cNvPr>
          <p:cNvSpPr txBox="1"/>
          <p:nvPr/>
        </p:nvSpPr>
        <p:spPr>
          <a:xfrm>
            <a:off x="3008639" y="34090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4EE7C412-4FDD-49E8-9939-050E3E129033}"/>
              </a:ext>
            </a:extLst>
          </p:cNvPr>
          <p:cNvSpPr/>
          <p:nvPr/>
        </p:nvSpPr>
        <p:spPr>
          <a:xfrm flipH="1">
            <a:off x="2638655" y="3056214"/>
            <a:ext cx="97230" cy="1226835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A3FC4B-A5D7-4974-BC19-07162AC80F70}"/>
              </a:ext>
            </a:extLst>
          </p:cNvPr>
          <p:cNvSpPr txBox="1"/>
          <p:nvPr/>
        </p:nvSpPr>
        <p:spPr>
          <a:xfrm>
            <a:off x="2078886" y="3382833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3n</a:t>
            </a:r>
          </a:p>
        </p:txBody>
      </p:sp>
    </p:spTree>
    <p:extLst>
      <p:ext uri="{BB962C8B-B14F-4D97-AF65-F5344CB8AC3E}">
        <p14:creationId xmlns:p14="http://schemas.microsoft.com/office/powerpoint/2010/main" val="184864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A75C6-A31F-4591-A85C-BCD413EE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00486-25CA-48D7-A35D-4A322070D149}"/>
              </a:ext>
            </a:extLst>
          </p:cNvPr>
          <p:cNvSpPr txBox="1"/>
          <p:nvPr/>
        </p:nvSpPr>
        <p:spPr>
          <a:xfrm>
            <a:off x="1975104" y="2090172"/>
            <a:ext cx="925445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int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for (int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= 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for (int j = 0; j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j++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     </a:t>
            </a:r>
            <a:r>
              <a:rPr lang="en-US" sz="2800" dirty="0" err="1">
                <a:latin typeface="Consolas" panose="020B0609020204030204" pitchFamily="49" charset="0"/>
              </a:rPr>
              <a:t>System.out.print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 + “ “);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</a:t>
            </a:r>
            <a:r>
              <a:rPr lang="en-US" sz="2800" dirty="0" err="1">
                <a:latin typeface="Consolas" panose="020B0609020204030204" pitchFamily="49" charset="0"/>
              </a:rPr>
              <a:t>System.out.println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B0A886FB-E5F3-466A-80D4-AC3F63BC9D79}"/>
              </a:ext>
            </a:extLst>
          </p:cNvPr>
          <p:cNvSpPr/>
          <p:nvPr/>
        </p:nvSpPr>
        <p:spPr>
          <a:xfrm flipH="1">
            <a:off x="4389425" y="3435605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FA9C1A0-7C3B-4520-8F9B-48E945D9A3E0}"/>
              </a:ext>
            </a:extLst>
          </p:cNvPr>
          <p:cNvSpPr/>
          <p:nvPr/>
        </p:nvSpPr>
        <p:spPr>
          <a:xfrm flipH="1">
            <a:off x="3436925" y="4316138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5770B60C-85A8-44D8-9C30-5F9A3C7D3D70}"/>
              </a:ext>
            </a:extLst>
          </p:cNvPr>
          <p:cNvSpPr/>
          <p:nvPr/>
        </p:nvSpPr>
        <p:spPr>
          <a:xfrm flipH="1">
            <a:off x="3436925" y="3020884"/>
            <a:ext cx="95098" cy="1233616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955BE387-2405-4772-A8D0-B3059A49D122}"/>
              </a:ext>
            </a:extLst>
          </p:cNvPr>
          <p:cNvSpPr/>
          <p:nvPr/>
        </p:nvSpPr>
        <p:spPr>
          <a:xfrm flipH="1">
            <a:off x="2706015" y="2626270"/>
            <a:ext cx="95098" cy="247912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1871E-BE7C-4282-99FC-69C83898B104}"/>
              </a:ext>
            </a:extLst>
          </p:cNvPr>
          <p:cNvSpPr txBox="1"/>
          <p:nvPr/>
        </p:nvSpPr>
        <p:spPr>
          <a:xfrm>
            <a:off x="3939839" y="33861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86C0BA-0F79-4743-BB57-BB25B84D8358}"/>
              </a:ext>
            </a:extLst>
          </p:cNvPr>
          <p:cNvSpPr txBox="1"/>
          <p:nvPr/>
        </p:nvSpPr>
        <p:spPr>
          <a:xfrm>
            <a:off x="3003779" y="426666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FAC36-314F-46A6-BC79-C3942A5E5110}"/>
              </a:ext>
            </a:extLst>
          </p:cNvPr>
          <p:cNvSpPr txBox="1"/>
          <p:nvPr/>
        </p:nvSpPr>
        <p:spPr>
          <a:xfrm>
            <a:off x="2865235" y="3336667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CB8958-A43F-4726-B2BF-966F0BBDC38E}"/>
              </a:ext>
            </a:extLst>
          </p:cNvPr>
          <p:cNvSpPr txBox="1"/>
          <p:nvPr/>
        </p:nvSpPr>
        <p:spPr>
          <a:xfrm>
            <a:off x="731390" y="3574172"/>
            <a:ext cx="1863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2"/>
                </a:solidFill>
              </a:rPr>
              <a:t>n(2n + 1)</a:t>
            </a:r>
          </a:p>
          <a:p>
            <a:pPr algn="r"/>
            <a:r>
              <a:rPr lang="en-US" sz="2800" b="1" dirty="0">
                <a:solidFill>
                  <a:schemeClr val="accent2"/>
                </a:solidFill>
              </a:rPr>
              <a:t>= 2n^2 + 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75E68D-D110-4D78-8DCF-A8148AADEF1E}"/>
              </a:ext>
            </a:extLst>
          </p:cNvPr>
          <p:cNvSpPr txBox="1"/>
          <p:nvPr/>
        </p:nvSpPr>
        <p:spPr>
          <a:xfrm>
            <a:off x="3301652" y="5689472"/>
            <a:ext cx="66013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Quadratic Complexity (n^2)</a:t>
            </a:r>
          </a:p>
        </p:txBody>
      </p:sp>
    </p:spTree>
    <p:extLst>
      <p:ext uri="{BB962C8B-B14F-4D97-AF65-F5344CB8AC3E}">
        <p14:creationId xmlns:p14="http://schemas.microsoft.com/office/powerpoint/2010/main" val="41312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0E269-A701-E787-5698-8D5D72BCC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B6E8-087D-65F1-8746-82FCAF45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7E9207-BF54-8E60-440A-C4A00A62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8860F-ADFA-73EA-9B09-D12467A4D002}"/>
              </a:ext>
            </a:extLst>
          </p:cNvPr>
          <p:cNvSpPr txBox="1"/>
          <p:nvPr/>
        </p:nvSpPr>
        <p:spPr>
          <a:xfrm>
            <a:off x="1975104" y="2090172"/>
            <a:ext cx="925445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int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for (int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= 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for (int j = </a:t>
            </a:r>
            <a:r>
              <a:rPr lang="en-US" sz="2800" b="1" u="sng" dirty="0" err="1">
                <a:solidFill>
                  <a:srgbClr val="FF2600"/>
                </a:solidFill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; j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j++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     </a:t>
            </a:r>
            <a:r>
              <a:rPr lang="en-US" sz="2800" dirty="0" err="1">
                <a:latin typeface="Consolas" panose="020B0609020204030204" pitchFamily="49" charset="0"/>
              </a:rPr>
              <a:t>System.out.print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 + “ “);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</a:t>
            </a:r>
            <a:r>
              <a:rPr lang="en-US" sz="2800" dirty="0" err="1">
                <a:latin typeface="Consolas" panose="020B0609020204030204" pitchFamily="49" charset="0"/>
              </a:rPr>
              <a:t>System.out.println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2F68AC-81AB-EB20-84F2-66DDDA0F2D4B}"/>
              </a:ext>
            </a:extLst>
          </p:cNvPr>
          <p:cNvSpPr txBox="1"/>
          <p:nvPr/>
        </p:nvSpPr>
        <p:spPr>
          <a:xfrm>
            <a:off x="3301652" y="5689472"/>
            <a:ext cx="66013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Quadratic Complexity (n^2)</a:t>
            </a:r>
          </a:p>
        </p:txBody>
      </p:sp>
    </p:spTree>
    <p:extLst>
      <p:ext uri="{BB962C8B-B14F-4D97-AF65-F5344CB8AC3E}">
        <p14:creationId xmlns:p14="http://schemas.microsoft.com/office/powerpoint/2010/main" val="317558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15217</TotalTime>
  <Words>908</Words>
  <Application>Microsoft Macintosh PowerPoint</Application>
  <PresentationFormat>Widescreen</PresentationFormat>
  <Paragraphs>155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Runtime Analysis</vt:lpstr>
      <vt:lpstr>Announcements</vt:lpstr>
      <vt:lpstr>Runtime Analysis</vt:lpstr>
      <vt:lpstr>Runtime Analysis</vt:lpstr>
      <vt:lpstr>Complexity Classes</vt:lpstr>
      <vt:lpstr>Complexity Classes</vt:lpstr>
      <vt:lpstr>Complexity Classes</vt:lpstr>
      <vt:lpstr>Complexity Classes</vt:lpstr>
      <vt:lpstr>Complexity Classes</vt:lpstr>
      <vt:lpstr>Big-Oh Notation</vt:lpstr>
      <vt:lpstr>PowerPoint Presentation</vt:lpstr>
      <vt:lpstr>ArrayList vs LinkedList</vt:lpstr>
      <vt:lpstr>How should we implement a stack?</vt:lpstr>
      <vt:lpstr>Is running time an implementation detail?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James R. Wilcox</cp:lastModifiedBy>
  <cp:revision>282</cp:revision>
  <cp:lastPrinted>2022-09-27T21:33:44Z</cp:lastPrinted>
  <dcterms:created xsi:type="dcterms:W3CDTF">2020-06-13T06:27:42Z</dcterms:created>
  <dcterms:modified xsi:type="dcterms:W3CDTF">2024-10-18T20:37:57Z</dcterms:modified>
</cp:coreProperties>
</file>