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25" r:id="rId3"/>
    <p:sldId id="907" r:id="rId4"/>
    <p:sldId id="393" r:id="rId5"/>
    <p:sldId id="394" r:id="rId6"/>
    <p:sldId id="402" r:id="rId7"/>
    <p:sldId id="908" r:id="rId8"/>
    <p:sldId id="891" r:id="rId9"/>
    <p:sldId id="403" r:id="rId10"/>
    <p:sldId id="396" r:id="rId11"/>
    <p:sldId id="397" r:id="rId12"/>
    <p:sldId id="906" r:id="rId13"/>
    <p:sldId id="398" r:id="rId14"/>
    <p:sldId id="399" r:id="rId15"/>
    <p:sldId id="400" r:id="rId16"/>
    <p:sldId id="401" r:id="rId17"/>
    <p:sldId id="909" r:id="rId18"/>
    <p:sldId id="892" r:id="rId19"/>
    <p:sldId id="893" r:id="rId20"/>
    <p:sldId id="894" r:id="rId21"/>
    <p:sldId id="895" r:id="rId22"/>
    <p:sldId id="896" r:id="rId23"/>
    <p:sldId id="897" r:id="rId24"/>
    <p:sldId id="898" r:id="rId25"/>
    <p:sldId id="899" r:id="rId26"/>
    <p:sldId id="900" r:id="rId27"/>
    <p:sldId id="901" r:id="rId28"/>
    <p:sldId id="90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1429"/>
  </p:normalViewPr>
  <p:slideViewPr>
    <p:cSldViewPr snapToGrid="0" snapToObjects="1">
      <p:cViewPr varScale="1">
        <p:scale>
          <a:sx n="128" d="100"/>
          <a:sy n="128" d="100"/>
        </p:scale>
        <p:origin x="200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06: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LinkedIntList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 err="1"/>
              <a:t>LinkedIntList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92086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13253" y="2884720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What’s your favorite form of potato?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A79783-1B2D-4EC9-BB92-139EC56102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8623" y="5583265"/>
            <a:ext cx="1236346" cy="1232204"/>
          </a:xfrm>
          <a:prstGeom prst="rect">
            <a:avLst/>
          </a:prstGeom>
        </p:spPr>
      </p:pic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7FC190CA-D9E3-A386-4E88-D00118031339}"/>
              </a:ext>
            </a:extLst>
          </p:cNvPr>
          <p:cNvSpPr txBox="1"/>
          <p:nvPr/>
        </p:nvSpPr>
        <p:spPr>
          <a:xfrm>
            <a:off x="7379594" y="4838081"/>
            <a:ext cx="201179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1FBE37CA-B57B-FA57-1CC7-A0304CBE389A}"/>
              </a:ext>
            </a:extLst>
          </p:cNvPr>
          <p:cNvSpPr txBox="1"/>
          <p:nvPr/>
        </p:nvSpPr>
        <p:spPr>
          <a:xfrm>
            <a:off x="9354623" y="4838665"/>
            <a:ext cx="3053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13" idx="0"/>
          </p:cNvCxnSpPr>
          <p:nvPr/>
        </p:nvCxnSpPr>
        <p:spPr>
          <a:xfrm rot="10800000" flipV="1">
            <a:off x="8058573" y="4967420"/>
            <a:ext cx="1801046" cy="68785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04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9832676" y="4994363"/>
            <a:ext cx="687854" cy="633968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22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587DC-E8C5-41F4-B67F-BE01A307DB54}"/>
              </a:ext>
            </a:extLst>
          </p:cNvPr>
          <p:cNvCxnSpPr>
            <a:cxnSpLocks/>
          </p:cNvCxnSpPr>
          <p:nvPr/>
        </p:nvCxnSpPr>
        <p:spPr>
          <a:xfrm flipH="1">
            <a:off x="9659938" y="4806950"/>
            <a:ext cx="372260" cy="3177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25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60" y="4887630"/>
            <a:ext cx="430032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36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0256A15-4866-4B01-8CE1-1A75187E0779}"/>
              </a:ext>
            </a:extLst>
          </p:cNvPr>
          <p:cNvGrpSpPr/>
          <p:nvPr/>
        </p:nvGrpSpPr>
        <p:grpSpPr>
          <a:xfrm>
            <a:off x="5142652" y="5655274"/>
            <a:ext cx="2485814" cy="778932"/>
            <a:chOff x="5142652" y="5655274"/>
            <a:chExt cx="2485814" cy="7789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D8775A-5BFB-471C-9DDF-A3C43E9F6CDF}"/>
                </a:ext>
              </a:extLst>
            </p:cNvPr>
            <p:cNvGrpSpPr/>
            <p:nvPr/>
          </p:nvGrpSpPr>
          <p:grpSpPr>
            <a:xfrm>
              <a:off x="5142652" y="5655274"/>
              <a:ext cx="1720426" cy="778932"/>
              <a:chOff x="1889760" y="4707467"/>
              <a:chExt cx="1720426" cy="77893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4749D6-1557-4421-B4D9-4B1DF45EECE9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D378A5-0FC1-4D77-854C-FB03E6B7E40C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93B4EDA-9B72-4120-8B76-28AB1884EBC1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6432971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BA3E28-133B-4597-A616-86BAA4B5A94E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FE1959-007C-4D9A-B98D-EBE2F8117FFD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23324A-A7A9-402E-81A9-99D5774D9B6E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145286C2-F77F-437F-B9C2-F8E0BE2E97D8}"/>
              </a:ext>
            </a:extLst>
          </p:cNvPr>
          <p:cNvCxnSpPr>
            <a:cxnSpLocks/>
            <a:endCxn id="13" idx="0"/>
          </p:cNvCxnSpPr>
          <p:nvPr/>
        </p:nvCxnSpPr>
        <p:spPr>
          <a:xfrm rot="10800000" flipV="1">
            <a:off x="8058574" y="4887630"/>
            <a:ext cx="1814515" cy="76764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1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7DA9D5-2198-494B-B417-D7F1CF658614}"/>
              </a:ext>
            </a:extLst>
          </p:cNvPr>
          <p:cNvGrpSpPr/>
          <p:nvPr/>
        </p:nvGrpSpPr>
        <p:grpSpPr>
          <a:xfrm>
            <a:off x="7628466" y="5655274"/>
            <a:ext cx="2435014" cy="778932"/>
            <a:chOff x="7628466" y="5655274"/>
            <a:chExt cx="2435014" cy="77893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9FFF96-5FD2-48C9-B224-54183BBADE8D}"/>
                </a:ext>
              </a:extLst>
            </p:cNvPr>
            <p:cNvGrpSpPr/>
            <p:nvPr/>
          </p:nvGrpSpPr>
          <p:grpSpPr>
            <a:xfrm>
              <a:off x="7628466" y="5655274"/>
              <a:ext cx="1720426" cy="778932"/>
              <a:chOff x="1889760" y="4707467"/>
              <a:chExt cx="1720426" cy="77893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8A4C83-0882-41C2-8F89-855312BE87F7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8F5BBD-C6DD-4E45-812B-22EB3B4208CD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F08E8B-20DF-4565-BE80-BAE3E39C3127}"/>
                </a:ext>
              </a:extLst>
            </p:cNvPr>
            <p:cNvCxnSpPr>
              <a:cxnSpLocks/>
            </p:cNvCxnSpPr>
            <p:nvPr/>
          </p:nvCxnSpPr>
          <p:spPr>
            <a:xfrm>
              <a:off x="8867985" y="6044740"/>
              <a:ext cx="1195495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481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B67081-002D-4249-9A09-4D22D16C149C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6CAE7E-C5C4-4C88-ABB0-2612AFD12D2B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9693DF-AA4B-47FF-A4D6-2C7CB7FF7CF9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2D1F9070-B94E-414F-B173-F2A9FB78F57B}"/>
              </a:ext>
            </a:extLst>
          </p:cNvPr>
          <p:cNvCxnSpPr>
            <a:cxnSpLocks/>
            <a:endCxn id="16" idx="0"/>
          </p:cNvCxnSpPr>
          <p:nvPr/>
        </p:nvCxnSpPr>
        <p:spPr>
          <a:xfrm rot="16200000" flipH="1">
            <a:off x="9799514" y="4961201"/>
            <a:ext cx="767644" cy="620502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8AF817-BCCB-424D-AEBB-36E77D578C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0063480" y="5655274"/>
            <a:chExt cx="1720426" cy="77893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A34EAF-107D-407B-8EDA-783DFB5EA659}"/>
                </a:ext>
              </a:extLst>
            </p:cNvPr>
            <p:cNvGrpSpPr/>
            <p:nvPr/>
          </p:nvGrpSpPr>
          <p:grpSpPr>
            <a:xfrm>
              <a:off x="10063480" y="5655274"/>
              <a:ext cx="1720426" cy="778932"/>
              <a:chOff x="1889760" y="4707467"/>
              <a:chExt cx="1720426" cy="77893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1AF1F7-7CA0-4325-8A55-9319ADA3BA2D}"/>
                  </a:ext>
                </a:extLst>
              </p:cNvPr>
              <p:cNvSpPr/>
              <p:nvPr/>
            </p:nvSpPr>
            <p:spPr>
              <a:xfrm>
                <a:off x="1889760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3A3D784-0F5C-4473-BE6B-0E22BE1BF58B}"/>
                  </a:ext>
                </a:extLst>
              </p:cNvPr>
              <p:cNvSpPr/>
              <p:nvPr/>
            </p:nvSpPr>
            <p:spPr>
              <a:xfrm>
                <a:off x="2749973" y="4707467"/>
                <a:ext cx="860213" cy="778932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endParaRPr lang="en-US" sz="2400" dirty="0"/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97B0E4-FC86-4EDB-A87D-598C4CB1D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37664" y="5676459"/>
              <a:ext cx="832270" cy="74028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5063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class </a:t>
            </a:r>
            <a:r>
              <a:rPr lang="en-US" sz="2000" dirty="0" err="1">
                <a:latin typeface="Consolas" panose="020B0609020204030204" pitchFamily="49" charset="0"/>
              </a:rPr>
              <a:t>LinkedIntList</a:t>
            </a:r>
            <a:r>
              <a:rPr lang="en-US" sz="20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private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public void printList()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while (front != null)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AFDEB0-E629-4EE9-ADD8-8343CD000784}"/>
              </a:ext>
            </a:extLst>
          </p:cNvPr>
          <p:cNvSpPr/>
          <p:nvPr/>
        </p:nvSpPr>
        <p:spPr>
          <a:xfrm>
            <a:off x="9635957" y="468379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E7A925-3694-43DC-81B3-AE41F68B94FA}"/>
              </a:ext>
            </a:extLst>
          </p:cNvPr>
          <p:cNvSpPr txBox="1"/>
          <p:nvPr/>
        </p:nvSpPr>
        <p:spPr>
          <a:xfrm>
            <a:off x="9511303" y="4362680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DA4C59-DB85-408B-87D6-56E247088B55}"/>
              </a:ext>
            </a:extLst>
          </p:cNvPr>
          <p:cNvSpPr txBox="1"/>
          <p:nvPr/>
        </p:nvSpPr>
        <p:spPr>
          <a:xfrm>
            <a:off x="8762839" y="3906337"/>
            <a:ext cx="214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/>
              <a:t>LinkedIntList</a:t>
            </a:r>
            <a:endParaRPr lang="en-US" sz="2800" u="sng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C4DB76-22DC-466B-95D8-A19B77ED066A}"/>
              </a:ext>
            </a:extLst>
          </p:cNvPr>
          <p:cNvCxnSpPr>
            <a:cxnSpLocks/>
          </p:cNvCxnSpPr>
          <p:nvPr/>
        </p:nvCxnSpPr>
        <p:spPr>
          <a:xfrm flipH="1">
            <a:off x="9647345" y="4700617"/>
            <a:ext cx="369090" cy="3447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B4A536C-127E-4242-ABA9-18E547E64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812046"/>
            <a:ext cx="10515600" cy="7626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/>
              <a:t>Modifying </a:t>
            </a:r>
            <a:r>
              <a:rPr lang="en-US" sz="3600" b="1" i="1" dirty="0">
                <a:latin typeface="Consolas" panose="020B0609020204030204" pitchFamily="49" charset="0"/>
              </a:rPr>
              <a:t>front</a:t>
            </a:r>
            <a:r>
              <a:rPr lang="en-US" sz="3600" b="1" i="1" dirty="0"/>
              <a:t> now modifies the list!</a:t>
            </a:r>
          </a:p>
          <a:p>
            <a:pPr marL="457200" lvl="1" indent="0" algn="ctr">
              <a:buNone/>
            </a:pP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71257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6A4B-7120-785C-106C-ED6D6DEA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6D078-FBE7-272E-5ADE-27B7B821C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8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2516292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3 node between 2 and 4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</a:p>
          <a:p>
            <a:pPr lvl="1"/>
            <a:r>
              <a:rPr lang="en-US" dirty="0"/>
              <a:t>What will?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9F3381-9857-46BB-A3C0-82A5B0D75A5F}"/>
              </a:ext>
            </a:extLst>
          </p:cNvPr>
          <p:cNvSpPr/>
          <p:nvPr/>
        </p:nvSpPr>
        <p:spPr>
          <a:xfrm>
            <a:off x="5053819" y="4879455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C5CDD8-9540-4A54-BA37-1F49F7D6D086}"/>
              </a:ext>
            </a:extLst>
          </p:cNvPr>
          <p:cNvSpPr txBox="1"/>
          <p:nvPr/>
        </p:nvSpPr>
        <p:spPr>
          <a:xfrm>
            <a:off x="4987539" y="451502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curr</a:t>
            </a:r>
            <a:endParaRPr lang="en-US" dirty="0"/>
          </a:p>
        </p:txBody>
      </p: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F7CE9AF5-D13A-4766-93A4-5286D958ED9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14997" y="5096931"/>
            <a:ext cx="420791" cy="391414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82F821A-E9E2-4AE3-9782-0BF4493C5B00}"/>
              </a:ext>
            </a:extLst>
          </p:cNvPr>
          <p:cNvGrpSpPr/>
          <p:nvPr/>
        </p:nvGrpSpPr>
        <p:grpSpPr>
          <a:xfrm>
            <a:off x="1899075" y="5486399"/>
            <a:ext cx="1720426" cy="778932"/>
            <a:chOff x="1889760" y="4707467"/>
            <a:chExt cx="1720426" cy="77893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D08512B-CEC1-4F8B-9EF8-0CB22FD89FC8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1AA925A-1134-4D44-87A6-3C38343E5AD4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AEA9F2A-C62C-4D3D-A607-D712F68E7C6A}"/>
              </a:ext>
            </a:extLst>
          </p:cNvPr>
          <p:cNvSpPr/>
          <p:nvPr/>
        </p:nvSpPr>
        <p:spPr>
          <a:xfrm>
            <a:off x="1133689" y="4949651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72A18F-4D39-4042-AACF-57BAD7E89816}"/>
              </a:ext>
            </a:extLst>
          </p:cNvPr>
          <p:cNvSpPr txBox="1"/>
          <p:nvPr/>
        </p:nvSpPr>
        <p:spPr>
          <a:xfrm>
            <a:off x="1024641" y="458521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1BA6FDA-6B51-46D5-94BF-7CA40C7BDCCB}"/>
              </a:ext>
            </a:extLst>
          </p:cNvPr>
          <p:cNvGrpSpPr/>
          <p:nvPr/>
        </p:nvGrpSpPr>
        <p:grpSpPr>
          <a:xfrm>
            <a:off x="4384889" y="5486399"/>
            <a:ext cx="1720426" cy="778932"/>
            <a:chOff x="1889760" y="4707467"/>
            <a:chExt cx="1720426" cy="7789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E91FA36-681C-4A76-9838-533B4908806C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2DD38B0-EEFD-4CEB-B39C-EAFF80EE7641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157B00-8FF4-462E-832B-7BC541B2F04B}"/>
              </a:ext>
            </a:extLst>
          </p:cNvPr>
          <p:cNvGrpSpPr/>
          <p:nvPr/>
        </p:nvGrpSpPr>
        <p:grpSpPr>
          <a:xfrm>
            <a:off x="6819903" y="5486399"/>
            <a:ext cx="1720426" cy="778932"/>
            <a:chOff x="1889760" y="4707467"/>
            <a:chExt cx="1720426" cy="77893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96D9A2B-DBBE-417C-A1D1-EFFDDD2E1B16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C953629-06D7-428A-A391-91D9ECB53620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0D2D57A-A171-4414-811D-3FC999FE5CC9}"/>
              </a:ext>
            </a:extLst>
          </p:cNvPr>
          <p:cNvGrpSpPr/>
          <p:nvPr/>
        </p:nvGrpSpPr>
        <p:grpSpPr>
          <a:xfrm>
            <a:off x="9254917" y="5486399"/>
            <a:ext cx="1720426" cy="778932"/>
            <a:chOff x="1889760" y="4707467"/>
            <a:chExt cx="1720426" cy="77893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9E0F90-095F-4492-8E6D-D6A41A952264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4032037-7F7C-4D1B-AEC7-EBBE413B81F0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41D3D7E-C4A2-4E2A-8BD9-EA2F59A45C92}"/>
              </a:ext>
            </a:extLst>
          </p:cNvPr>
          <p:cNvCxnSpPr>
            <a:endCxn id="43" idx="1"/>
          </p:cNvCxnSpPr>
          <p:nvPr/>
        </p:nvCxnSpPr>
        <p:spPr>
          <a:xfrm>
            <a:off x="3189394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1A2A5E1-35D8-4699-BF55-65FD11A42911}"/>
              </a:ext>
            </a:extLst>
          </p:cNvPr>
          <p:cNvCxnSpPr/>
          <p:nvPr/>
        </p:nvCxnSpPr>
        <p:spPr>
          <a:xfrm>
            <a:off x="5624408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486A925-9A27-44A7-85B6-7ABB0731E8FF}"/>
              </a:ext>
            </a:extLst>
          </p:cNvPr>
          <p:cNvCxnSpPr/>
          <p:nvPr/>
        </p:nvCxnSpPr>
        <p:spPr>
          <a:xfrm>
            <a:off x="8059422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F3CDF8AF-C4C0-4FCA-B610-AF3535506F0C}"/>
              </a:ext>
            </a:extLst>
          </p:cNvPr>
          <p:cNvCxnSpPr>
            <a:cxnSpLocks/>
            <a:endCxn id="38" idx="1"/>
          </p:cNvCxnSpPr>
          <p:nvPr/>
        </p:nvCxnSpPr>
        <p:spPr>
          <a:xfrm rot="16200000" flipH="1">
            <a:off x="1247161" y="5223951"/>
            <a:ext cx="736562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EA6A69C-67B3-4927-980F-986FCEDDE100}"/>
              </a:ext>
            </a:extLst>
          </p:cNvPr>
          <p:cNvCxnSpPr>
            <a:cxnSpLocks/>
          </p:cNvCxnSpPr>
          <p:nvPr/>
        </p:nvCxnSpPr>
        <p:spPr>
          <a:xfrm flipH="1">
            <a:off x="10124445" y="5507584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4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2516292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3 node between 2 and 4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</a:p>
          <a:p>
            <a:pPr lvl="1"/>
            <a:r>
              <a:rPr lang="en-US" dirty="0"/>
              <a:t>1. Make a new node storing 3 pointing to 4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D95578-FE16-4493-A38B-0134B21C39D9}"/>
              </a:ext>
            </a:extLst>
          </p:cNvPr>
          <p:cNvGrpSpPr/>
          <p:nvPr/>
        </p:nvGrpSpPr>
        <p:grpSpPr>
          <a:xfrm>
            <a:off x="6819903" y="4368044"/>
            <a:ext cx="1720426" cy="778932"/>
            <a:chOff x="1889760" y="4707467"/>
            <a:chExt cx="1720426" cy="7789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505179-D4F5-49AF-B748-099C8A97E44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0ADFBA5-53F7-4C91-8CAF-129A8B7996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B0FF8D9-66A7-4C45-BF1A-4DD05871ABEE}"/>
              </a:ext>
            </a:extLst>
          </p:cNvPr>
          <p:cNvCxnSpPr>
            <a:cxnSpLocks/>
          </p:cNvCxnSpPr>
          <p:nvPr/>
        </p:nvCxnSpPr>
        <p:spPr>
          <a:xfrm flipH="1">
            <a:off x="7250010" y="4757510"/>
            <a:ext cx="860214" cy="7165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73AA9BF5-97A8-47D5-9DC7-50C6B4F5C7CF}"/>
              </a:ext>
            </a:extLst>
          </p:cNvPr>
          <p:cNvSpPr/>
          <p:nvPr/>
        </p:nvSpPr>
        <p:spPr>
          <a:xfrm>
            <a:off x="5053819" y="4879455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65C020-AAEC-4461-9DAD-347D3E6F8381}"/>
              </a:ext>
            </a:extLst>
          </p:cNvPr>
          <p:cNvSpPr txBox="1"/>
          <p:nvPr/>
        </p:nvSpPr>
        <p:spPr>
          <a:xfrm>
            <a:off x="4987539" y="451502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curr</a:t>
            </a:r>
            <a:endParaRPr lang="en-US" dirty="0"/>
          </a:p>
        </p:txBody>
      </p: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95E7B3C3-8492-4568-A1AC-5E7BB66894F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14997" y="5096931"/>
            <a:ext cx="420791" cy="391414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537BEBC-6B5C-4321-A840-91D4C543101C}"/>
              </a:ext>
            </a:extLst>
          </p:cNvPr>
          <p:cNvGrpSpPr/>
          <p:nvPr/>
        </p:nvGrpSpPr>
        <p:grpSpPr>
          <a:xfrm>
            <a:off x="1899075" y="5486399"/>
            <a:ext cx="1720426" cy="778932"/>
            <a:chOff x="1889760" y="4707467"/>
            <a:chExt cx="1720426" cy="77893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983B63A-F940-4FFE-9225-CBAD16A5EEA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5B37685-1F4E-4CB9-9581-2BEA27DE8EA3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1B546F0E-C751-44A6-B9DE-80E8BB0C6252}"/>
              </a:ext>
            </a:extLst>
          </p:cNvPr>
          <p:cNvSpPr/>
          <p:nvPr/>
        </p:nvSpPr>
        <p:spPr>
          <a:xfrm>
            <a:off x="1133689" y="4949651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4EBB1B5-1F4E-4D63-96E0-2FD62E655750}"/>
              </a:ext>
            </a:extLst>
          </p:cNvPr>
          <p:cNvSpPr txBox="1"/>
          <p:nvPr/>
        </p:nvSpPr>
        <p:spPr>
          <a:xfrm>
            <a:off x="1024641" y="458521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1FEA566-B63D-4AFD-A0A2-D5DD85F78F93}"/>
              </a:ext>
            </a:extLst>
          </p:cNvPr>
          <p:cNvGrpSpPr/>
          <p:nvPr/>
        </p:nvGrpSpPr>
        <p:grpSpPr>
          <a:xfrm>
            <a:off x="4384889" y="5486399"/>
            <a:ext cx="1720426" cy="778932"/>
            <a:chOff x="1889760" y="4707467"/>
            <a:chExt cx="1720426" cy="77893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24C69FE-B9F9-4DE7-9CF9-2CF0EFF7019F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3695C07-3172-4AC5-9DC9-40A8B267563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AEC2ADB-C58A-4F5E-B70B-6508CA5A21AE}"/>
              </a:ext>
            </a:extLst>
          </p:cNvPr>
          <p:cNvGrpSpPr/>
          <p:nvPr/>
        </p:nvGrpSpPr>
        <p:grpSpPr>
          <a:xfrm>
            <a:off x="6819903" y="5486399"/>
            <a:ext cx="1720426" cy="778932"/>
            <a:chOff x="1889760" y="4707467"/>
            <a:chExt cx="1720426" cy="778932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0162B3A-5C3C-4CF2-B60B-EE56F268FAA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B6720D4-820E-4F1D-80B8-2BB432323FC3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224F7B4-2408-469F-89D7-690C83859A4F}"/>
              </a:ext>
            </a:extLst>
          </p:cNvPr>
          <p:cNvGrpSpPr/>
          <p:nvPr/>
        </p:nvGrpSpPr>
        <p:grpSpPr>
          <a:xfrm>
            <a:off x="9254917" y="5486399"/>
            <a:ext cx="1720426" cy="778932"/>
            <a:chOff x="1889760" y="4707467"/>
            <a:chExt cx="1720426" cy="77893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AD77018-B594-4EA1-8E9A-55FB6662B140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EE6A0B3-DC5D-4D88-B1A3-4A7E2B38D193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7FEB2CD-C4E3-4F79-884F-D4D3956441CC}"/>
              </a:ext>
            </a:extLst>
          </p:cNvPr>
          <p:cNvCxnSpPr>
            <a:endCxn id="67" idx="1"/>
          </p:cNvCxnSpPr>
          <p:nvPr/>
        </p:nvCxnSpPr>
        <p:spPr>
          <a:xfrm>
            <a:off x="3189394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3E4EF57-FBD2-4D3E-8FB2-FE4DAF232ABA}"/>
              </a:ext>
            </a:extLst>
          </p:cNvPr>
          <p:cNvCxnSpPr/>
          <p:nvPr/>
        </p:nvCxnSpPr>
        <p:spPr>
          <a:xfrm>
            <a:off x="5624408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6CA4320-BB49-460D-9F45-0E981486B0FF}"/>
              </a:ext>
            </a:extLst>
          </p:cNvPr>
          <p:cNvCxnSpPr/>
          <p:nvPr/>
        </p:nvCxnSpPr>
        <p:spPr>
          <a:xfrm>
            <a:off x="8059422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Curved 77">
            <a:extLst>
              <a:ext uri="{FF2B5EF4-FFF2-40B4-BE49-F238E27FC236}">
                <a16:creationId xmlns:a16="http://schemas.microsoft.com/office/drawing/2014/main" id="{794BB9CF-32FF-4AEA-9D3D-084393DD5846}"/>
              </a:ext>
            </a:extLst>
          </p:cNvPr>
          <p:cNvCxnSpPr>
            <a:cxnSpLocks/>
            <a:endCxn id="62" idx="1"/>
          </p:cNvCxnSpPr>
          <p:nvPr/>
        </p:nvCxnSpPr>
        <p:spPr>
          <a:xfrm rot="16200000" flipH="1">
            <a:off x="1247161" y="5223951"/>
            <a:ext cx="736562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D61C129-0050-432D-A107-4EC29A33BF3E}"/>
              </a:ext>
            </a:extLst>
          </p:cNvPr>
          <p:cNvCxnSpPr>
            <a:cxnSpLocks/>
          </p:cNvCxnSpPr>
          <p:nvPr/>
        </p:nvCxnSpPr>
        <p:spPr>
          <a:xfrm flipH="1">
            <a:off x="10124445" y="5507584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68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Great job on Quiz 0!!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R1 and P0 feedback released!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Creative Project 1 due tonight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Submit </a:t>
            </a:r>
            <a:r>
              <a:rPr lang="en-US" i="1" dirty="0">
                <a:solidFill>
                  <a:schemeClr val="tx1"/>
                </a:solidFill>
              </a:rPr>
              <a:t>something</a:t>
            </a:r>
            <a:r>
              <a:rPr lang="en-US" dirty="0">
                <a:solidFill>
                  <a:schemeClr val="tx1"/>
                </a:solidFill>
              </a:rPr>
              <a:t> so we can provide some feedback!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Programming Project 1 releases tomorrow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One of the trickier assignments in the course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2 weeks to complete this one! Feel free to take a breather if necessary but get started sooner than later</a:t>
            </a: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3231973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3 node between 2 and 4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</a:p>
          <a:p>
            <a:pPr lvl="1"/>
            <a:r>
              <a:rPr lang="en-US" dirty="0"/>
              <a:t>1. Make a new node storing 3 pointing to 4</a:t>
            </a:r>
          </a:p>
          <a:p>
            <a:pPr lvl="1"/>
            <a:r>
              <a:rPr lang="en-US" dirty="0"/>
              <a:t>2. Make 2 point to 3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EC1F440-9A6C-4EC2-81B5-812DFD90B5E4}"/>
              </a:ext>
            </a:extLst>
          </p:cNvPr>
          <p:cNvGrpSpPr/>
          <p:nvPr/>
        </p:nvGrpSpPr>
        <p:grpSpPr>
          <a:xfrm>
            <a:off x="6819903" y="4368044"/>
            <a:ext cx="1720426" cy="778932"/>
            <a:chOff x="1889760" y="4707467"/>
            <a:chExt cx="1720426" cy="77893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172BB51-1C20-4470-987C-6123A2CE60FB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A3E837D-8F46-4A89-911B-C1CD1B9AF68A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3F2DD26-C98A-42E5-81C6-24E255D31A8E}"/>
              </a:ext>
            </a:extLst>
          </p:cNvPr>
          <p:cNvCxnSpPr>
            <a:cxnSpLocks/>
          </p:cNvCxnSpPr>
          <p:nvPr/>
        </p:nvCxnSpPr>
        <p:spPr>
          <a:xfrm flipH="1">
            <a:off x="7250010" y="4757510"/>
            <a:ext cx="860214" cy="7165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5BDDF9DE-6D54-4C29-93D1-4C99FE68C83E}"/>
              </a:ext>
            </a:extLst>
          </p:cNvPr>
          <p:cNvSpPr/>
          <p:nvPr/>
        </p:nvSpPr>
        <p:spPr>
          <a:xfrm>
            <a:off x="5053819" y="4879455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2F8A78-B972-48E6-99E3-68D8E092C759}"/>
              </a:ext>
            </a:extLst>
          </p:cNvPr>
          <p:cNvSpPr txBox="1"/>
          <p:nvPr/>
        </p:nvSpPr>
        <p:spPr>
          <a:xfrm>
            <a:off x="4987539" y="451502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curr</a:t>
            </a:r>
            <a:endParaRPr lang="en-US" dirty="0"/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150D7541-ED36-445D-A39B-E745C271CE4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14997" y="5096931"/>
            <a:ext cx="420791" cy="391414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7C9227-78BB-400D-9C6C-5D776079A032}"/>
              </a:ext>
            </a:extLst>
          </p:cNvPr>
          <p:cNvGrpSpPr/>
          <p:nvPr/>
        </p:nvGrpSpPr>
        <p:grpSpPr>
          <a:xfrm>
            <a:off x="1899075" y="5486399"/>
            <a:ext cx="1720426" cy="778932"/>
            <a:chOff x="1889760" y="4707467"/>
            <a:chExt cx="1720426" cy="7789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6C0493C-4577-4641-86C1-6CD9D4FAE003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FAD3B56-6A21-464D-A698-BF8BA7B0C807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0AAF880B-B1AE-46AA-BD9F-9F58431EB0C4}"/>
              </a:ext>
            </a:extLst>
          </p:cNvPr>
          <p:cNvSpPr/>
          <p:nvPr/>
        </p:nvSpPr>
        <p:spPr>
          <a:xfrm>
            <a:off x="1133689" y="4949651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74B0C7-891A-414D-B431-43081D353ED7}"/>
              </a:ext>
            </a:extLst>
          </p:cNvPr>
          <p:cNvSpPr txBox="1"/>
          <p:nvPr/>
        </p:nvSpPr>
        <p:spPr>
          <a:xfrm>
            <a:off x="1024641" y="458521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C7DB33D-BFA8-48A1-8608-0BB8CFF8702E}"/>
              </a:ext>
            </a:extLst>
          </p:cNvPr>
          <p:cNvGrpSpPr/>
          <p:nvPr/>
        </p:nvGrpSpPr>
        <p:grpSpPr>
          <a:xfrm>
            <a:off x="4384889" y="5486399"/>
            <a:ext cx="1720426" cy="778932"/>
            <a:chOff x="1889760" y="4707467"/>
            <a:chExt cx="1720426" cy="77893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6413A0-91A5-40BD-808E-4FFAFEF2154F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112A30D-E73A-4F9B-8DF3-424CE9D362C9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C075857-EFA3-4CBA-A2FB-B0FA7C2CA532}"/>
              </a:ext>
            </a:extLst>
          </p:cNvPr>
          <p:cNvGrpSpPr/>
          <p:nvPr/>
        </p:nvGrpSpPr>
        <p:grpSpPr>
          <a:xfrm>
            <a:off x="6819903" y="5486399"/>
            <a:ext cx="1720426" cy="778932"/>
            <a:chOff x="1889760" y="4707467"/>
            <a:chExt cx="1720426" cy="77893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CFE7D6-9121-4303-BB2D-15439C57C212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875BA6E-061E-49F5-B60E-8000D954B087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79E689-3745-440C-9977-7CDD047EEAA2}"/>
              </a:ext>
            </a:extLst>
          </p:cNvPr>
          <p:cNvGrpSpPr/>
          <p:nvPr/>
        </p:nvGrpSpPr>
        <p:grpSpPr>
          <a:xfrm>
            <a:off x="9254917" y="5486399"/>
            <a:ext cx="1720426" cy="778932"/>
            <a:chOff x="1889760" y="4707467"/>
            <a:chExt cx="1720426" cy="77893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7055845-5049-4BB9-95E6-3DDBD270FE88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4778781-C9C4-4B53-986F-4D3BF8705289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D19E40E-0778-44DF-A441-DCCBA4120425}"/>
              </a:ext>
            </a:extLst>
          </p:cNvPr>
          <p:cNvCxnSpPr>
            <a:endCxn id="48" idx="1"/>
          </p:cNvCxnSpPr>
          <p:nvPr/>
        </p:nvCxnSpPr>
        <p:spPr>
          <a:xfrm>
            <a:off x="3189394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CF53093-E565-4AD7-AFD4-EC40EAE8C5C6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5624408" y="4757510"/>
            <a:ext cx="1195495" cy="11183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52AF7FB-1F95-49C1-93C0-B7249581B68D}"/>
              </a:ext>
            </a:extLst>
          </p:cNvPr>
          <p:cNvCxnSpPr/>
          <p:nvPr/>
        </p:nvCxnSpPr>
        <p:spPr>
          <a:xfrm>
            <a:off x="8059422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8E63803C-5BCF-4B1D-9CBE-2B6F2FA5A23D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H="1">
            <a:off x="1247161" y="5223951"/>
            <a:ext cx="736562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F6ACA72-3D42-4E44-B40C-1B2CD85BE245}"/>
              </a:ext>
            </a:extLst>
          </p:cNvPr>
          <p:cNvCxnSpPr>
            <a:cxnSpLocks/>
          </p:cNvCxnSpPr>
          <p:nvPr/>
        </p:nvCxnSpPr>
        <p:spPr>
          <a:xfrm flipH="1">
            <a:off x="10124445" y="5507584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24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3231973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3 node between 2 and 4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r>
              <a:rPr lang="en-US" dirty="0">
                <a:latin typeface="Consolas" panose="020B0609020204030204" pitchFamily="49" charset="0"/>
              </a:rPr>
              <a:t> = new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>
                <a:latin typeface="Consolas" panose="020B0609020204030204" pitchFamily="49" charset="0"/>
              </a:rPr>
              <a:t>(3, </a:t>
            </a:r>
            <a:r>
              <a:rPr lang="en-US" dirty="0" err="1">
                <a:latin typeface="Consolas" panose="020B0609020204030204" pitchFamily="49" charset="0"/>
              </a:rPr>
              <a:t>curr.next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683B4B-82B2-46AB-B322-1812B46CCD6D}"/>
              </a:ext>
            </a:extLst>
          </p:cNvPr>
          <p:cNvGrpSpPr/>
          <p:nvPr/>
        </p:nvGrpSpPr>
        <p:grpSpPr>
          <a:xfrm>
            <a:off x="6819903" y="4368044"/>
            <a:ext cx="1720426" cy="778932"/>
            <a:chOff x="1889760" y="4707467"/>
            <a:chExt cx="1720426" cy="77893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364E3EE-5BD1-4975-9D46-4285D7B5C584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508FCF6-9D84-4E58-A60D-FAD590B59EEE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1363D9-C74F-42D1-A5CD-D5F8A0F7433E}"/>
              </a:ext>
            </a:extLst>
          </p:cNvPr>
          <p:cNvCxnSpPr>
            <a:cxnSpLocks/>
          </p:cNvCxnSpPr>
          <p:nvPr/>
        </p:nvCxnSpPr>
        <p:spPr>
          <a:xfrm flipH="1">
            <a:off x="7250010" y="4757510"/>
            <a:ext cx="860214" cy="7165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4B98416-C28E-44D2-A3B7-51A0DF71F4EC}"/>
              </a:ext>
            </a:extLst>
          </p:cNvPr>
          <p:cNvSpPr/>
          <p:nvPr/>
        </p:nvSpPr>
        <p:spPr>
          <a:xfrm>
            <a:off x="5053819" y="4879455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424748-93D1-4AC7-98F5-E6F3BC3EF115}"/>
              </a:ext>
            </a:extLst>
          </p:cNvPr>
          <p:cNvSpPr txBox="1"/>
          <p:nvPr/>
        </p:nvSpPr>
        <p:spPr>
          <a:xfrm>
            <a:off x="4987539" y="4515021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curr</a:t>
            </a:r>
            <a:endParaRPr lang="en-US" dirty="0"/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3BC4F0E8-E483-48E6-BBD9-54ADCA782A4C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14997" y="5096931"/>
            <a:ext cx="420791" cy="391414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2BEFA3-843B-4DE2-B701-39FB3D9ACED7}"/>
              </a:ext>
            </a:extLst>
          </p:cNvPr>
          <p:cNvGrpSpPr/>
          <p:nvPr/>
        </p:nvGrpSpPr>
        <p:grpSpPr>
          <a:xfrm>
            <a:off x="1899075" y="5486399"/>
            <a:ext cx="1720426" cy="778932"/>
            <a:chOff x="1889760" y="4707467"/>
            <a:chExt cx="1720426" cy="7789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BE6ACF4-9698-4534-AED3-BB58D5BFADB6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0157FE-B4F1-401D-91D1-E694585F0544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73346F2-D6C2-481C-AAAD-C660E15406DE}"/>
              </a:ext>
            </a:extLst>
          </p:cNvPr>
          <p:cNvSpPr/>
          <p:nvPr/>
        </p:nvSpPr>
        <p:spPr>
          <a:xfrm>
            <a:off x="1133689" y="4949651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8ED5E5-65CB-4FA7-82DC-2C972C358798}"/>
              </a:ext>
            </a:extLst>
          </p:cNvPr>
          <p:cNvSpPr txBox="1"/>
          <p:nvPr/>
        </p:nvSpPr>
        <p:spPr>
          <a:xfrm>
            <a:off x="1024641" y="458521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BD68570-2CAF-4A42-8929-11F9BB38201F}"/>
              </a:ext>
            </a:extLst>
          </p:cNvPr>
          <p:cNvGrpSpPr/>
          <p:nvPr/>
        </p:nvGrpSpPr>
        <p:grpSpPr>
          <a:xfrm>
            <a:off x="4384889" y="5486399"/>
            <a:ext cx="1720426" cy="778932"/>
            <a:chOff x="1889760" y="4707467"/>
            <a:chExt cx="1720426" cy="77893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C8AC259-89BA-4BC6-993E-407A63305ED0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BF5DBED-2770-46B5-BB51-15CF9C1F7280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9D9262D-8601-4E48-9A15-DD1C74C32C03}"/>
              </a:ext>
            </a:extLst>
          </p:cNvPr>
          <p:cNvGrpSpPr/>
          <p:nvPr/>
        </p:nvGrpSpPr>
        <p:grpSpPr>
          <a:xfrm>
            <a:off x="6819903" y="5486399"/>
            <a:ext cx="1720426" cy="778932"/>
            <a:chOff x="1889760" y="4707467"/>
            <a:chExt cx="1720426" cy="77893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14C7D0A-44F2-4F08-A0FF-8B76D1A3654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65DB95C-8F14-4197-92D1-1529B8D54311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7CE97C1-2A6E-40C8-9119-E0268A92CE31}"/>
              </a:ext>
            </a:extLst>
          </p:cNvPr>
          <p:cNvGrpSpPr/>
          <p:nvPr/>
        </p:nvGrpSpPr>
        <p:grpSpPr>
          <a:xfrm>
            <a:off x="9254917" y="5486399"/>
            <a:ext cx="1720426" cy="778932"/>
            <a:chOff x="1889760" y="4707467"/>
            <a:chExt cx="1720426" cy="77893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798A1B-0892-4B59-8E8E-F80D9A406172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FEBD1DE-BC52-4C9B-ABCF-C6D10EA6CDE4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32CCF16-123F-478A-B124-137BFACB99B4}"/>
              </a:ext>
            </a:extLst>
          </p:cNvPr>
          <p:cNvCxnSpPr>
            <a:endCxn id="48" idx="1"/>
          </p:cNvCxnSpPr>
          <p:nvPr/>
        </p:nvCxnSpPr>
        <p:spPr>
          <a:xfrm>
            <a:off x="3189394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F69F95C-1A59-4154-8CDE-C02C98E3F02A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5624408" y="4757510"/>
            <a:ext cx="1195495" cy="11183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7669407-27A6-47FC-AEAD-55A4F0D8DC33}"/>
              </a:ext>
            </a:extLst>
          </p:cNvPr>
          <p:cNvCxnSpPr/>
          <p:nvPr/>
        </p:nvCxnSpPr>
        <p:spPr>
          <a:xfrm>
            <a:off x="8059422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2091FC92-9B38-4571-9394-D16FD589D1BE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H="1">
            <a:off x="1247161" y="5223951"/>
            <a:ext cx="736562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0ABF121-5061-459D-B537-973C11C1A3E3}"/>
              </a:ext>
            </a:extLst>
          </p:cNvPr>
          <p:cNvCxnSpPr>
            <a:cxnSpLocks/>
          </p:cNvCxnSpPr>
          <p:nvPr/>
        </p:nvCxnSpPr>
        <p:spPr>
          <a:xfrm flipH="1">
            <a:off x="10124445" y="5507584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700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3231973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3 node between 2 and 4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</a:p>
          <a:p>
            <a:pPr lvl="1"/>
            <a:r>
              <a:rPr lang="en-US" dirty="0"/>
              <a:t>What will?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endParaRPr lang="en-US" u="sng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77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700882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0 node before 1</a:t>
            </a:r>
          </a:p>
          <a:p>
            <a:endParaRPr lang="en-US" dirty="0"/>
          </a:p>
          <a:p>
            <a:r>
              <a:rPr lang="en-US" dirty="0"/>
              <a:t>Is there anyway for us to do this with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No!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EF7332-39A5-4DBF-AB03-1E02FF8FE6D0}"/>
              </a:ext>
            </a:extLst>
          </p:cNvPr>
          <p:cNvGrpSpPr/>
          <p:nvPr/>
        </p:nvGrpSpPr>
        <p:grpSpPr>
          <a:xfrm>
            <a:off x="1899075" y="5486399"/>
            <a:ext cx="1720426" cy="778932"/>
            <a:chOff x="1889760" y="4707467"/>
            <a:chExt cx="1720426" cy="7789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82C3BE2-42E6-4706-8CE7-0A7E518A3E1C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03F587B-E173-4AE8-B8EA-1BD3B0BED25E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B384FBE-6601-491C-9ECE-D92B922F7CAB}"/>
              </a:ext>
            </a:extLst>
          </p:cNvPr>
          <p:cNvSpPr/>
          <p:nvPr/>
        </p:nvSpPr>
        <p:spPr>
          <a:xfrm>
            <a:off x="1133689" y="4949651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D7D5BB-B01C-4729-A5F2-84C683200969}"/>
              </a:ext>
            </a:extLst>
          </p:cNvPr>
          <p:cNvSpPr txBox="1"/>
          <p:nvPr/>
        </p:nvSpPr>
        <p:spPr>
          <a:xfrm>
            <a:off x="1024641" y="458521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15D59AC-6975-450F-BBEE-1B3714B5263B}"/>
              </a:ext>
            </a:extLst>
          </p:cNvPr>
          <p:cNvGrpSpPr/>
          <p:nvPr/>
        </p:nvGrpSpPr>
        <p:grpSpPr>
          <a:xfrm>
            <a:off x="4384889" y="5486399"/>
            <a:ext cx="1720426" cy="778932"/>
            <a:chOff x="1889760" y="4707467"/>
            <a:chExt cx="1720426" cy="77893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152DBCD-B2C6-4A34-A671-A9CBCF7FAFDF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49ECFEC-211C-4BA6-B844-71A70260D097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81E236B-6C72-4B90-98D6-F6600CCBFE45}"/>
              </a:ext>
            </a:extLst>
          </p:cNvPr>
          <p:cNvGrpSpPr/>
          <p:nvPr/>
        </p:nvGrpSpPr>
        <p:grpSpPr>
          <a:xfrm>
            <a:off x="6819903" y="5486399"/>
            <a:ext cx="1720426" cy="778932"/>
            <a:chOff x="1889760" y="4707467"/>
            <a:chExt cx="1720426" cy="77893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B1E2F2C-B0E9-49AA-9BD2-AC22A9B41976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7197DAC-095A-4BB1-8674-1E8DCF937193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008CA51-EFCD-4C9A-A251-9C0A8A4EF810}"/>
              </a:ext>
            </a:extLst>
          </p:cNvPr>
          <p:cNvGrpSpPr/>
          <p:nvPr/>
        </p:nvGrpSpPr>
        <p:grpSpPr>
          <a:xfrm>
            <a:off x="9254917" y="5486399"/>
            <a:ext cx="1720426" cy="778932"/>
            <a:chOff x="1889760" y="4707467"/>
            <a:chExt cx="1720426" cy="7789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146614A-5ACF-475F-97DC-E3180A11FDAB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0C29528-4337-400F-B292-1719C628F92A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ECE6100-A2D3-4E79-B818-3C2D7FE1D1AD}"/>
              </a:ext>
            </a:extLst>
          </p:cNvPr>
          <p:cNvCxnSpPr>
            <a:endCxn id="37" idx="1"/>
          </p:cNvCxnSpPr>
          <p:nvPr/>
        </p:nvCxnSpPr>
        <p:spPr>
          <a:xfrm>
            <a:off x="3189394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0272244-FEBB-46FB-BFBE-2086A3510328}"/>
              </a:ext>
            </a:extLst>
          </p:cNvPr>
          <p:cNvCxnSpPr/>
          <p:nvPr/>
        </p:nvCxnSpPr>
        <p:spPr>
          <a:xfrm>
            <a:off x="5624408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7313881-75A6-4BF9-9506-880E46FC72BC}"/>
              </a:ext>
            </a:extLst>
          </p:cNvPr>
          <p:cNvCxnSpPr/>
          <p:nvPr/>
        </p:nvCxnSpPr>
        <p:spPr>
          <a:xfrm>
            <a:off x="8059422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F6DA6FE5-0DD1-4CB0-B95F-782BCB374090}"/>
              </a:ext>
            </a:extLst>
          </p:cNvPr>
          <p:cNvCxnSpPr>
            <a:cxnSpLocks/>
            <a:endCxn id="28" idx="1"/>
          </p:cNvCxnSpPr>
          <p:nvPr/>
        </p:nvCxnSpPr>
        <p:spPr>
          <a:xfrm rot="16200000" flipH="1">
            <a:off x="1247161" y="5223951"/>
            <a:ext cx="736562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E4BF13F-3011-417B-AB14-5F38A8350793}"/>
              </a:ext>
            </a:extLst>
          </p:cNvPr>
          <p:cNvCxnSpPr>
            <a:cxnSpLocks/>
          </p:cNvCxnSpPr>
          <p:nvPr/>
        </p:nvCxnSpPr>
        <p:spPr>
          <a:xfrm flipH="1">
            <a:off x="10124445" y="5507584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210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700882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0 node before 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there anyway for us to do this with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1. Make a new node storing 0 pointing to 1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0323B6B-9E6B-4239-9DC5-3E8E3EF066EC}"/>
              </a:ext>
            </a:extLst>
          </p:cNvPr>
          <p:cNvGrpSpPr/>
          <p:nvPr/>
        </p:nvGrpSpPr>
        <p:grpSpPr>
          <a:xfrm>
            <a:off x="1899075" y="5486399"/>
            <a:ext cx="1720426" cy="778932"/>
            <a:chOff x="1889760" y="4707467"/>
            <a:chExt cx="1720426" cy="77893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43FDEA-DCDC-4058-864D-32B62086BC9F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32EE630-A8E3-450C-A84F-4D31F5E556CA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6A8690E-4EDE-45A8-8EB0-D410FF25EDA6}"/>
              </a:ext>
            </a:extLst>
          </p:cNvPr>
          <p:cNvSpPr/>
          <p:nvPr/>
        </p:nvSpPr>
        <p:spPr>
          <a:xfrm>
            <a:off x="1133689" y="4949651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4A9872-6C2E-4325-8524-9F6A49E56B5F}"/>
              </a:ext>
            </a:extLst>
          </p:cNvPr>
          <p:cNvSpPr txBox="1"/>
          <p:nvPr/>
        </p:nvSpPr>
        <p:spPr>
          <a:xfrm>
            <a:off x="1024641" y="458521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FC2659B-90CD-4DAE-9F84-5F2A23F31D2C}"/>
              </a:ext>
            </a:extLst>
          </p:cNvPr>
          <p:cNvGrpSpPr/>
          <p:nvPr/>
        </p:nvGrpSpPr>
        <p:grpSpPr>
          <a:xfrm>
            <a:off x="4384889" y="5486399"/>
            <a:ext cx="1720426" cy="778932"/>
            <a:chOff x="1889760" y="4707467"/>
            <a:chExt cx="1720426" cy="77893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3DF0EFB-9932-404B-BCE0-56F26646D0A8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D5034C9-2DBC-4B37-B700-71892FE6D35E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E17639-F5E5-437D-BAF8-D66D5C71D992}"/>
              </a:ext>
            </a:extLst>
          </p:cNvPr>
          <p:cNvGrpSpPr/>
          <p:nvPr/>
        </p:nvGrpSpPr>
        <p:grpSpPr>
          <a:xfrm>
            <a:off x="6819903" y="5486399"/>
            <a:ext cx="1720426" cy="778932"/>
            <a:chOff x="1889760" y="4707467"/>
            <a:chExt cx="1720426" cy="77893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3ACDD9-982A-4519-BA5D-9DBBD84D352B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75607BA-F618-493E-A5DE-C632285CDEA4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76A63AA-8733-4AAE-9CB7-A089A5F8E1D2}"/>
              </a:ext>
            </a:extLst>
          </p:cNvPr>
          <p:cNvGrpSpPr/>
          <p:nvPr/>
        </p:nvGrpSpPr>
        <p:grpSpPr>
          <a:xfrm>
            <a:off x="9254917" y="5486399"/>
            <a:ext cx="1720426" cy="778932"/>
            <a:chOff x="1889760" y="4707467"/>
            <a:chExt cx="1720426" cy="77893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68FE9F4-B4F9-4218-AAAD-19599649451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992DCD6-C982-466A-AA3F-40C3D485673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CD1E7A8-F5C6-4995-8982-CFFCC2AC9EC0}"/>
              </a:ext>
            </a:extLst>
          </p:cNvPr>
          <p:cNvCxnSpPr>
            <a:endCxn id="40" idx="1"/>
          </p:cNvCxnSpPr>
          <p:nvPr/>
        </p:nvCxnSpPr>
        <p:spPr>
          <a:xfrm>
            <a:off x="3189394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084F5B8-CA5D-4978-BE09-0BCC868719E1}"/>
              </a:ext>
            </a:extLst>
          </p:cNvPr>
          <p:cNvCxnSpPr/>
          <p:nvPr/>
        </p:nvCxnSpPr>
        <p:spPr>
          <a:xfrm>
            <a:off x="5624408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1F7FA3D-C75F-4D54-B4F1-044EBEF37559}"/>
              </a:ext>
            </a:extLst>
          </p:cNvPr>
          <p:cNvCxnSpPr/>
          <p:nvPr/>
        </p:nvCxnSpPr>
        <p:spPr>
          <a:xfrm>
            <a:off x="8059422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id="{61E9A926-24A7-439B-BEA3-CE689805A1E1}"/>
              </a:ext>
            </a:extLst>
          </p:cNvPr>
          <p:cNvCxnSpPr>
            <a:cxnSpLocks/>
            <a:endCxn id="35" idx="1"/>
          </p:cNvCxnSpPr>
          <p:nvPr/>
        </p:nvCxnSpPr>
        <p:spPr>
          <a:xfrm rot="16200000" flipH="1">
            <a:off x="1247161" y="5223951"/>
            <a:ext cx="736562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A9887A7-77B0-4259-B1E4-613CB9604AA8}"/>
              </a:ext>
            </a:extLst>
          </p:cNvPr>
          <p:cNvCxnSpPr>
            <a:cxnSpLocks/>
          </p:cNvCxnSpPr>
          <p:nvPr/>
        </p:nvCxnSpPr>
        <p:spPr>
          <a:xfrm flipH="1">
            <a:off x="10124445" y="5507584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BB05B3F-1348-4FDA-8215-16851FBAEAA3}"/>
              </a:ext>
            </a:extLst>
          </p:cNvPr>
          <p:cNvGrpSpPr/>
          <p:nvPr/>
        </p:nvGrpSpPr>
        <p:grpSpPr>
          <a:xfrm>
            <a:off x="2168364" y="4434013"/>
            <a:ext cx="1720426" cy="778932"/>
            <a:chOff x="1889760" y="4707467"/>
            <a:chExt cx="1720426" cy="77893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1BF0269-1E6B-453D-A0D2-B0B1DC42F1B2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84AFACD-821E-48BD-9DDC-0C750C4998BE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AC7D61-15E0-452A-A50E-90E5E269168F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329182" y="4823479"/>
            <a:ext cx="1129502" cy="6629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136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700882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0 node before 1</a:t>
            </a:r>
          </a:p>
          <a:p>
            <a:endParaRPr lang="en-US" dirty="0"/>
          </a:p>
          <a:p>
            <a:r>
              <a:rPr lang="en-US" dirty="0"/>
              <a:t>Is there anyway for us to do this with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1. Make a new node storing 0 pointing to 1</a:t>
            </a:r>
          </a:p>
          <a:p>
            <a:pPr lvl="1"/>
            <a:r>
              <a:rPr lang="en-US" dirty="0"/>
              <a:t>2. Make front point to 0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1899075" y="5486399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1133689" y="4949651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1024641" y="458521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4384889" y="5486399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6819903" y="5486399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8D4932-02E8-458B-A944-07CCE51BBDE2}"/>
              </a:ext>
            </a:extLst>
          </p:cNvPr>
          <p:cNvGrpSpPr/>
          <p:nvPr/>
        </p:nvGrpSpPr>
        <p:grpSpPr>
          <a:xfrm>
            <a:off x="9254917" y="5486399"/>
            <a:ext cx="1720426" cy="778932"/>
            <a:chOff x="1889760" y="4707467"/>
            <a:chExt cx="1720426" cy="7789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5E75C1-8C03-4A77-ADB1-7F9A481EE8B6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5B3CD6-2DD4-4F21-954A-BFFA3D1E7F0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3189394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/>
          <p:nvPr/>
        </p:nvCxnSpPr>
        <p:spPr>
          <a:xfrm>
            <a:off x="5624408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3E7021-3385-4F5D-AEB3-282DDFB7A94F}"/>
              </a:ext>
            </a:extLst>
          </p:cNvPr>
          <p:cNvCxnSpPr/>
          <p:nvPr/>
        </p:nvCxnSpPr>
        <p:spPr>
          <a:xfrm>
            <a:off x="8059422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8396C345-2BB5-4C53-973A-B2D373F6C6F2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1331810" y="4823479"/>
            <a:ext cx="836554" cy="315824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124445" y="5507584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F4933FB-68EB-4DDE-BFCD-9091CC7D1318}"/>
              </a:ext>
            </a:extLst>
          </p:cNvPr>
          <p:cNvGrpSpPr/>
          <p:nvPr/>
        </p:nvGrpSpPr>
        <p:grpSpPr>
          <a:xfrm>
            <a:off x="2168364" y="4434013"/>
            <a:ext cx="1720426" cy="778932"/>
            <a:chOff x="1889760" y="4707467"/>
            <a:chExt cx="1720426" cy="77893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3F3AF6-9431-45C8-9BA6-F2410548678C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7C47D9D-1257-423A-AD0D-62683D35F49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162570-3971-419F-92CC-41E8D34BFB12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2329182" y="4823479"/>
            <a:ext cx="1129502" cy="6629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07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700882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0 node before 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there anyway for us to do this with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?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this.</a:t>
            </a:r>
            <a:r>
              <a:rPr lang="en-US" u="sng" dirty="0" err="1">
                <a:latin typeface="Consolas" panose="020B0609020204030204" pitchFamily="49" charset="0"/>
              </a:rPr>
              <a:t>front</a:t>
            </a:r>
            <a:r>
              <a:rPr lang="en-US" dirty="0">
                <a:latin typeface="Consolas" panose="020B0609020204030204" pitchFamily="49" charset="0"/>
              </a:rPr>
              <a:t> = new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>
                <a:latin typeface="Consolas" panose="020B0609020204030204" pitchFamily="49" charset="0"/>
              </a:rPr>
              <a:t>(0, </a:t>
            </a:r>
            <a:r>
              <a:rPr lang="en-US" dirty="0" err="1">
                <a:latin typeface="Consolas" panose="020B0609020204030204" pitchFamily="49" charset="0"/>
              </a:rPr>
              <a:t>this.front</a:t>
            </a:r>
            <a:r>
              <a:rPr lang="en-US" dirty="0"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1F18DA-C275-42D2-BBB8-D7B4FE3FE67D}"/>
              </a:ext>
            </a:extLst>
          </p:cNvPr>
          <p:cNvGrpSpPr/>
          <p:nvPr/>
        </p:nvGrpSpPr>
        <p:grpSpPr>
          <a:xfrm>
            <a:off x="1899075" y="5486399"/>
            <a:ext cx="1720426" cy="778932"/>
            <a:chOff x="1889760" y="4707467"/>
            <a:chExt cx="1720426" cy="77893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FB58AE-E272-444D-AA6D-BDE25E72EB10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8908239-9ECB-4864-AD83-8BBA8BA8BC4F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06712CF-8A66-4F55-B3B5-C106A6E51AC4}"/>
              </a:ext>
            </a:extLst>
          </p:cNvPr>
          <p:cNvSpPr/>
          <p:nvPr/>
        </p:nvSpPr>
        <p:spPr>
          <a:xfrm>
            <a:off x="1133689" y="4949651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1A2B839-AF00-4F54-BAAB-9BBAD508DE31}"/>
              </a:ext>
            </a:extLst>
          </p:cNvPr>
          <p:cNvSpPr txBox="1"/>
          <p:nvPr/>
        </p:nvSpPr>
        <p:spPr>
          <a:xfrm>
            <a:off x="1024641" y="458521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55C929-5C94-464F-B776-73CAEBA3B515}"/>
              </a:ext>
            </a:extLst>
          </p:cNvPr>
          <p:cNvGrpSpPr/>
          <p:nvPr/>
        </p:nvGrpSpPr>
        <p:grpSpPr>
          <a:xfrm>
            <a:off x="4384889" y="5486399"/>
            <a:ext cx="1720426" cy="778932"/>
            <a:chOff x="1889760" y="4707467"/>
            <a:chExt cx="1720426" cy="77893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1B4C9C4-5C24-4766-B4D0-5222FF304E62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D08CEDF-33FF-432C-9C96-C1009077E7D7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4790C2-198C-4A1E-8E2C-E6ECBAADF415}"/>
              </a:ext>
            </a:extLst>
          </p:cNvPr>
          <p:cNvGrpSpPr/>
          <p:nvPr/>
        </p:nvGrpSpPr>
        <p:grpSpPr>
          <a:xfrm>
            <a:off x="6819903" y="5486399"/>
            <a:ext cx="1720426" cy="778932"/>
            <a:chOff x="1889760" y="4707467"/>
            <a:chExt cx="1720426" cy="77893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8BA0461-68E6-4FDE-9B9E-A30770A8EBD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59D5B95-3DD5-4EE5-BEAD-C32AF76A12B5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639526B-614C-4A30-9D44-D323B805D97B}"/>
              </a:ext>
            </a:extLst>
          </p:cNvPr>
          <p:cNvGrpSpPr/>
          <p:nvPr/>
        </p:nvGrpSpPr>
        <p:grpSpPr>
          <a:xfrm>
            <a:off x="9254917" y="5486399"/>
            <a:ext cx="1720426" cy="778932"/>
            <a:chOff x="1889760" y="4707467"/>
            <a:chExt cx="1720426" cy="7789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830D50A-0F3F-4278-946E-2F330519C6E2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8D15DBC-C0B3-4B75-B978-7E0663CD0CB8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70CB52-A880-4C6D-A0C2-66FBC495B29A}"/>
              </a:ext>
            </a:extLst>
          </p:cNvPr>
          <p:cNvCxnSpPr>
            <a:endCxn id="39" idx="1"/>
          </p:cNvCxnSpPr>
          <p:nvPr/>
        </p:nvCxnSpPr>
        <p:spPr>
          <a:xfrm>
            <a:off x="3189394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371273A-9449-40A7-96E5-253D2B8EF169}"/>
              </a:ext>
            </a:extLst>
          </p:cNvPr>
          <p:cNvCxnSpPr/>
          <p:nvPr/>
        </p:nvCxnSpPr>
        <p:spPr>
          <a:xfrm>
            <a:off x="5624408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FEEB656-E5E0-4DA1-92F9-0C96C905B8BE}"/>
              </a:ext>
            </a:extLst>
          </p:cNvPr>
          <p:cNvCxnSpPr/>
          <p:nvPr/>
        </p:nvCxnSpPr>
        <p:spPr>
          <a:xfrm>
            <a:off x="8059422" y="5875865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B410F6F5-B74C-4CE7-8C09-15DDBAFD7015}"/>
              </a:ext>
            </a:extLst>
          </p:cNvPr>
          <p:cNvCxnSpPr>
            <a:cxnSpLocks/>
            <a:endCxn id="53" idx="1"/>
          </p:cNvCxnSpPr>
          <p:nvPr/>
        </p:nvCxnSpPr>
        <p:spPr>
          <a:xfrm flipV="1">
            <a:off x="1331810" y="4823479"/>
            <a:ext cx="836554" cy="315824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34A15C-ABF4-4EFE-8E7D-775EA79BAA81}"/>
              </a:ext>
            </a:extLst>
          </p:cNvPr>
          <p:cNvCxnSpPr>
            <a:cxnSpLocks/>
          </p:cNvCxnSpPr>
          <p:nvPr/>
        </p:nvCxnSpPr>
        <p:spPr>
          <a:xfrm flipH="1">
            <a:off x="10124445" y="5507584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35A9AF9-D8F7-46DA-AA5C-D5713E8B60BC}"/>
              </a:ext>
            </a:extLst>
          </p:cNvPr>
          <p:cNvGrpSpPr/>
          <p:nvPr/>
        </p:nvGrpSpPr>
        <p:grpSpPr>
          <a:xfrm>
            <a:off x="2168364" y="4434013"/>
            <a:ext cx="1720426" cy="778932"/>
            <a:chOff x="1889760" y="4707467"/>
            <a:chExt cx="1720426" cy="77893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24BD469-9FCD-4CE4-BD79-787C864248D4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87DB36F-ACF2-478D-8078-33050D999F1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C875880-6212-465A-BC28-84939A9DF6CC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2329182" y="4823479"/>
            <a:ext cx="1129502" cy="6629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257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Train with 3 cars. Engine, passenger, and storage">
            <a:extLst>
              <a:ext uri="{FF2B5EF4-FFF2-40B4-BE49-F238E27FC236}">
                <a16:creationId xmlns:a16="http://schemas.microsoft.com/office/drawing/2014/main" id="{FFB8E661-36E3-4141-AA3D-E22CFEFA0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0"/>
          <a:stretch/>
        </p:blipFill>
        <p:spPr bwMode="auto">
          <a:xfrm>
            <a:off x="8029575" y="4780565"/>
            <a:ext cx="3238500" cy="19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3700882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0 node before 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So, what will actually change our list?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dirty="0"/>
              <a:t> changing </a:t>
            </a:r>
            <a:r>
              <a:rPr lang="en-US" u="sng" dirty="0">
                <a:latin typeface="Consolas" panose="020B0609020204030204" pitchFamily="49" charset="0"/>
              </a:rPr>
              <a:t>front</a:t>
            </a:r>
          </a:p>
          <a:p>
            <a:pPr lvl="1"/>
            <a:r>
              <a:rPr lang="en-US" dirty="0"/>
              <a:t>Need to </a:t>
            </a:r>
            <a:r>
              <a:rPr lang="en-US" b="1" dirty="0"/>
              <a:t>stop one early</a:t>
            </a:r>
            <a:r>
              <a:rPr lang="en-US" dirty="0"/>
              <a:t> to make changes</a:t>
            </a:r>
          </a:p>
        </p:txBody>
      </p:sp>
      <p:pic>
        <p:nvPicPr>
          <p:cNvPr id="1026" name="Picture 2" descr="Train with 3 cars. Engine, passenger, and storage">
            <a:extLst>
              <a:ext uri="{FF2B5EF4-FFF2-40B4-BE49-F238E27FC236}">
                <a16:creationId xmlns:a16="http://schemas.microsoft.com/office/drawing/2014/main" id="{D6DABA82-841B-4B1D-ACEB-A1E7778F4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61"/>
          <a:stretch/>
        </p:blipFill>
        <p:spPr bwMode="auto">
          <a:xfrm>
            <a:off x="881062" y="4780566"/>
            <a:ext cx="7148513" cy="19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ecial secret agent running with a gun Royalty Free Vector">
            <a:extLst>
              <a:ext uri="{FF2B5EF4-FFF2-40B4-BE49-F238E27FC236}">
                <a16:creationId xmlns:a16="http://schemas.microsoft.com/office/drawing/2014/main" id="{092852A3-7C2F-4813-9C18-F6CA71B5A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t="16111" r="8900" b="23194"/>
          <a:stretch/>
        </p:blipFill>
        <p:spPr bwMode="auto">
          <a:xfrm flipH="1">
            <a:off x="3524249" y="4254862"/>
            <a:ext cx="1066800" cy="8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1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06732 -0.01944 C 0.08138 -0.02361 0.10235 -0.02454 0.12461 -0.02454 C 0.14974 -0.02454 0.16979 -0.02361 0.18386 -0.01944 L 0.25157 -3.7037E-7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991224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r>
              <a:rPr lang="en-US" dirty="0"/>
              <a:t>We want to insert a 3 node between 2 and 4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What will?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dirty="0"/>
              <a:t> changing </a:t>
            </a:r>
            <a:r>
              <a:rPr lang="en-US" u="sng" dirty="0">
                <a:latin typeface="Consolas" panose="020B0609020204030204" pitchFamily="49" charset="0"/>
              </a:rPr>
              <a:t>front</a:t>
            </a:r>
          </a:p>
          <a:p>
            <a:pPr lvl="1"/>
            <a:r>
              <a:rPr lang="en-US" dirty="0"/>
              <a:t>Need to </a:t>
            </a:r>
            <a:r>
              <a:rPr lang="en-US" b="1" dirty="0"/>
              <a:t>stop one early</a:t>
            </a:r>
            <a:r>
              <a:rPr lang="en-US" dirty="0"/>
              <a:t> to make changes</a:t>
            </a:r>
            <a:endParaRPr lang="en-US" u="sng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200" u="sng" dirty="0">
              <a:latin typeface="Consolas" panose="020B0609020204030204" pitchFamily="49" charset="0"/>
            </a:endParaRPr>
          </a:p>
          <a:p>
            <a:r>
              <a:rPr lang="en-US" dirty="0"/>
              <a:t>Often a number of cases to watch out for:</a:t>
            </a:r>
          </a:p>
          <a:p>
            <a:pPr lvl="1"/>
            <a:r>
              <a:rPr lang="en-US" dirty="0"/>
              <a:t>M(</a:t>
            </a:r>
            <a:r>
              <a:rPr lang="en-US" dirty="0" err="1"/>
              <a:t>iddle</a:t>
            </a:r>
            <a:r>
              <a:rPr lang="en-US" dirty="0"/>
              <a:t>) – Modifying node in the middle of the list (general)</a:t>
            </a:r>
          </a:p>
          <a:p>
            <a:pPr lvl="1"/>
            <a:r>
              <a:rPr lang="en-US" dirty="0"/>
              <a:t>F(</a:t>
            </a:r>
            <a:r>
              <a:rPr lang="en-US" dirty="0" err="1"/>
              <a:t>ront</a:t>
            </a:r>
            <a:r>
              <a:rPr lang="en-US" dirty="0"/>
              <a:t>) – Modifying the first node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mpty</a:t>
            </a:r>
            <a:r>
              <a:rPr lang="en-US" dirty="0"/>
              <a:t>) – What if the list is empty?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nd</a:t>
            </a:r>
            <a:r>
              <a:rPr lang="en-US" dirty="0"/>
              <a:t>) – Rare, do we need to do something with the end of the list?</a:t>
            </a:r>
          </a:p>
        </p:txBody>
      </p:sp>
    </p:spTree>
    <p:extLst>
      <p:ext uri="{BB962C8B-B14F-4D97-AF65-F5344CB8AC3E}">
        <p14:creationId xmlns:p14="http://schemas.microsoft.com/office/powerpoint/2010/main" val="65858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A090-022C-2710-12F2-0AB1BBE1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LinkedIntList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42AF8-AC03-60C1-3FA0-065264DFA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7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Implementing Data Structures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No different from designing any other class!</a:t>
            </a:r>
          </a:p>
          <a:p>
            <a:pPr lvl="1"/>
            <a:r>
              <a:rPr lang="en-US" dirty="0"/>
              <a:t>Specified behavior (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interface):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Choose appropriate fields based on behavior</a:t>
            </a:r>
          </a:p>
          <a:p>
            <a:r>
              <a:rPr lang="en-US" dirty="0"/>
              <a:t>Just requires some thinking outside the box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5DB5AD-D214-4777-8C16-401F519729ED}"/>
              </a:ext>
            </a:extLst>
          </p:cNvPr>
          <p:cNvGraphicFramePr>
            <a:graphicFrameLocks noGrp="1"/>
          </p:cNvGraphicFramePr>
          <p:nvPr/>
        </p:nvGraphicFramePr>
        <p:xfrm>
          <a:off x="1625600" y="2291354"/>
          <a:ext cx="8940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79">
                  <a:extLst>
                    <a:ext uri="{9D8B030D-6E8A-4147-A177-3AD203B41FA5}">
                      <a16:colId xmlns:a16="http://schemas.microsoft.com/office/drawing/2014/main" val="1946470959"/>
                    </a:ext>
                  </a:extLst>
                </a:gridCol>
                <a:gridCol w="5250121">
                  <a:extLst>
                    <a:ext uri="{9D8B030D-6E8A-4147-A177-3AD203B41FA5}">
                      <a16:colId xmlns:a16="http://schemas.microsoft.com/office/drawing/2014/main" val="2255471524"/>
                    </a:ext>
                  </a:extLst>
                </a:gridCol>
              </a:tblGrid>
              <a:tr h="265618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777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to the end of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80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index, 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50616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if it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3347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value at the given index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6017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332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set(int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Updates the value at the given index to the one given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6486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5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9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LinkedIntList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2516292"/>
          </a:xfrm>
        </p:spPr>
        <p:txBody>
          <a:bodyPr>
            <a:normAutofit/>
          </a:bodyPr>
          <a:lstStyle/>
          <a:p>
            <a:r>
              <a:rPr lang="en-US" dirty="0"/>
              <a:t>Goal: leverage non-contiguous memory usage</a:t>
            </a:r>
          </a:p>
          <a:p>
            <a:pPr lvl="1"/>
            <a:r>
              <a:rPr lang="en-US" dirty="0"/>
              <a:t>How? </a:t>
            </a:r>
            <a:r>
              <a:rPr lang="en-US" dirty="0" err="1"/>
              <a:t>LinkedNodes</a:t>
            </a:r>
            <a:r>
              <a:rPr lang="en-US" dirty="0"/>
              <a:t>!</a:t>
            </a:r>
          </a:p>
          <a:p>
            <a:r>
              <a:rPr lang="en-US" dirty="0"/>
              <a:t>What field(s) do we need to keep track of?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>
                <a:latin typeface="Consolas" panose="020B0609020204030204" pitchFamily="49" charset="0"/>
              </a:rPr>
              <a:t> front;      // First node in the chain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1889760" y="4707467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37B975-0002-45A6-A3C8-A83D747FC980}"/>
              </a:ext>
            </a:extLst>
          </p:cNvPr>
          <p:cNvSpPr txBox="1"/>
          <p:nvPr/>
        </p:nvSpPr>
        <p:spPr>
          <a:xfrm>
            <a:off x="2012698" y="3844640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551C78-C934-40CF-8E47-A3ACF5BEE30F}"/>
              </a:ext>
            </a:extLst>
          </p:cNvPr>
          <p:cNvSpPr txBox="1"/>
          <p:nvPr/>
        </p:nvSpPr>
        <p:spPr>
          <a:xfrm>
            <a:off x="2877785" y="3844640"/>
            <a:ext cx="58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1124374" y="4170719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1015326" y="3806285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4375574" y="4707467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6810588" y="4707467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8D4932-02E8-458B-A944-07CCE51BBDE2}"/>
              </a:ext>
            </a:extLst>
          </p:cNvPr>
          <p:cNvGrpSpPr/>
          <p:nvPr/>
        </p:nvGrpSpPr>
        <p:grpSpPr>
          <a:xfrm>
            <a:off x="9245602" y="4707467"/>
            <a:ext cx="1720426" cy="778932"/>
            <a:chOff x="1889760" y="4707467"/>
            <a:chExt cx="1720426" cy="7789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5E75C1-8C03-4A77-ADB1-7F9A481EE8B6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5B3CD6-2DD4-4F21-954A-BFFA3D1E7F0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3180079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/>
          <p:nvPr/>
        </p:nvCxnSpPr>
        <p:spPr>
          <a:xfrm>
            <a:off x="5615093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3E7021-3385-4F5D-AEB3-282DDFB7A94F}"/>
              </a:ext>
            </a:extLst>
          </p:cNvPr>
          <p:cNvCxnSpPr/>
          <p:nvPr/>
        </p:nvCxnSpPr>
        <p:spPr>
          <a:xfrm>
            <a:off x="8050107" y="5096933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8396C345-2BB5-4C53-973A-B2D373F6C6F2}"/>
              </a:ext>
            </a:extLst>
          </p:cNvPr>
          <p:cNvCxnSpPr>
            <a:endCxn id="4" idx="1"/>
          </p:cNvCxnSpPr>
          <p:nvPr/>
        </p:nvCxnSpPr>
        <p:spPr>
          <a:xfrm rot="16200000" flipH="1">
            <a:off x="1237847" y="4445019"/>
            <a:ext cx="736561" cy="5672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115130" y="4728652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eft Brace 32">
            <a:extLst>
              <a:ext uri="{FF2B5EF4-FFF2-40B4-BE49-F238E27FC236}">
                <a16:creationId xmlns:a16="http://schemas.microsoft.com/office/drawing/2014/main" id="{64EE7803-3EF9-43D7-8AFF-C71BCBC952BA}"/>
              </a:ext>
            </a:extLst>
          </p:cNvPr>
          <p:cNvSpPr/>
          <p:nvPr/>
        </p:nvSpPr>
        <p:spPr>
          <a:xfrm rot="16200000">
            <a:off x="2646683" y="4887500"/>
            <a:ext cx="206578" cy="1720425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3D9673-12AB-4896-AAAC-E57B757EF3A2}"/>
              </a:ext>
            </a:extLst>
          </p:cNvPr>
          <p:cNvSpPr txBox="1"/>
          <p:nvPr/>
        </p:nvSpPr>
        <p:spPr>
          <a:xfrm>
            <a:off x="2424403" y="599160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node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538B89F0-357A-4EE8-A670-BA8E8FF74BFF}"/>
              </a:ext>
            </a:extLst>
          </p:cNvPr>
          <p:cNvSpPr/>
          <p:nvPr/>
        </p:nvSpPr>
        <p:spPr>
          <a:xfrm rot="5400000">
            <a:off x="2235490" y="4071508"/>
            <a:ext cx="187154" cy="841811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6A867FF4-7490-4289-A71D-632E591CCCA6}"/>
              </a:ext>
            </a:extLst>
          </p:cNvPr>
          <p:cNvSpPr/>
          <p:nvPr/>
        </p:nvSpPr>
        <p:spPr>
          <a:xfrm rot="5400000">
            <a:off x="3077301" y="4071509"/>
            <a:ext cx="187154" cy="841811"/>
          </a:xfrm>
          <a:prstGeom prst="leftBrace">
            <a:avLst>
              <a:gd name="adj1" fmla="val 13452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9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LinkedIntList</a:t>
            </a:r>
            <a:r>
              <a:rPr lang="en-US" dirty="0"/>
              <a:t> cont.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54459"/>
          </a:xfrm>
        </p:spPr>
        <p:txBody>
          <a:bodyPr>
            <a:normAutofit/>
          </a:bodyPr>
          <a:lstStyle/>
          <a:p>
            <a:r>
              <a:rPr lang="en-US" dirty="0"/>
              <a:t>Now that we have a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 class, will a client ever need to interact with a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No! Not something they should have to worry about</a:t>
            </a:r>
          </a:p>
          <a:p>
            <a:r>
              <a:rPr lang="en-US" dirty="0"/>
              <a:t>How can we abstract </a:t>
            </a:r>
            <a:r>
              <a:rPr lang="en-US" dirty="0" err="1">
                <a:latin typeface="Consolas" panose="020B0609020204030204" pitchFamily="49" charset="0"/>
              </a:rPr>
              <a:t>ListNodes</a:t>
            </a:r>
            <a:r>
              <a:rPr lang="en-US" dirty="0"/>
              <a:t> away from them?</a:t>
            </a:r>
          </a:p>
          <a:p>
            <a:pPr lvl="1"/>
            <a:r>
              <a:rPr lang="en-US" dirty="0"/>
              <a:t>Leaving them in a public file is pretty obvious…</a:t>
            </a:r>
          </a:p>
          <a:p>
            <a:pPr lvl="1"/>
            <a:endParaRPr lang="en-US" dirty="0"/>
          </a:p>
          <a:p>
            <a:r>
              <a:rPr lang="en-US" dirty="0"/>
              <a:t>What if we made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 a private class inside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We can still access it (just like private fields)</a:t>
            </a:r>
          </a:p>
          <a:p>
            <a:pPr lvl="1"/>
            <a:r>
              <a:rPr lang="en-US" dirty="0"/>
              <a:t>Clients won’t even know the class exists!</a:t>
            </a:r>
          </a:p>
          <a:p>
            <a:r>
              <a:rPr lang="en-US" dirty="0"/>
              <a:t>Do fields need to be private if the entire class is private?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FC73-028D-7FF8-2483-C338196F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EAF0D-0EE6-55B1-8E97-0C391E92E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2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Reminder: Iterating over </a:t>
            </a:r>
            <a:r>
              <a:rPr lang="en-US" dirty="0" err="1">
                <a:latin typeface="Consolas" panose="020B0609020204030204" pitchFamily="49" charset="0"/>
              </a:rPr>
              <a:t>ListNodes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0515601" cy="5486400"/>
          </a:xfrm>
        </p:spPr>
        <p:txBody>
          <a:bodyPr>
            <a:normAutofit/>
          </a:bodyPr>
          <a:lstStyle/>
          <a:p>
            <a:r>
              <a:rPr lang="en-US" dirty="0"/>
              <a:t>General pattern iteration code will follow: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A17DA-DE4C-427A-B524-BE3547514971}"/>
              </a:ext>
            </a:extLst>
          </p:cNvPr>
          <p:cNvSpPr txBox="1"/>
          <p:nvPr/>
        </p:nvSpPr>
        <p:spPr>
          <a:xfrm>
            <a:off x="3517408" y="2051105"/>
            <a:ext cx="51571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</a:rPr>
              <a:t>ListNode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= front;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while (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!= null)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// Do something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    </a:t>
            </a:r>
            <a:r>
              <a:rPr lang="en-US" sz="3200" dirty="0" err="1">
                <a:latin typeface="Consolas" panose="020B0609020204030204" pitchFamily="49" charset="0"/>
              </a:rPr>
              <a:t>curr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latin typeface="Consolas" panose="020B0609020204030204" pitchFamily="49" charset="0"/>
              </a:rPr>
              <a:t>curr.next</a:t>
            </a:r>
            <a:r>
              <a:rPr lang="en-US" sz="3200" dirty="0">
                <a:latin typeface="Consolas" panose="020B0609020204030204" pitchFamily="49" charset="0"/>
              </a:rPr>
              <a:t>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751AB3-4893-4F89-9EF6-1BB694BF9D58}"/>
              </a:ext>
            </a:extLst>
          </p:cNvPr>
          <p:cNvSpPr txBox="1">
            <a:spLocks/>
          </p:cNvSpPr>
          <p:nvPr/>
        </p:nvSpPr>
        <p:spPr>
          <a:xfrm>
            <a:off x="838199" y="5812046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i="1" dirty="0"/>
              <a:t>Why do we need a </a:t>
            </a:r>
            <a:r>
              <a:rPr lang="en-US" sz="4000" b="1" i="1" dirty="0" err="1">
                <a:latin typeface="Consolas" panose="020B0609020204030204" pitchFamily="49" charset="0"/>
              </a:rPr>
              <a:t>ListNode</a:t>
            </a:r>
            <a:r>
              <a:rPr lang="en-US" sz="4000" b="1" i="1" dirty="0"/>
              <a:t> </a:t>
            </a:r>
            <a:r>
              <a:rPr lang="en-US" sz="4000" b="1" i="1" dirty="0" err="1"/>
              <a:t>curr</a:t>
            </a:r>
            <a:r>
              <a:rPr lang="en-US" sz="4000" b="1" i="1" dirty="0"/>
              <a:t>?</a:t>
            </a:r>
          </a:p>
          <a:p>
            <a:pPr marL="457200" lvl="1" indent="0" algn="ctr">
              <a:buFont typeface="System Font Regular"/>
              <a:buNone/>
            </a:pP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8456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curr</a:t>
            </a:r>
            <a:r>
              <a:rPr lang="en-US" dirty="0"/>
              <a:t>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88" y="2771562"/>
            <a:ext cx="6747663" cy="3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printList(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while (front != null)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System.out.print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front.data</a:t>
            </a:r>
            <a:r>
              <a:rPr lang="en-US" sz="2000" dirty="0">
                <a:latin typeface="Consolas" panose="020B0609020204030204" pitchFamily="49" charset="0"/>
              </a:rPr>
              <a:t> + “ “);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front = </a:t>
            </a:r>
            <a:r>
              <a:rPr lang="en-US" sz="2000" dirty="0" err="1">
                <a:latin typeface="Consolas" panose="020B0609020204030204" pitchFamily="49" charset="0"/>
              </a:rPr>
              <a:t>front.next</a:t>
            </a:r>
            <a:r>
              <a:rPr lang="en-US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System.out.println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D8775A-5BFB-471C-9DDF-A3C43E9F6CDF}"/>
              </a:ext>
            </a:extLst>
          </p:cNvPr>
          <p:cNvGrpSpPr/>
          <p:nvPr/>
        </p:nvGrpSpPr>
        <p:grpSpPr>
          <a:xfrm>
            <a:off x="5142652" y="5655274"/>
            <a:ext cx="1720426" cy="778932"/>
            <a:chOff x="1889760" y="4707467"/>
            <a:chExt cx="1720426" cy="77893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4749D6-1557-4421-B4D9-4B1DF45EECE9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D378A5-0FC1-4D77-854C-FB03E6B7E40C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7A5E62-65AB-4AA7-97C2-FB6788270612}"/>
              </a:ext>
            </a:extLst>
          </p:cNvPr>
          <p:cNvSpPr/>
          <p:nvPr/>
        </p:nvSpPr>
        <p:spPr>
          <a:xfrm>
            <a:off x="9635957" y="3243827"/>
            <a:ext cx="396240" cy="379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AF32E-0861-4081-AED4-24221CCECA8D}"/>
              </a:ext>
            </a:extLst>
          </p:cNvPr>
          <p:cNvSpPr txBox="1"/>
          <p:nvPr/>
        </p:nvSpPr>
        <p:spPr>
          <a:xfrm>
            <a:off x="9511303" y="2922708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9FFF96-5FD2-48C9-B224-54183BBADE8D}"/>
              </a:ext>
            </a:extLst>
          </p:cNvPr>
          <p:cNvGrpSpPr/>
          <p:nvPr/>
        </p:nvGrpSpPr>
        <p:grpSpPr>
          <a:xfrm>
            <a:off x="7628466" y="5655274"/>
            <a:ext cx="1720426" cy="778932"/>
            <a:chOff x="1889760" y="4707467"/>
            <a:chExt cx="1720426" cy="7789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48A4C83-0882-41C2-8F89-855312BE87F7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8F5BBD-C6DD-4E45-812B-22EB3B4208CD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A34EAF-107D-407B-8EDA-783DFB5EA659}"/>
              </a:ext>
            </a:extLst>
          </p:cNvPr>
          <p:cNvGrpSpPr/>
          <p:nvPr/>
        </p:nvGrpSpPr>
        <p:grpSpPr>
          <a:xfrm>
            <a:off x="10063480" y="5655274"/>
            <a:ext cx="1720426" cy="778932"/>
            <a:chOff x="1889760" y="4707467"/>
            <a:chExt cx="1720426" cy="7789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1AF1F7-7CA0-4325-8A55-9319ADA3BA2D}"/>
                </a:ext>
              </a:extLst>
            </p:cNvPr>
            <p:cNvSpPr/>
            <p:nvPr/>
          </p:nvSpPr>
          <p:spPr>
            <a:xfrm>
              <a:off x="1889760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3A3D784-0F5C-4473-BE6B-0E22BE1BF58B}"/>
                </a:ext>
              </a:extLst>
            </p:cNvPr>
            <p:cNvSpPr/>
            <p:nvPr/>
          </p:nvSpPr>
          <p:spPr>
            <a:xfrm>
              <a:off x="2749973" y="4707467"/>
              <a:ext cx="860213" cy="7789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3B4EDA-9B72-4120-8B76-28AB1884EBC1}"/>
              </a:ext>
            </a:extLst>
          </p:cNvPr>
          <p:cNvCxnSpPr>
            <a:endCxn id="13" idx="1"/>
          </p:cNvCxnSpPr>
          <p:nvPr/>
        </p:nvCxnSpPr>
        <p:spPr>
          <a:xfrm>
            <a:off x="6432971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F08E8B-20DF-4565-BE80-BAE3E39C3127}"/>
              </a:ext>
            </a:extLst>
          </p:cNvPr>
          <p:cNvCxnSpPr>
            <a:cxnSpLocks/>
          </p:cNvCxnSpPr>
          <p:nvPr/>
        </p:nvCxnSpPr>
        <p:spPr>
          <a:xfrm>
            <a:off x="8867985" y="6044740"/>
            <a:ext cx="119549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97B0E4-FC86-4EDB-A87D-598C4CB1DF51}"/>
              </a:ext>
            </a:extLst>
          </p:cNvPr>
          <p:cNvCxnSpPr>
            <a:cxnSpLocks/>
          </p:cNvCxnSpPr>
          <p:nvPr/>
        </p:nvCxnSpPr>
        <p:spPr>
          <a:xfrm flipH="1">
            <a:off x="10937664" y="5676459"/>
            <a:ext cx="832270" cy="7402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913F2-A564-4EB4-A382-51BBED86D803}"/>
              </a:ext>
            </a:extLst>
          </p:cNvPr>
          <p:cNvSpPr txBox="1">
            <a:spLocks/>
          </p:cNvSpPr>
          <p:nvPr/>
        </p:nvSpPr>
        <p:spPr>
          <a:xfrm>
            <a:off x="838199" y="1337547"/>
            <a:ext cx="10515600" cy="3629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public static void main(String[] </a:t>
            </a:r>
            <a:r>
              <a:rPr lang="en-US" sz="2000" dirty="0" err="1">
                <a:latin typeface="Consolas" panose="020B0609020204030204" pitchFamily="49" charset="0"/>
              </a:rPr>
              <a:t>args</a:t>
            </a:r>
            <a:r>
              <a:rPr lang="en-US" sz="20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 front =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(1,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(2, new </a:t>
            </a:r>
            <a:r>
              <a:rPr lang="en-US" sz="2000" dirty="0" err="1">
                <a:latin typeface="Consolas" panose="020B0609020204030204" pitchFamily="49" charset="0"/>
              </a:rPr>
              <a:t>ListNode</a:t>
            </a:r>
            <a:r>
              <a:rPr lang="en-US" sz="2000" dirty="0">
                <a:latin typeface="Consolas" panose="020B0609020204030204" pitchFamily="49" charset="0"/>
              </a:rPr>
              <a:t>(3)));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989081-C950-4B21-89E8-A0C9BB0EF064}"/>
              </a:ext>
            </a:extLst>
          </p:cNvPr>
          <p:cNvSpPr/>
          <p:nvPr/>
        </p:nvSpPr>
        <p:spPr>
          <a:xfrm>
            <a:off x="9648703" y="4790492"/>
            <a:ext cx="396240" cy="3521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A89F6B-0DAB-4180-A41A-D4D52F82B6DD}"/>
              </a:ext>
            </a:extLst>
          </p:cNvPr>
          <p:cNvSpPr txBox="1"/>
          <p:nvPr/>
        </p:nvSpPr>
        <p:spPr>
          <a:xfrm>
            <a:off x="9534561" y="4469373"/>
            <a:ext cx="65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9963ED-127F-4AA4-B2FC-3F9A92FA3086}"/>
              </a:ext>
            </a:extLst>
          </p:cNvPr>
          <p:cNvSpPr txBox="1"/>
          <p:nvPr/>
        </p:nvSpPr>
        <p:spPr>
          <a:xfrm>
            <a:off x="9211325" y="2400004"/>
            <a:ext cx="126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main()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15FB93-532D-47FF-AF45-B1925209554C}"/>
              </a:ext>
            </a:extLst>
          </p:cNvPr>
          <p:cNvSpPr txBox="1"/>
          <p:nvPr/>
        </p:nvSpPr>
        <p:spPr>
          <a:xfrm>
            <a:off x="9009634" y="3906337"/>
            <a:ext cx="175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printList()</a:t>
            </a:r>
          </a:p>
        </p:txBody>
      </p: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6A2DF96A-F002-4DEA-A1B7-334E0012C476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3429000"/>
            <a:ext cx="4278902" cy="222627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AB25B66A-88D1-4CB8-A9E4-918DFEB1DED9}"/>
              </a:ext>
            </a:extLst>
          </p:cNvPr>
          <p:cNvCxnSpPr>
            <a:cxnSpLocks/>
            <a:endCxn id="4" idx="0"/>
          </p:cNvCxnSpPr>
          <p:nvPr/>
        </p:nvCxnSpPr>
        <p:spPr>
          <a:xfrm rot="10800000" flipV="1">
            <a:off x="5572759" y="4967420"/>
            <a:ext cx="4286860" cy="687854"/>
          </a:xfrm>
          <a:prstGeom prst="curved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3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22779</TotalTime>
  <Words>1573</Words>
  <Application>Microsoft Macintosh PowerPoint</Application>
  <PresentationFormat>Widescreen</PresentationFormat>
  <Paragraphs>341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LinkedIntList</vt:lpstr>
      <vt:lpstr>Announcements</vt:lpstr>
      <vt:lpstr>LinkedIntList</vt:lpstr>
      <vt:lpstr>Reminder: Implementing Data Structures</vt:lpstr>
      <vt:lpstr>LinkedIntList</vt:lpstr>
      <vt:lpstr>LinkedIntList cont.</vt:lpstr>
      <vt:lpstr>PowerPoint Presentation</vt:lpstr>
      <vt:lpstr>Reminder: Iterating over ListNodes</vt:lpstr>
      <vt:lpstr>Why curr?</vt:lpstr>
      <vt:lpstr>Why curr?</vt:lpstr>
      <vt:lpstr>Why curr?</vt:lpstr>
      <vt:lpstr>Why curr?</vt:lpstr>
      <vt:lpstr>Why curr?</vt:lpstr>
      <vt:lpstr>Why curr?</vt:lpstr>
      <vt:lpstr>Why curr?</vt:lpstr>
      <vt:lpstr>Why curr?</vt:lpstr>
      <vt:lpstr>PowerPoint Presentation</vt:lpstr>
      <vt:lpstr>Modifying LinkedLists</vt:lpstr>
      <vt:lpstr>Modifying LinkedLists</vt:lpstr>
      <vt:lpstr>Modifying LinkedLists</vt:lpstr>
      <vt:lpstr>Modifying LinkedLists</vt:lpstr>
      <vt:lpstr>Modifying LinkedLists</vt:lpstr>
      <vt:lpstr>Modifying LinkedLists</vt:lpstr>
      <vt:lpstr>Modifying LinkedLists</vt:lpstr>
      <vt:lpstr>Modifying LinkedLists</vt:lpstr>
      <vt:lpstr>Modifying LinkedLists</vt:lpstr>
      <vt:lpstr>Modifying LinkedLists</vt:lpstr>
      <vt:lpstr>Modifying LinkedLists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R. Wilcox</cp:lastModifiedBy>
  <cp:revision>306</cp:revision>
  <cp:lastPrinted>2022-09-27T21:33:44Z</cp:lastPrinted>
  <dcterms:created xsi:type="dcterms:W3CDTF">2020-06-13T06:27:42Z</dcterms:created>
  <dcterms:modified xsi:type="dcterms:W3CDTF">2024-10-16T20:53:13Z</dcterms:modified>
</cp:coreProperties>
</file>