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881" r:id="rId3"/>
    <p:sldId id="883" r:id="rId4"/>
    <p:sldId id="885" r:id="rId5"/>
    <p:sldId id="884" r:id="rId6"/>
    <p:sldId id="886" r:id="rId7"/>
    <p:sldId id="887" r:id="rId8"/>
    <p:sldId id="893" r:id="rId9"/>
    <p:sldId id="872" r:id="rId10"/>
    <p:sldId id="869" r:id="rId11"/>
    <p:sldId id="871" r:id="rId12"/>
    <p:sldId id="877" r:id="rId13"/>
    <p:sldId id="874" r:id="rId14"/>
    <p:sldId id="878" r:id="rId15"/>
    <p:sldId id="875" r:id="rId16"/>
    <p:sldId id="879" r:id="rId17"/>
    <p:sldId id="894" r:id="rId18"/>
    <p:sldId id="880" r:id="rId19"/>
    <p:sldId id="882" r:id="rId20"/>
    <p:sldId id="8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881"/>
            <p14:sldId id="883"/>
            <p14:sldId id="885"/>
            <p14:sldId id="884"/>
            <p14:sldId id="886"/>
            <p14:sldId id="887"/>
            <p14:sldId id="893"/>
            <p14:sldId id="872"/>
            <p14:sldId id="869"/>
            <p14:sldId id="871"/>
            <p14:sldId id="877"/>
            <p14:sldId id="874"/>
            <p14:sldId id="878"/>
            <p14:sldId id="875"/>
            <p14:sldId id="879"/>
            <p14:sldId id="894"/>
            <p14:sldId id="880"/>
            <p14:sldId id="882"/>
            <p14:sldId id="8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231"/>
    <a:srgbClr val="0FB9B1"/>
    <a:srgbClr val="54A0FF"/>
    <a:srgbClr val="FAFAFA"/>
    <a:srgbClr val="F5F5F5"/>
    <a:srgbClr val="EF5777"/>
    <a:srgbClr val="F7B7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54" autoAdjust="0"/>
    <p:restoredTop sz="91361"/>
  </p:normalViewPr>
  <p:slideViewPr>
    <p:cSldViewPr snapToGrid="0" snapToObjects="1">
      <p:cViewPr varScale="1">
        <p:scale>
          <a:sx n="128" d="100"/>
          <a:sy n="128" d="100"/>
        </p:scale>
        <p:origin x="888" y="176"/>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10/9/24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04</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#cse123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6F433B8-1705-4DC6-89CE-C8D6973DAF10}"/>
              </a:ext>
            </a:extLst>
          </p:cNvPr>
          <p:cNvPicPr>
            <a:picLocks noChangeAspect="1"/>
          </p:cNvPicPr>
          <p:nvPr userDrawn="1"/>
        </p:nvPicPr>
        <p:blipFill>
          <a:blip r:embed="rId4"/>
          <a:stretch>
            <a:fillRect/>
          </a:stretch>
        </p:blipFill>
        <p:spPr>
          <a:xfrm>
            <a:off x="7355652" y="287373"/>
            <a:ext cx="762806" cy="762806"/>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0" name="Picture 9">
            <a:extLst>
              <a:ext uri="{FF2B5EF4-FFF2-40B4-BE49-F238E27FC236}">
                <a16:creationId xmlns:a16="http://schemas.microsoft.com/office/drawing/2014/main" id="{657E29C1-FA87-4954-91F1-86C1FBC08B43}"/>
              </a:ext>
            </a:extLst>
          </p:cNvPr>
          <p:cNvPicPr>
            <a:picLocks noChangeAspect="1"/>
          </p:cNvPicPr>
          <p:nvPr userDrawn="1"/>
        </p:nvPicPr>
        <p:blipFill>
          <a:blip r:embed="rId4"/>
          <a:stretch>
            <a:fillRect/>
          </a:stretch>
        </p:blipFill>
        <p:spPr>
          <a:xfrm>
            <a:off x="7355652" y="287373"/>
            <a:ext cx="762806" cy="762806"/>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Autumn 2024</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04: Linked Nodes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Linked Nodes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98025" y="2041170"/>
            <a:ext cx="4476805" cy="1446550"/>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22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What’s your favorite </a:t>
            </a:r>
            <a:br>
              <a:rPr lang="en-US" sz="2200" i="1" dirty="0">
                <a:solidFill>
                  <a:schemeClr val="tx1">
                    <a:lumMod val="75000"/>
                    <a:lumOff val="25000"/>
                  </a:schemeClr>
                </a:solidFill>
                <a:latin typeface="Calibri" panose="020F0502020204030204" pitchFamily="34" charset="0"/>
                <a:cs typeface="Calibri" panose="020F0502020204030204" pitchFamily="34" charset="0"/>
              </a:rPr>
            </a:br>
            <a:r>
              <a:rPr lang="en-US" sz="2200" i="1" dirty="0">
                <a:solidFill>
                  <a:schemeClr val="tx1">
                    <a:lumMod val="75000"/>
                    <a:lumOff val="25000"/>
                  </a:schemeClr>
                </a:solidFill>
                <a:latin typeface="Calibri" panose="020F0502020204030204" pitchFamily="34" charset="0"/>
                <a:cs typeface="Calibri" panose="020F0502020204030204" pitchFamily="34" charset="0"/>
              </a:rPr>
              <a:t>data structure to use?</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pic>
        <p:nvPicPr>
          <p:cNvPr id="5" name="Picture 4">
            <a:extLst>
              <a:ext uri="{FF2B5EF4-FFF2-40B4-BE49-F238E27FC236}">
                <a16:creationId xmlns:a16="http://schemas.microsoft.com/office/drawing/2014/main" id="{88E8E814-0D88-403F-94D4-1FB42DE366C5}"/>
              </a:ext>
            </a:extLst>
          </p:cNvPr>
          <p:cNvPicPr>
            <a:picLocks noChangeAspect="1"/>
          </p:cNvPicPr>
          <p:nvPr/>
        </p:nvPicPr>
        <p:blipFill>
          <a:blip r:embed="rId2"/>
          <a:srcRect/>
          <a:stretch/>
        </p:blipFill>
        <p:spPr>
          <a:xfrm>
            <a:off x="2921678" y="5575162"/>
            <a:ext cx="1249728" cy="1237272"/>
          </a:xfrm>
          <a:prstGeom prst="rect">
            <a:avLst/>
          </a:prstGeom>
        </p:spPr>
      </p:pic>
      <p:sp>
        <p:nvSpPr>
          <p:cNvPr id="3" name="Google Shape;96;p1">
            <a:extLst>
              <a:ext uri="{FF2B5EF4-FFF2-40B4-BE49-F238E27FC236}">
                <a16:creationId xmlns:a16="http://schemas.microsoft.com/office/drawing/2014/main" id="{61358BF8-8E8B-37FC-D6C4-9ADF4D01A919}"/>
              </a:ext>
            </a:extLst>
          </p:cNvPr>
          <p:cNvSpPr txBox="1"/>
          <p:nvPr/>
        </p:nvSpPr>
        <p:spPr>
          <a:xfrm>
            <a:off x="7379594" y="4838081"/>
            <a:ext cx="2011796"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dirty="0">
                <a:solidFill>
                  <a:schemeClr val="tx1">
                    <a:lumMod val="65000"/>
                    <a:lumOff val="35000"/>
                  </a:schemeClr>
                </a:solidFill>
                <a:latin typeface="Montserrat ExtraBold"/>
                <a:ea typeface="Montserrat ExtraBold"/>
                <a:cs typeface="Montserrat ExtraBold"/>
                <a:sym typeface="Montserrat ExtraBold"/>
              </a:rPr>
              <a:t>Instructor:</a:t>
            </a:r>
            <a:endParaRPr sz="2400" dirty="0">
              <a:solidFill>
                <a:schemeClr val="tx1">
                  <a:lumMod val="65000"/>
                  <a:lumOff val="35000"/>
                </a:schemeClr>
              </a:solidFill>
              <a:latin typeface="Montserrat ExtraBold"/>
              <a:ea typeface="Montserrat ExtraBold"/>
              <a:cs typeface="Montserrat ExtraBold"/>
              <a:sym typeface="Montserrat ExtraBold"/>
            </a:endParaRPr>
          </a:p>
        </p:txBody>
      </p:sp>
      <p:sp>
        <p:nvSpPr>
          <p:cNvPr id="7" name="Google Shape;98;p1">
            <a:extLst>
              <a:ext uri="{FF2B5EF4-FFF2-40B4-BE49-F238E27FC236}">
                <a16:creationId xmlns:a16="http://schemas.microsoft.com/office/drawing/2014/main" id="{4DB93DA3-1374-71C2-D451-44DDF0C26ADB}"/>
              </a:ext>
            </a:extLst>
          </p:cNvPr>
          <p:cNvSpPr txBox="1"/>
          <p:nvPr/>
        </p:nvSpPr>
        <p:spPr>
          <a:xfrm>
            <a:off x="9354623" y="4838665"/>
            <a:ext cx="30537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tx1">
                    <a:lumMod val="65000"/>
                    <a:lumOff val="35000"/>
                  </a:schemeClr>
                </a:solidFill>
                <a:latin typeface="Montserrat SemiBold"/>
                <a:ea typeface="Montserrat SemiBold"/>
                <a:cs typeface="Montserrat SemiBold"/>
                <a:sym typeface="Montserrat SemiBold"/>
              </a:rPr>
              <a:t>James Wilcox</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new int[10];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993450" y="3277673"/>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pic>
        <p:nvPicPr>
          <p:cNvPr id="18" name="Picture 17">
            <a:extLst>
              <a:ext uri="{FF2B5EF4-FFF2-40B4-BE49-F238E27FC236}">
                <a16:creationId xmlns:a16="http://schemas.microsoft.com/office/drawing/2014/main" id="{1161CC3B-E867-41D5-92F4-D5D2857E02BC}"/>
              </a:ext>
            </a:extLst>
          </p:cNvPr>
          <p:cNvPicPr>
            <a:picLocks noChangeAspect="1"/>
          </p:cNvPicPr>
          <p:nvPr/>
        </p:nvPicPr>
        <p:blipFill rotWithShape="1">
          <a:blip r:embed="rId2"/>
          <a:srcRect l="718" t="2124" r="675" b="2066"/>
          <a:stretch/>
        </p:blipFill>
        <p:spPr>
          <a:xfrm>
            <a:off x="2831776" y="2901598"/>
            <a:ext cx="8410294" cy="2843000"/>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59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new int[10];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993450" y="3277673"/>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pic>
        <p:nvPicPr>
          <p:cNvPr id="9" name="Picture 8">
            <a:extLst>
              <a:ext uri="{FF2B5EF4-FFF2-40B4-BE49-F238E27FC236}">
                <a16:creationId xmlns:a16="http://schemas.microsoft.com/office/drawing/2014/main" id="{10B2C5F8-19AC-4FDD-9137-CB914F8EBC6A}"/>
              </a:ext>
            </a:extLst>
          </p:cNvPr>
          <p:cNvPicPr>
            <a:picLocks noChangeAspect="1"/>
          </p:cNvPicPr>
          <p:nvPr/>
        </p:nvPicPr>
        <p:blipFill rotWithShape="1">
          <a:blip r:embed="rId2"/>
          <a:srcRect l="1001" t="2013" r="917" b="2680"/>
          <a:stretch/>
        </p:blipFill>
        <p:spPr>
          <a:xfrm>
            <a:off x="2826913" y="2891762"/>
            <a:ext cx="8410293" cy="2852946"/>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4F481AF-393D-4E21-B56C-1A38F8CB2304}"/>
              </a:ext>
            </a:extLst>
          </p:cNvPr>
          <p:cNvSpPr/>
          <p:nvPr/>
        </p:nvSpPr>
        <p:spPr>
          <a:xfrm>
            <a:off x="3390900" y="4940300"/>
            <a:ext cx="6076950"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1725C41-7898-4AAF-8DEE-54100FC35D42}"/>
              </a:ext>
            </a:extLst>
          </p:cNvPr>
          <p:cNvSpPr/>
          <p:nvPr/>
        </p:nvSpPr>
        <p:spPr>
          <a:xfrm>
            <a:off x="3593910" y="1878958"/>
            <a:ext cx="2060812"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Bent 12">
            <a:extLst>
              <a:ext uri="{FF2B5EF4-FFF2-40B4-BE49-F238E27FC236}">
                <a16:creationId xmlns:a16="http://schemas.microsoft.com/office/drawing/2014/main" id="{C985CD91-EFA3-42EE-9505-7009712CCFCD}"/>
              </a:ext>
            </a:extLst>
          </p:cNvPr>
          <p:cNvSpPr/>
          <p:nvPr/>
        </p:nvSpPr>
        <p:spPr>
          <a:xfrm rot="10800000" flipH="1">
            <a:off x="1282700" y="4167187"/>
            <a:ext cx="2108199" cy="1179821"/>
          </a:xfrm>
          <a:prstGeom prst="bentArrow">
            <a:avLst>
              <a:gd name="adj1" fmla="val 13955"/>
              <a:gd name="adj2" fmla="val 19303"/>
              <a:gd name="adj3" fmla="val 33917"/>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F1B25D1D-9DD8-41F2-9220-38CF6C9D1B9D}"/>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246F6DA-902A-4F34-8BEA-0D6E75E3DC32}"/>
              </a:ext>
            </a:extLst>
          </p:cNvPr>
          <p:cNvSpPr/>
          <p:nvPr/>
        </p:nvSpPr>
        <p:spPr>
          <a:xfrm>
            <a:off x="1164228" y="3988526"/>
            <a:ext cx="423636"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8BF8002-5078-40C6-86B5-92A822B068A7}"/>
              </a:ext>
            </a:extLst>
          </p:cNvPr>
          <p:cNvSpPr txBox="1"/>
          <p:nvPr/>
        </p:nvSpPr>
        <p:spPr>
          <a:xfrm>
            <a:off x="3495911" y="5972743"/>
            <a:ext cx="5866927" cy="584775"/>
          </a:xfrm>
          <a:prstGeom prst="rect">
            <a:avLst/>
          </a:prstGeom>
          <a:noFill/>
        </p:spPr>
        <p:txBody>
          <a:bodyPr wrap="none" rtlCol="0">
            <a:spAutoFit/>
          </a:bodyPr>
          <a:lstStyle/>
          <a:p>
            <a:r>
              <a:rPr lang="en-US" sz="3200" i="1" dirty="0"/>
              <a:t>We call this “</a:t>
            </a:r>
            <a:r>
              <a:rPr lang="en-US" sz="3200" b="1" i="1" dirty="0"/>
              <a:t>contiguous</a:t>
            </a:r>
            <a:r>
              <a:rPr lang="en-US" sz="3200" i="1" dirty="0"/>
              <a:t>” memory</a:t>
            </a:r>
          </a:p>
        </p:txBody>
      </p:sp>
    </p:spTree>
    <p:extLst>
      <p:ext uri="{BB962C8B-B14F-4D97-AF65-F5344CB8AC3E}">
        <p14:creationId xmlns:p14="http://schemas.microsoft.com/office/powerpoint/2010/main" val="37529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err="1">
                <a:latin typeface="Consolas" panose="020B0609020204030204" pitchFamily="49" charset="0"/>
              </a:rPr>
              <a:t>EngineCar</a:t>
            </a:r>
            <a:r>
              <a:rPr lang="en-US" dirty="0">
                <a:latin typeface="Consolas" panose="020B0609020204030204" pitchFamily="49" charset="0"/>
              </a:rPr>
              <a:t> engine = new </a:t>
            </a:r>
            <a:r>
              <a:rPr lang="en-US" dirty="0" err="1">
                <a:latin typeface="Consolas" panose="020B0609020204030204" pitchFamily="49" charset="0"/>
              </a:rPr>
              <a:t>EngineCar</a:t>
            </a:r>
            <a:r>
              <a:rPr lang="en-US" dirty="0">
                <a:latin typeface="Consolas" panose="020B0609020204030204" pitchFamily="49" charset="0"/>
              </a:rPr>
              <a:t>(“Empire Builder”, 10,</a:t>
            </a:r>
          </a:p>
          <a:p>
            <a:pPr marL="457200" lvl="1" indent="0">
              <a:buNone/>
            </a:pPr>
            <a:r>
              <a:rPr lang="en-US" dirty="0">
                <a:latin typeface="Consolas" panose="020B0609020204030204" pitchFamily="49" charset="0"/>
              </a:rPr>
              <a:t>		            new </a:t>
            </a:r>
            <a:r>
              <a:rPr lang="en-US" dirty="0" err="1">
                <a:latin typeface="Consolas" panose="020B0609020204030204" pitchFamily="49" charset="0"/>
              </a:rPr>
              <a:t>SleeperCar</a:t>
            </a:r>
            <a:r>
              <a:rPr lang="en-US" dirty="0">
                <a:latin typeface="Consolas" panose="020B0609020204030204" pitchFamily="49" charset="0"/>
              </a:rPr>
              <a:t>(10));</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697697" y="3277673"/>
            <a:ext cx="1367682" cy="523220"/>
          </a:xfrm>
          <a:prstGeom prst="rect">
            <a:avLst/>
          </a:prstGeom>
          <a:noFill/>
        </p:spPr>
        <p:txBody>
          <a:bodyPr wrap="none" rtlCol="0">
            <a:spAutoFit/>
          </a:bodyPr>
          <a:lstStyle/>
          <a:p>
            <a:pPr algn="ctr"/>
            <a:r>
              <a:rPr lang="en-US" sz="2800" dirty="0">
                <a:latin typeface="Consolas" panose="020B0609020204030204" pitchFamily="49" charset="0"/>
              </a:rPr>
              <a:t>engine</a:t>
            </a:r>
          </a:p>
        </p:txBody>
      </p:sp>
      <p:pic>
        <p:nvPicPr>
          <p:cNvPr id="18" name="Picture 17">
            <a:extLst>
              <a:ext uri="{FF2B5EF4-FFF2-40B4-BE49-F238E27FC236}">
                <a16:creationId xmlns:a16="http://schemas.microsoft.com/office/drawing/2014/main" id="{1161CC3B-E867-41D5-92F4-D5D2857E02BC}"/>
              </a:ext>
            </a:extLst>
          </p:cNvPr>
          <p:cNvPicPr>
            <a:picLocks noChangeAspect="1"/>
          </p:cNvPicPr>
          <p:nvPr/>
        </p:nvPicPr>
        <p:blipFill rotWithShape="1">
          <a:blip r:embed="rId2"/>
          <a:srcRect l="718" t="2124" r="675" b="2066"/>
          <a:stretch/>
        </p:blipFill>
        <p:spPr>
          <a:xfrm>
            <a:off x="2831776" y="2901598"/>
            <a:ext cx="8410294" cy="2843000"/>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68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err="1">
                <a:latin typeface="Consolas" panose="020B0609020204030204" pitchFamily="49" charset="0"/>
              </a:rPr>
              <a:t>EngineCar</a:t>
            </a:r>
            <a:r>
              <a:rPr lang="en-US" dirty="0">
                <a:latin typeface="Consolas" panose="020B0609020204030204" pitchFamily="49" charset="0"/>
              </a:rPr>
              <a:t> engine = new </a:t>
            </a:r>
            <a:r>
              <a:rPr lang="en-US" dirty="0" err="1">
                <a:latin typeface="Consolas" panose="020B0609020204030204" pitchFamily="49" charset="0"/>
              </a:rPr>
              <a:t>EngineCar</a:t>
            </a:r>
            <a:r>
              <a:rPr lang="en-US" dirty="0">
                <a:latin typeface="Consolas" panose="020B0609020204030204" pitchFamily="49" charset="0"/>
              </a:rPr>
              <a:t>(“Empire Builder”, 10,</a:t>
            </a:r>
          </a:p>
          <a:p>
            <a:pPr marL="457200" lvl="1" indent="0">
              <a:buNone/>
            </a:pPr>
            <a:r>
              <a:rPr lang="en-US" dirty="0">
                <a:latin typeface="Consolas" panose="020B0609020204030204" pitchFamily="49" charset="0"/>
              </a:rPr>
              <a:t>		            new </a:t>
            </a:r>
            <a:r>
              <a:rPr lang="en-US" dirty="0" err="1">
                <a:latin typeface="Consolas" panose="020B0609020204030204" pitchFamily="49" charset="0"/>
              </a:rPr>
              <a:t>SleeperCar</a:t>
            </a:r>
            <a:r>
              <a:rPr lang="en-US" dirty="0">
                <a:latin typeface="Consolas" panose="020B0609020204030204" pitchFamily="49" charset="0"/>
              </a:rPr>
              <a: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697698" y="3277673"/>
            <a:ext cx="1367682" cy="523220"/>
          </a:xfrm>
          <a:prstGeom prst="rect">
            <a:avLst/>
          </a:prstGeom>
          <a:noFill/>
        </p:spPr>
        <p:txBody>
          <a:bodyPr wrap="none" rtlCol="0">
            <a:spAutoFit/>
          </a:bodyPr>
          <a:lstStyle/>
          <a:p>
            <a:pPr algn="ctr"/>
            <a:r>
              <a:rPr lang="en-US" sz="2800" dirty="0">
                <a:latin typeface="Consolas" panose="020B0609020204030204" pitchFamily="49" charset="0"/>
              </a:rPr>
              <a:t>engine</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287DDD-4627-454E-9A42-D5645A49A04D}"/>
              </a:ext>
            </a:extLst>
          </p:cNvPr>
          <p:cNvPicPr>
            <a:picLocks noChangeAspect="1"/>
          </p:cNvPicPr>
          <p:nvPr/>
        </p:nvPicPr>
        <p:blipFill rotWithShape="1">
          <a:blip r:embed="rId2"/>
          <a:srcRect l="890" t="1884" r="927" b="1762"/>
          <a:stretch/>
        </p:blipFill>
        <p:spPr>
          <a:xfrm>
            <a:off x="2809497" y="2878428"/>
            <a:ext cx="8435943" cy="2879614"/>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E39D954-7C9E-461B-9D51-6FF118F5462C}"/>
              </a:ext>
            </a:extLst>
          </p:cNvPr>
          <p:cNvSpPr/>
          <p:nvPr/>
        </p:nvSpPr>
        <p:spPr>
          <a:xfrm>
            <a:off x="4745621" y="1853358"/>
            <a:ext cx="6017206"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299BA94-43D1-4F75-B23B-A1C8000700E7}"/>
              </a:ext>
            </a:extLst>
          </p:cNvPr>
          <p:cNvSpPr/>
          <p:nvPr/>
        </p:nvSpPr>
        <p:spPr>
          <a:xfrm>
            <a:off x="4586449" y="3382438"/>
            <a:ext cx="2477014"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3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err="1">
                <a:latin typeface="Consolas" panose="020B0609020204030204" pitchFamily="49" charset="0"/>
              </a:rPr>
              <a:t>EngineCar</a:t>
            </a:r>
            <a:r>
              <a:rPr lang="en-US" dirty="0">
                <a:latin typeface="Consolas" panose="020B0609020204030204" pitchFamily="49" charset="0"/>
              </a:rPr>
              <a:t> engine = new </a:t>
            </a:r>
            <a:r>
              <a:rPr lang="en-US" dirty="0" err="1">
                <a:latin typeface="Consolas" panose="020B0609020204030204" pitchFamily="49" charset="0"/>
              </a:rPr>
              <a:t>EngineCar</a:t>
            </a:r>
            <a:r>
              <a:rPr lang="en-US" dirty="0">
                <a:latin typeface="Consolas" panose="020B0609020204030204" pitchFamily="49" charset="0"/>
              </a:rPr>
              <a:t>(“Empire Builder”, 10,</a:t>
            </a:r>
          </a:p>
          <a:p>
            <a:pPr marL="457200" lvl="1" indent="0">
              <a:buNone/>
            </a:pPr>
            <a:r>
              <a:rPr lang="en-US" dirty="0">
                <a:latin typeface="Consolas" panose="020B0609020204030204" pitchFamily="49" charset="0"/>
              </a:rPr>
              <a:t>		            new </a:t>
            </a:r>
            <a:r>
              <a:rPr lang="en-US" dirty="0" err="1">
                <a:latin typeface="Consolas" panose="020B0609020204030204" pitchFamily="49" charset="0"/>
              </a:rPr>
              <a:t>SleeperCar</a:t>
            </a:r>
            <a:r>
              <a:rPr lang="en-US" dirty="0">
                <a:latin typeface="Consolas" panose="020B0609020204030204" pitchFamily="49" charset="0"/>
              </a:rPr>
              <a: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697698" y="3277673"/>
            <a:ext cx="1367682" cy="523220"/>
          </a:xfrm>
          <a:prstGeom prst="rect">
            <a:avLst/>
          </a:prstGeom>
          <a:noFill/>
        </p:spPr>
        <p:txBody>
          <a:bodyPr wrap="none" rtlCol="0">
            <a:spAutoFit/>
          </a:bodyPr>
          <a:lstStyle/>
          <a:p>
            <a:pPr algn="ctr"/>
            <a:r>
              <a:rPr lang="en-US" sz="2800" dirty="0">
                <a:latin typeface="Consolas" panose="020B0609020204030204" pitchFamily="49" charset="0"/>
              </a:rPr>
              <a:t>engine</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CE0787-9724-40E6-B1A8-1AA1B2F531F5}"/>
              </a:ext>
            </a:extLst>
          </p:cNvPr>
          <p:cNvPicPr>
            <a:picLocks noChangeAspect="1"/>
          </p:cNvPicPr>
          <p:nvPr/>
        </p:nvPicPr>
        <p:blipFill rotWithShape="1">
          <a:blip r:embed="rId2"/>
          <a:srcRect l="892" t="2144" r="1204" b="2771"/>
          <a:stretch/>
        </p:blipFill>
        <p:spPr>
          <a:xfrm>
            <a:off x="2824463" y="2891217"/>
            <a:ext cx="8418792" cy="2854035"/>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203008E-AF81-49E9-9D87-A3A4B81BAF94}"/>
              </a:ext>
            </a:extLst>
          </p:cNvPr>
          <p:cNvSpPr/>
          <p:nvPr/>
        </p:nvSpPr>
        <p:spPr>
          <a:xfrm>
            <a:off x="4745621" y="1853358"/>
            <a:ext cx="6017206"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EB2787-A723-47BD-BE23-FE203C746D36}"/>
              </a:ext>
            </a:extLst>
          </p:cNvPr>
          <p:cNvSpPr/>
          <p:nvPr/>
        </p:nvSpPr>
        <p:spPr>
          <a:xfrm>
            <a:off x="4586449" y="3382438"/>
            <a:ext cx="2477014"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D78D38C-4B08-4A45-8D55-DCAF4CEF180A}"/>
              </a:ext>
            </a:extLst>
          </p:cNvPr>
          <p:cNvSpPr/>
          <p:nvPr/>
        </p:nvSpPr>
        <p:spPr>
          <a:xfrm>
            <a:off x="4745621" y="2247807"/>
            <a:ext cx="3097899" cy="323850"/>
          </a:xfrm>
          <a:prstGeom prst="roundRect">
            <a:avLst/>
          </a:prstGeom>
          <a:solidFill>
            <a:schemeClr val="accent1">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F06C1AF-A211-4C96-AB39-02F522E7323E}"/>
              </a:ext>
            </a:extLst>
          </p:cNvPr>
          <p:cNvSpPr/>
          <p:nvPr/>
        </p:nvSpPr>
        <p:spPr>
          <a:xfrm>
            <a:off x="8197604" y="5193941"/>
            <a:ext cx="1877995" cy="323850"/>
          </a:xfrm>
          <a:prstGeom prst="roundRect">
            <a:avLst/>
          </a:prstGeom>
          <a:solidFill>
            <a:schemeClr val="accent1">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488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err="1">
                <a:latin typeface="Consolas" panose="020B0609020204030204" pitchFamily="49" charset="0"/>
              </a:rPr>
              <a:t>EngineCar</a:t>
            </a:r>
            <a:r>
              <a:rPr lang="en-US" dirty="0">
                <a:latin typeface="Consolas" panose="020B0609020204030204" pitchFamily="49" charset="0"/>
              </a:rPr>
              <a:t> engine = new </a:t>
            </a:r>
            <a:r>
              <a:rPr lang="en-US" dirty="0" err="1">
                <a:latin typeface="Consolas" panose="020B0609020204030204" pitchFamily="49" charset="0"/>
              </a:rPr>
              <a:t>EngineCar</a:t>
            </a:r>
            <a:r>
              <a:rPr lang="en-US" dirty="0">
                <a:latin typeface="Consolas" panose="020B0609020204030204" pitchFamily="49" charset="0"/>
              </a:rPr>
              <a:t>(“Empire Builder”, 10,</a:t>
            </a:r>
          </a:p>
          <a:p>
            <a:pPr marL="457200" lvl="1" indent="0">
              <a:buNone/>
            </a:pPr>
            <a:r>
              <a:rPr lang="en-US" dirty="0">
                <a:latin typeface="Consolas" panose="020B0609020204030204" pitchFamily="49" charset="0"/>
              </a:rPr>
              <a:t>		            new </a:t>
            </a:r>
            <a:r>
              <a:rPr lang="en-US" dirty="0" err="1">
                <a:latin typeface="Consolas" panose="020B0609020204030204" pitchFamily="49" charset="0"/>
              </a:rPr>
              <a:t>SleeperCar</a:t>
            </a:r>
            <a:r>
              <a:rPr lang="en-US" dirty="0">
                <a:latin typeface="Consolas" panose="020B0609020204030204" pitchFamily="49" charset="0"/>
              </a:rPr>
              <a: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697698" y="3277673"/>
            <a:ext cx="1367682" cy="523220"/>
          </a:xfrm>
          <a:prstGeom prst="rect">
            <a:avLst/>
          </a:prstGeom>
          <a:noFill/>
        </p:spPr>
        <p:txBody>
          <a:bodyPr wrap="none" rtlCol="0">
            <a:spAutoFit/>
          </a:bodyPr>
          <a:lstStyle/>
          <a:p>
            <a:pPr algn="ctr"/>
            <a:r>
              <a:rPr lang="en-US" sz="2800" dirty="0">
                <a:latin typeface="Consolas" panose="020B0609020204030204" pitchFamily="49" charset="0"/>
              </a:rPr>
              <a:t>engine</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CE0787-9724-40E6-B1A8-1AA1B2F531F5}"/>
              </a:ext>
            </a:extLst>
          </p:cNvPr>
          <p:cNvPicPr>
            <a:picLocks noChangeAspect="1"/>
          </p:cNvPicPr>
          <p:nvPr/>
        </p:nvPicPr>
        <p:blipFill rotWithShape="1">
          <a:blip r:embed="rId2"/>
          <a:srcRect l="892" t="2144" r="1204" b="2771"/>
          <a:stretch/>
        </p:blipFill>
        <p:spPr>
          <a:xfrm>
            <a:off x="2824463" y="2891217"/>
            <a:ext cx="8418792" cy="2854035"/>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203008E-AF81-49E9-9D87-A3A4B81BAF94}"/>
              </a:ext>
            </a:extLst>
          </p:cNvPr>
          <p:cNvSpPr/>
          <p:nvPr/>
        </p:nvSpPr>
        <p:spPr>
          <a:xfrm>
            <a:off x="4745621" y="1853358"/>
            <a:ext cx="6017206"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EB2787-A723-47BD-BE23-FE203C746D36}"/>
              </a:ext>
            </a:extLst>
          </p:cNvPr>
          <p:cNvSpPr/>
          <p:nvPr/>
        </p:nvSpPr>
        <p:spPr>
          <a:xfrm>
            <a:off x="4586449" y="3382438"/>
            <a:ext cx="2477014"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D78D38C-4B08-4A45-8D55-DCAF4CEF180A}"/>
              </a:ext>
            </a:extLst>
          </p:cNvPr>
          <p:cNvSpPr/>
          <p:nvPr/>
        </p:nvSpPr>
        <p:spPr>
          <a:xfrm>
            <a:off x="4745621" y="2247807"/>
            <a:ext cx="3097899" cy="323850"/>
          </a:xfrm>
          <a:prstGeom prst="roundRect">
            <a:avLst/>
          </a:prstGeom>
          <a:solidFill>
            <a:schemeClr val="accent1">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F06C1AF-A211-4C96-AB39-02F522E7323E}"/>
              </a:ext>
            </a:extLst>
          </p:cNvPr>
          <p:cNvSpPr/>
          <p:nvPr/>
        </p:nvSpPr>
        <p:spPr>
          <a:xfrm>
            <a:off x="8197604" y="5193941"/>
            <a:ext cx="1877995" cy="323850"/>
          </a:xfrm>
          <a:prstGeom prst="roundRect">
            <a:avLst/>
          </a:prstGeom>
          <a:solidFill>
            <a:schemeClr val="accent1">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Bent 19">
            <a:extLst>
              <a:ext uri="{FF2B5EF4-FFF2-40B4-BE49-F238E27FC236}">
                <a16:creationId xmlns:a16="http://schemas.microsoft.com/office/drawing/2014/main" id="{75BC6559-AF18-4C1A-85E0-22A5E0193DF4}"/>
              </a:ext>
            </a:extLst>
          </p:cNvPr>
          <p:cNvSpPr/>
          <p:nvPr/>
        </p:nvSpPr>
        <p:spPr>
          <a:xfrm rot="10800000" flipH="1">
            <a:off x="6691313" y="3577269"/>
            <a:ext cx="1500241" cy="1909129"/>
          </a:xfrm>
          <a:prstGeom prst="bentArrow">
            <a:avLst>
              <a:gd name="adj1" fmla="val 7627"/>
              <a:gd name="adj2" fmla="val 9136"/>
              <a:gd name="adj3" fmla="val 19232"/>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Bent 20">
            <a:extLst>
              <a:ext uri="{FF2B5EF4-FFF2-40B4-BE49-F238E27FC236}">
                <a16:creationId xmlns:a16="http://schemas.microsoft.com/office/drawing/2014/main" id="{BB8D019D-804E-4BBD-83FB-F193FEE776D3}"/>
              </a:ext>
            </a:extLst>
          </p:cNvPr>
          <p:cNvSpPr/>
          <p:nvPr/>
        </p:nvSpPr>
        <p:spPr>
          <a:xfrm rot="5400000" flipH="1">
            <a:off x="2936811" y="2103226"/>
            <a:ext cx="553845" cy="3741042"/>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Rounded Corners 21">
            <a:extLst>
              <a:ext uri="{FF2B5EF4-FFF2-40B4-BE49-F238E27FC236}">
                <a16:creationId xmlns:a16="http://schemas.microsoft.com/office/drawing/2014/main" id="{92A31A48-C034-4B51-AC73-E93E3C4F398B}"/>
              </a:ext>
            </a:extLst>
          </p:cNvPr>
          <p:cNvSpPr/>
          <p:nvPr/>
        </p:nvSpPr>
        <p:spPr>
          <a:xfrm>
            <a:off x="1164228" y="3988526"/>
            <a:ext cx="423636"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A2E666AF-FADC-4CC3-982C-A1CC944664BF}"/>
              </a:ext>
            </a:extLst>
          </p:cNvPr>
          <p:cNvSpPr/>
          <p:nvPr/>
        </p:nvSpPr>
        <p:spPr>
          <a:xfrm>
            <a:off x="6561942" y="3458192"/>
            <a:ext cx="367809" cy="175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74F6E10-5F51-44FC-9449-A5DD63DAE2F9}"/>
              </a:ext>
            </a:extLst>
          </p:cNvPr>
          <p:cNvSpPr txBox="1"/>
          <p:nvPr/>
        </p:nvSpPr>
        <p:spPr>
          <a:xfrm>
            <a:off x="3286565" y="5972743"/>
            <a:ext cx="6809493" cy="584775"/>
          </a:xfrm>
          <a:prstGeom prst="rect">
            <a:avLst/>
          </a:prstGeom>
          <a:noFill/>
        </p:spPr>
        <p:txBody>
          <a:bodyPr wrap="none" rtlCol="0">
            <a:spAutoFit/>
          </a:bodyPr>
          <a:lstStyle/>
          <a:p>
            <a:r>
              <a:rPr lang="en-US" sz="3200" i="1" dirty="0"/>
              <a:t>We call this “</a:t>
            </a:r>
            <a:r>
              <a:rPr lang="en-US" sz="3200" b="1" i="1" dirty="0"/>
              <a:t>non-contiguous</a:t>
            </a:r>
            <a:r>
              <a:rPr lang="en-US" sz="3200" i="1" dirty="0"/>
              <a:t>” memory</a:t>
            </a:r>
          </a:p>
        </p:txBody>
      </p:sp>
    </p:spTree>
    <p:extLst>
      <p:ext uri="{BB962C8B-B14F-4D97-AF65-F5344CB8AC3E}">
        <p14:creationId xmlns:p14="http://schemas.microsoft.com/office/powerpoint/2010/main" val="260320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endParaRPr lang="en-US" dirty="0">
              <a:latin typeface="Calibri" panose="020F0502020204030204" pitchFamily="34" charset="0"/>
            </a:endParaRPr>
          </a:p>
          <a:p>
            <a:r>
              <a:rPr lang="en-US" dirty="0">
                <a:latin typeface="Calibri" panose="020F0502020204030204" pitchFamily="34" charset="0"/>
              </a:rPr>
              <a:t>Contiguous memory = impossible to resize directly</a:t>
            </a:r>
          </a:p>
          <a:p>
            <a:pPr lvl="1"/>
            <a:r>
              <a:rPr lang="en-US" dirty="0">
                <a:latin typeface="Calibri" panose="020F0502020204030204" pitchFamily="34" charset="0"/>
              </a:rPr>
              <a:t>Surrounding stuff in memory (we can’t just overwrite)</a:t>
            </a:r>
          </a:p>
          <a:p>
            <a:pPr lvl="1"/>
            <a:r>
              <a:rPr lang="en-US" dirty="0">
                <a:latin typeface="Calibri" panose="020F0502020204030204" pitchFamily="34" charset="0"/>
              </a:rPr>
              <a:t>Best we can manage is get more space and copy</a:t>
            </a:r>
          </a:p>
          <a:p>
            <a:r>
              <a:rPr lang="en-US" dirty="0">
                <a:latin typeface="Calibri" panose="020F0502020204030204" pitchFamily="34" charset="0"/>
              </a:rPr>
              <a:t>Non-contiguous memory = easy to resize</a:t>
            </a:r>
          </a:p>
          <a:p>
            <a:pPr lvl="1"/>
            <a:r>
              <a:rPr lang="en-US" dirty="0">
                <a:latin typeface="Calibri" panose="020F0502020204030204" pitchFamily="34" charset="0"/>
              </a:rPr>
              <a:t>Just get some more memory and link it to the rest</a:t>
            </a:r>
          </a:p>
          <a:p>
            <a:endParaRPr lang="en-US" dirty="0">
              <a:latin typeface="Calibri" panose="020F0502020204030204" pitchFamily="34" charset="0"/>
            </a:endParaRPr>
          </a:p>
          <a:p>
            <a:r>
              <a:rPr lang="en-US" dirty="0">
                <a:latin typeface="Calibri" panose="020F0502020204030204" pitchFamily="34" charset="0"/>
              </a:rPr>
              <a:t>Is it possible to create a non-contiguous List implementation?</a:t>
            </a:r>
          </a:p>
          <a:p>
            <a:pPr lvl="1"/>
            <a:r>
              <a:rPr lang="en-US" dirty="0">
                <a:latin typeface="Calibri" panose="020F0502020204030204" pitchFamily="34" charset="0"/>
              </a:rPr>
              <a:t>Could make the resizing / shifting problems easier…</a:t>
            </a:r>
          </a:p>
        </p:txBody>
      </p:sp>
    </p:spTree>
    <p:extLst>
      <p:ext uri="{BB962C8B-B14F-4D97-AF65-F5344CB8AC3E}">
        <p14:creationId xmlns:p14="http://schemas.microsoft.com/office/powerpoint/2010/main" val="196888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A5896-32E7-F27C-51DB-59FE7813D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FD556-427D-3D5C-79D1-336D718E6C39}"/>
              </a:ext>
            </a:extLst>
          </p:cNvPr>
          <p:cNvSpPr>
            <a:spLocks noGrp="1"/>
          </p:cNvSpPr>
          <p:nvPr>
            <p:ph type="title"/>
          </p:nvPr>
        </p:nvSpPr>
        <p:spPr/>
        <p:txBody>
          <a:bodyPr/>
          <a:lstStyle/>
          <a:p>
            <a:r>
              <a:rPr lang="en-US" dirty="0"/>
              <a:t>Linked Nodes</a:t>
            </a:r>
          </a:p>
        </p:txBody>
      </p:sp>
      <p:sp>
        <p:nvSpPr>
          <p:cNvPr id="7" name="Content Placeholder 6">
            <a:extLst>
              <a:ext uri="{FF2B5EF4-FFF2-40B4-BE49-F238E27FC236}">
                <a16:creationId xmlns:a16="http://schemas.microsoft.com/office/drawing/2014/main" id="{D1FED51A-9B7E-84A6-01CF-F43537BBCCA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94339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Linked Nodes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We want to chain together </a:t>
            </a:r>
            <a:r>
              <a:rPr lang="en-US" dirty="0" err="1">
                <a:latin typeface="Consolas" panose="020B0609020204030204" pitchFamily="49" charset="0"/>
              </a:rPr>
              <a:t>ints</a:t>
            </a:r>
            <a:r>
              <a:rPr lang="en-US" dirty="0">
                <a:latin typeface="Calibri" panose="020F0502020204030204" pitchFamily="34" charset="0"/>
              </a:rPr>
              <a:t> “</a:t>
            </a:r>
            <a:r>
              <a:rPr lang="en-US" b="1" dirty="0">
                <a:latin typeface="Calibri" panose="020F0502020204030204" pitchFamily="34" charset="0"/>
              </a:rPr>
              <a:t>non-contiguously</a:t>
            </a:r>
            <a:r>
              <a:rPr lang="en-US" dirty="0">
                <a:latin typeface="Calibri" panose="020F0502020204030204" pitchFamily="34" charset="0"/>
              </a:rPr>
              <a:t>”</a:t>
            </a:r>
          </a:p>
          <a:p>
            <a:pPr lvl="1"/>
            <a:r>
              <a:rPr lang="en-US" dirty="0">
                <a:latin typeface="Calibri" panose="020F0502020204030204" pitchFamily="34" charset="0"/>
              </a:rPr>
              <a:t>A bunch of train cars where each is responsible for a single integer</a:t>
            </a:r>
          </a:p>
          <a:p>
            <a:endParaRPr lang="en-US" dirty="0">
              <a:latin typeface="Calibri" panose="020F0502020204030204" pitchFamily="34" charset="0"/>
            </a:endParaRPr>
          </a:p>
          <a:p>
            <a:r>
              <a:rPr lang="en-US" dirty="0">
                <a:latin typeface="Calibri" panose="020F0502020204030204" pitchFamily="34" charset="0"/>
              </a:rPr>
              <a:t>Accomplish this with nodes we link together</a:t>
            </a:r>
          </a:p>
          <a:p>
            <a:pPr lvl="1"/>
            <a:r>
              <a:rPr lang="en-US" dirty="0">
                <a:latin typeface="Calibri" panose="020F0502020204030204" pitchFamily="34" charset="0"/>
              </a:rPr>
              <a:t>Each node stores an </a:t>
            </a:r>
            <a:r>
              <a:rPr lang="en-US" dirty="0">
                <a:latin typeface="Consolas" panose="020B0609020204030204" pitchFamily="49" charset="0"/>
              </a:rPr>
              <a:t>int</a:t>
            </a:r>
            <a:r>
              <a:rPr lang="en-US" dirty="0">
                <a:latin typeface="Calibri" panose="020F0502020204030204" pitchFamily="34" charset="0"/>
              </a:rPr>
              <a:t> (</a:t>
            </a:r>
            <a:r>
              <a:rPr lang="en-US" i="1" dirty="0">
                <a:latin typeface="Calibri" panose="020F0502020204030204" pitchFamily="34" charset="0"/>
              </a:rPr>
              <a:t>data</a:t>
            </a:r>
            <a:r>
              <a:rPr lang="en-US" dirty="0">
                <a:latin typeface="Calibri" panose="020F0502020204030204" pitchFamily="34" charset="0"/>
              </a:rPr>
              <a:t>) and an reference to the next node (</a:t>
            </a:r>
            <a:r>
              <a:rPr lang="en-US" i="1" dirty="0">
                <a:latin typeface="Calibri" panose="020F0502020204030204" pitchFamily="34" charset="0"/>
              </a:rPr>
              <a:t>next</a:t>
            </a:r>
            <a:r>
              <a:rPr lang="en-US" dirty="0">
                <a:latin typeface="Calibri" panose="020F0502020204030204" pitchFamily="34" charset="0"/>
              </a:rPr>
              <a:t>)</a:t>
            </a:r>
          </a:p>
          <a:p>
            <a:endParaRPr lang="en-US" dirty="0">
              <a:latin typeface="Calibri" panose="020F0502020204030204" pitchFamily="34" charset="0"/>
            </a:endParaRPr>
          </a:p>
        </p:txBody>
      </p:sp>
      <p:pic>
        <p:nvPicPr>
          <p:cNvPr id="2050" name="Picture 2"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65" y="4689022"/>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0F16D6-91E7-4A26-A6A2-C8F11AA207D9}"/>
              </a:ext>
            </a:extLst>
          </p:cNvPr>
          <p:cNvSpPr txBox="1"/>
          <p:nvPr/>
        </p:nvSpPr>
        <p:spPr>
          <a:xfrm>
            <a:off x="956455" y="4125874"/>
            <a:ext cx="759119" cy="461665"/>
          </a:xfrm>
          <a:prstGeom prst="rect">
            <a:avLst/>
          </a:prstGeom>
          <a:noFill/>
        </p:spPr>
        <p:txBody>
          <a:bodyPr wrap="none" rtlCol="0">
            <a:spAutoFit/>
          </a:bodyPr>
          <a:lstStyle/>
          <a:p>
            <a:r>
              <a:rPr lang="en-US" sz="2400" i="1" dirty="0"/>
              <a:t>data</a:t>
            </a:r>
          </a:p>
        </p:txBody>
      </p:sp>
      <p:sp>
        <p:nvSpPr>
          <p:cNvPr id="8" name="TextBox 7">
            <a:extLst>
              <a:ext uri="{FF2B5EF4-FFF2-40B4-BE49-F238E27FC236}">
                <a16:creationId xmlns:a16="http://schemas.microsoft.com/office/drawing/2014/main" id="{9AD82A0C-2B71-42C1-8C0F-535491B9677B}"/>
              </a:ext>
            </a:extLst>
          </p:cNvPr>
          <p:cNvSpPr txBox="1"/>
          <p:nvPr/>
        </p:nvSpPr>
        <p:spPr>
          <a:xfrm>
            <a:off x="1844309" y="4128595"/>
            <a:ext cx="721095" cy="461665"/>
          </a:xfrm>
          <a:prstGeom prst="rect">
            <a:avLst/>
          </a:prstGeom>
          <a:noFill/>
        </p:spPr>
        <p:txBody>
          <a:bodyPr wrap="none" rtlCol="0">
            <a:spAutoFit/>
          </a:bodyPr>
          <a:lstStyle/>
          <a:p>
            <a:r>
              <a:rPr lang="en-US" sz="2400" i="1" dirty="0"/>
              <a:t>next</a:t>
            </a:r>
          </a:p>
        </p:txBody>
      </p:sp>
      <p:sp>
        <p:nvSpPr>
          <p:cNvPr id="6" name="Left Brace 5">
            <a:extLst>
              <a:ext uri="{FF2B5EF4-FFF2-40B4-BE49-F238E27FC236}">
                <a16:creationId xmlns:a16="http://schemas.microsoft.com/office/drawing/2014/main" id="{94A1E9FB-B5C3-483E-B6D5-E40CFB6FAC69}"/>
              </a:ext>
            </a:extLst>
          </p:cNvPr>
          <p:cNvSpPr/>
          <p:nvPr/>
        </p:nvSpPr>
        <p:spPr>
          <a:xfrm rot="16200000">
            <a:off x="1510392" y="5078185"/>
            <a:ext cx="236765" cy="1722663"/>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DB61FC8-E588-499A-8D37-3A318F93CB6A}"/>
              </a:ext>
            </a:extLst>
          </p:cNvPr>
          <p:cNvSpPr txBox="1"/>
          <p:nvPr/>
        </p:nvSpPr>
        <p:spPr>
          <a:xfrm>
            <a:off x="1195400" y="6170602"/>
            <a:ext cx="808235" cy="461665"/>
          </a:xfrm>
          <a:prstGeom prst="rect">
            <a:avLst/>
          </a:prstGeom>
          <a:noFill/>
        </p:spPr>
        <p:txBody>
          <a:bodyPr wrap="none" rtlCol="0">
            <a:spAutoFit/>
          </a:bodyPr>
          <a:lstStyle/>
          <a:p>
            <a:r>
              <a:rPr lang="en-US" sz="2400" i="1" dirty="0"/>
              <a:t>node</a:t>
            </a:r>
          </a:p>
        </p:txBody>
      </p:sp>
      <p:sp>
        <p:nvSpPr>
          <p:cNvPr id="11" name="Left Brace 10">
            <a:extLst>
              <a:ext uri="{FF2B5EF4-FFF2-40B4-BE49-F238E27FC236}">
                <a16:creationId xmlns:a16="http://schemas.microsoft.com/office/drawing/2014/main" id="{D5EEA914-11FD-402D-AAFB-3933C6CB75F1}"/>
              </a:ext>
            </a:extLst>
          </p:cNvPr>
          <p:cNvSpPr/>
          <p:nvPr/>
        </p:nvSpPr>
        <p:spPr>
          <a:xfrm rot="5400000">
            <a:off x="1201427" y="4241265"/>
            <a:ext cx="236765" cy="1132279"/>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2F156BFC-45F0-44BE-B86B-5219DED7F307}"/>
              </a:ext>
            </a:extLst>
          </p:cNvPr>
          <p:cNvSpPr/>
          <p:nvPr/>
        </p:nvSpPr>
        <p:spPr>
          <a:xfrm rot="5400000">
            <a:off x="2063612" y="4499294"/>
            <a:ext cx="248829" cy="604158"/>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51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animBg="1"/>
      <p:bldP spid="10" grpId="0"/>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err="1">
                <a:latin typeface="Consolas" panose="020B0609020204030204" pitchFamily="49" charset="0"/>
              </a:rPr>
              <a:t>ListNode</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latin typeface="Calibri" panose="020F0502020204030204" pitchFamily="34" charset="0"/>
              </a:rPr>
              <a:t>Java class representing a “</a:t>
            </a:r>
            <a:r>
              <a:rPr lang="en-US" b="1" dirty="0">
                <a:latin typeface="Calibri" panose="020F0502020204030204" pitchFamily="34" charset="0"/>
              </a:rPr>
              <a:t>node</a:t>
            </a:r>
            <a:r>
              <a:rPr lang="en-US" dirty="0">
                <a:latin typeface="Calibri" panose="020F0502020204030204" pitchFamily="34" charset="0"/>
              </a:rPr>
              <a:t>”</a:t>
            </a:r>
          </a:p>
          <a:p>
            <a:r>
              <a:rPr lang="en-US" dirty="0">
                <a:latin typeface="Calibri" panose="020F0502020204030204" pitchFamily="34" charset="0"/>
              </a:rPr>
              <a:t>Two fields to store discussed state:</a:t>
            </a:r>
          </a:p>
          <a:p>
            <a:pPr lvl="1"/>
            <a:r>
              <a:rPr lang="en-US" dirty="0"/>
              <a:t>Fields are public?! We’ll come back to this</a:t>
            </a:r>
          </a:p>
          <a:p>
            <a:pPr lvl="1"/>
            <a:endParaRPr lang="en-US" dirty="0">
              <a:latin typeface="Consolas" panose="020B0609020204030204" pitchFamily="49" charset="0"/>
            </a:endParaRPr>
          </a:p>
          <a:p>
            <a:r>
              <a:rPr lang="en-US" dirty="0"/>
              <a:t>Why can </a:t>
            </a:r>
            <a:r>
              <a:rPr lang="en-US" dirty="0" err="1">
                <a:latin typeface="Consolas" panose="020B0609020204030204" pitchFamily="49" charset="0"/>
              </a:rPr>
              <a:t>ListNode</a:t>
            </a:r>
            <a:r>
              <a:rPr lang="en-US" dirty="0"/>
              <a:t> be a field in the </a:t>
            </a:r>
            <a:r>
              <a:rPr lang="en-US" dirty="0" err="1">
                <a:latin typeface="Consolas" panose="020B0609020204030204" pitchFamily="49" charset="0"/>
              </a:rPr>
              <a:t>ListNode</a:t>
            </a:r>
            <a:r>
              <a:rPr lang="en-US" dirty="0"/>
              <a:t> class?</a:t>
            </a:r>
          </a:p>
          <a:p>
            <a:endParaRPr lang="en-US" dirty="0"/>
          </a:p>
        </p:txBody>
      </p:sp>
      <p:sp>
        <p:nvSpPr>
          <p:cNvPr id="4" name="TextBox 3">
            <a:extLst>
              <a:ext uri="{FF2B5EF4-FFF2-40B4-BE49-F238E27FC236}">
                <a16:creationId xmlns:a16="http://schemas.microsoft.com/office/drawing/2014/main" id="{A58A17DA-DE4C-427A-B524-BE3547514971}"/>
              </a:ext>
            </a:extLst>
          </p:cNvPr>
          <p:cNvSpPr txBox="1"/>
          <p:nvPr/>
        </p:nvSpPr>
        <p:spPr>
          <a:xfrm>
            <a:off x="3178374" y="4196443"/>
            <a:ext cx="5835252" cy="2339102"/>
          </a:xfrm>
          <a:prstGeom prst="rect">
            <a:avLst/>
          </a:prstGeom>
          <a:noFill/>
        </p:spPr>
        <p:txBody>
          <a:bodyPr wrap="none" rtlCol="0">
            <a:spAutoFit/>
          </a:bodyPr>
          <a:lstStyle/>
          <a:p>
            <a:pPr marL="0" indent="0">
              <a:buNone/>
            </a:pPr>
            <a:r>
              <a:rPr lang="en-US" sz="3200" dirty="0">
                <a:latin typeface="Consolas" panose="020B0609020204030204" pitchFamily="49" charset="0"/>
              </a:rPr>
              <a:t>public class </a:t>
            </a:r>
            <a:r>
              <a:rPr lang="en-US" sz="3200" dirty="0" err="1">
                <a:latin typeface="Consolas" panose="020B0609020204030204" pitchFamily="49" charset="0"/>
              </a:rPr>
              <a:t>ListNode</a:t>
            </a:r>
            <a:r>
              <a:rPr lang="en-US" sz="3200" dirty="0">
                <a:latin typeface="Consolas" panose="020B0609020204030204" pitchFamily="49" charset="0"/>
              </a:rPr>
              <a:t> {</a:t>
            </a:r>
          </a:p>
          <a:p>
            <a:pPr marL="0" indent="0">
              <a:buNone/>
            </a:pPr>
            <a:r>
              <a:rPr lang="en-US" sz="3200" dirty="0">
                <a:latin typeface="Consolas" panose="020B0609020204030204" pitchFamily="49" charset="0"/>
              </a:rPr>
              <a:t>    public int data;</a:t>
            </a:r>
          </a:p>
          <a:p>
            <a:pPr marL="0" indent="0">
              <a:buNone/>
            </a:pPr>
            <a:r>
              <a:rPr lang="en-US" sz="3200" dirty="0">
                <a:latin typeface="Consolas" panose="020B0609020204030204" pitchFamily="49" charset="0"/>
              </a:rPr>
              <a:t>    public </a:t>
            </a:r>
            <a:r>
              <a:rPr lang="en-US" sz="3200" dirty="0" err="1">
                <a:latin typeface="Consolas" panose="020B0609020204030204" pitchFamily="49" charset="0"/>
              </a:rPr>
              <a:t>ListNode</a:t>
            </a:r>
            <a:r>
              <a:rPr lang="en-US" sz="3200" dirty="0">
                <a:latin typeface="Consolas" panose="020B0609020204030204" pitchFamily="49" charset="0"/>
              </a:rPr>
              <a:t> next;</a:t>
            </a:r>
          </a:p>
          <a:p>
            <a:pPr marL="0" indent="0">
              <a:buNone/>
            </a:pPr>
            <a:r>
              <a:rPr lang="en-US" sz="3200" dirty="0">
                <a:latin typeface="Consolas" panose="020B0609020204030204" pitchFamily="49" charset="0"/>
              </a:rPr>
              <a:t>}</a:t>
            </a:r>
          </a:p>
          <a:p>
            <a:endParaRPr lang="en-US" dirty="0"/>
          </a:p>
        </p:txBody>
      </p:sp>
    </p:spTree>
    <p:extLst>
      <p:ext uri="{BB962C8B-B14F-4D97-AF65-F5344CB8AC3E}">
        <p14:creationId xmlns:p14="http://schemas.microsoft.com/office/powerpoint/2010/main" val="36016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518586049"/>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72286"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19016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latin typeface="+mn-lt"/>
              </a:rPr>
              <a:t>Iterating over </a:t>
            </a:r>
            <a:r>
              <a:rPr lang="en-US" dirty="0" err="1">
                <a:latin typeface="Consolas" panose="020B0609020204030204" pitchFamily="49" charset="0"/>
              </a:rPr>
              <a:t>ListNodes</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t>General pattern iteration code will follow:</a:t>
            </a:r>
          </a:p>
        </p:txBody>
      </p:sp>
      <p:sp>
        <p:nvSpPr>
          <p:cNvPr id="4" name="TextBox 3">
            <a:extLst>
              <a:ext uri="{FF2B5EF4-FFF2-40B4-BE49-F238E27FC236}">
                <a16:creationId xmlns:a16="http://schemas.microsoft.com/office/drawing/2014/main" id="{A58A17DA-DE4C-427A-B524-BE3547514971}"/>
              </a:ext>
            </a:extLst>
          </p:cNvPr>
          <p:cNvSpPr txBox="1"/>
          <p:nvPr/>
        </p:nvSpPr>
        <p:spPr>
          <a:xfrm>
            <a:off x="3517408" y="2439412"/>
            <a:ext cx="5157181" cy="3046988"/>
          </a:xfrm>
          <a:prstGeom prst="rect">
            <a:avLst/>
          </a:prstGeom>
          <a:noFill/>
        </p:spPr>
        <p:txBody>
          <a:bodyPr wrap="none" rtlCol="0">
            <a:spAutoFit/>
          </a:bodyPr>
          <a:lstStyle/>
          <a:p>
            <a:r>
              <a:rPr lang="en-US" sz="3200" dirty="0" err="1">
                <a:latin typeface="Consolas" panose="020B0609020204030204" pitchFamily="49" charset="0"/>
              </a:rPr>
              <a:t>ListNode</a:t>
            </a:r>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front;</a:t>
            </a:r>
          </a:p>
          <a:p>
            <a:r>
              <a:rPr lang="en-US" sz="3200" dirty="0">
                <a:latin typeface="Consolas" panose="020B0609020204030204" pitchFamily="49" charset="0"/>
              </a:rPr>
              <a:t>while (</a:t>
            </a:r>
            <a:r>
              <a:rPr lang="en-US" sz="3200" dirty="0" err="1">
                <a:latin typeface="Consolas" panose="020B0609020204030204" pitchFamily="49" charset="0"/>
              </a:rPr>
              <a:t>curr</a:t>
            </a:r>
            <a:r>
              <a:rPr lang="en-US" sz="3200" dirty="0">
                <a:latin typeface="Consolas" panose="020B0609020204030204" pitchFamily="49" charset="0"/>
              </a:rPr>
              <a:t> != null) {</a:t>
            </a:r>
          </a:p>
          <a:p>
            <a:r>
              <a:rPr lang="en-US" sz="3200" dirty="0">
                <a:latin typeface="Consolas" panose="020B0609020204030204" pitchFamily="49" charset="0"/>
              </a:rPr>
              <a:t>    // Do something</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a:t>
            </a:r>
            <a:r>
              <a:rPr lang="en-US" sz="3200" dirty="0" err="1">
                <a:latin typeface="Consolas" panose="020B0609020204030204" pitchFamily="49" charset="0"/>
              </a:rPr>
              <a:t>curr.next</a:t>
            </a:r>
            <a:r>
              <a:rPr lang="en-US" sz="3200" dirty="0">
                <a:latin typeface="Consolas" panose="020B0609020204030204" pitchFamily="49" charset="0"/>
              </a:rPr>
              <a:t>;</a:t>
            </a:r>
          </a:p>
          <a:p>
            <a:r>
              <a:rPr lang="en-US" sz="3200" dirty="0">
                <a:latin typeface="Consolas" panose="020B0609020204030204" pitchFamily="49" charset="0"/>
              </a:rPr>
              <a:t>}</a:t>
            </a:r>
          </a:p>
        </p:txBody>
      </p:sp>
    </p:spTree>
    <p:extLst>
      <p:ext uri="{BB962C8B-B14F-4D97-AF65-F5344CB8AC3E}">
        <p14:creationId xmlns:p14="http://schemas.microsoft.com/office/powerpoint/2010/main" val="84569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1954589196"/>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Tree>
    <p:extLst>
      <p:ext uri="{BB962C8B-B14F-4D97-AF65-F5344CB8AC3E}">
        <p14:creationId xmlns:p14="http://schemas.microsoft.com/office/powerpoint/2010/main" val="413868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582900903"/>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11</a:t>
            </a:r>
          </a:p>
        </p:txBody>
      </p:sp>
    </p:spTree>
    <p:extLst>
      <p:ext uri="{BB962C8B-B14F-4D97-AF65-F5344CB8AC3E}">
        <p14:creationId xmlns:p14="http://schemas.microsoft.com/office/powerpoint/2010/main" val="147484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797840714"/>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3285441074"/>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4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3284947773"/>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00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607307079"/>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1255749531"/>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1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8946-D02A-292B-0EA4-1210F35B3B32}"/>
              </a:ext>
            </a:extLst>
          </p:cNvPr>
          <p:cNvSpPr>
            <a:spLocks noGrp="1"/>
          </p:cNvSpPr>
          <p:nvPr>
            <p:ph type="title"/>
          </p:nvPr>
        </p:nvSpPr>
        <p:spPr/>
        <p:txBody>
          <a:bodyPr/>
          <a:lstStyle/>
          <a:p>
            <a:r>
              <a:rPr lang="en-US" dirty="0"/>
              <a:t>More trains!</a:t>
            </a:r>
          </a:p>
        </p:txBody>
      </p:sp>
    </p:spTree>
    <p:extLst>
      <p:ext uri="{BB962C8B-B14F-4D97-AF65-F5344CB8AC3E}">
        <p14:creationId xmlns:p14="http://schemas.microsoft.com/office/powerpoint/2010/main" val="38974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pic>
        <p:nvPicPr>
          <p:cNvPr id="18" name="Picture 17">
            <a:extLst>
              <a:ext uri="{FF2B5EF4-FFF2-40B4-BE49-F238E27FC236}">
                <a16:creationId xmlns:a16="http://schemas.microsoft.com/office/drawing/2014/main" id="{1161CC3B-E867-41D5-92F4-D5D2857E02BC}"/>
              </a:ext>
            </a:extLst>
          </p:cNvPr>
          <p:cNvPicPr>
            <a:picLocks noChangeAspect="1"/>
          </p:cNvPicPr>
          <p:nvPr/>
        </p:nvPicPr>
        <p:blipFill rotWithShape="1">
          <a:blip r:embed="rId2"/>
          <a:srcRect l="718" t="2124" r="675" b="2066"/>
          <a:stretch/>
        </p:blipFill>
        <p:spPr>
          <a:xfrm>
            <a:off x="2831776" y="2901598"/>
            <a:ext cx="8410294" cy="2843000"/>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47609"/>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31740</TotalTime>
  <Words>1195</Words>
  <Application>Microsoft Macintosh PowerPoint</Application>
  <PresentationFormat>Widescreen</PresentationFormat>
  <Paragraphs>274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Consolas</vt:lpstr>
      <vt:lpstr>Montserrat</vt:lpstr>
      <vt:lpstr>Montserrat ExtraBold</vt:lpstr>
      <vt:lpstr>Montserrat SemiBold</vt:lpstr>
      <vt:lpstr>System Font Regular</vt:lpstr>
      <vt:lpstr>CSE 373 Summer 2020</vt:lpstr>
      <vt:lpstr>Linked Nodes</vt:lpstr>
      <vt:lpstr>Reference Semantics</vt:lpstr>
      <vt:lpstr>Reference Semantics</vt:lpstr>
      <vt:lpstr>Reference Semantics</vt:lpstr>
      <vt:lpstr>Reference Semantics</vt:lpstr>
      <vt:lpstr>Reference Semantics</vt:lpstr>
      <vt:lpstr>Reference Semantics</vt:lpstr>
      <vt:lpstr>More trains!</vt:lpstr>
      <vt:lpstr>Contiguous vs. Non-contiguous</vt:lpstr>
      <vt:lpstr>Contiguous vs. Non-contiguous</vt:lpstr>
      <vt:lpstr>Contiguous vs. Non-contiguous</vt:lpstr>
      <vt:lpstr>Contiguous vs. Non-contiguous</vt:lpstr>
      <vt:lpstr>Contiguous vs. Non-contiguous</vt:lpstr>
      <vt:lpstr>Contiguous vs. Non-contiguous</vt:lpstr>
      <vt:lpstr>Contiguous vs. Non-contiguous</vt:lpstr>
      <vt:lpstr>Contiguous vs. Non-contiguous</vt:lpstr>
      <vt:lpstr>Linked Nodes</vt:lpstr>
      <vt:lpstr>Linked Nodes</vt:lpstr>
      <vt:lpstr>ListNode</vt:lpstr>
      <vt:lpstr>Iterating over ListNodes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James R. Wilcox</cp:lastModifiedBy>
  <cp:revision>461</cp:revision>
  <cp:lastPrinted>2022-09-27T21:33:44Z</cp:lastPrinted>
  <dcterms:created xsi:type="dcterms:W3CDTF">2020-06-13T06:27:42Z</dcterms:created>
  <dcterms:modified xsi:type="dcterms:W3CDTF">2024-10-09T21:14:31Z</dcterms:modified>
</cp:coreProperties>
</file>