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347" r:id="rId3"/>
    <p:sldId id="348" r:id="rId4"/>
    <p:sldId id="430" r:id="rId5"/>
    <p:sldId id="431" r:id="rId6"/>
    <p:sldId id="392" r:id="rId7"/>
    <p:sldId id="393" r:id="rId8"/>
    <p:sldId id="388" r:id="rId9"/>
    <p:sldId id="412" r:id="rId10"/>
    <p:sldId id="413" r:id="rId11"/>
    <p:sldId id="396" r:id="rId12"/>
    <p:sldId id="414" r:id="rId13"/>
    <p:sldId id="415" r:id="rId14"/>
    <p:sldId id="402" r:id="rId15"/>
    <p:sldId id="403" r:id="rId16"/>
    <p:sldId id="404" r:id="rId17"/>
    <p:sldId id="429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20" r:id="rId26"/>
    <p:sldId id="421" r:id="rId27"/>
    <p:sldId id="416" r:id="rId28"/>
    <p:sldId id="422" r:id="rId29"/>
    <p:sldId id="423" r:id="rId30"/>
    <p:sldId id="426" r:id="rId31"/>
    <p:sldId id="424" r:id="rId32"/>
    <p:sldId id="42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347"/>
            <p14:sldId id="348"/>
            <p14:sldId id="430"/>
            <p14:sldId id="431"/>
            <p14:sldId id="392"/>
            <p14:sldId id="393"/>
            <p14:sldId id="388"/>
            <p14:sldId id="412"/>
            <p14:sldId id="413"/>
            <p14:sldId id="396"/>
            <p14:sldId id="414"/>
            <p14:sldId id="415"/>
            <p14:sldId id="402"/>
            <p14:sldId id="403"/>
            <p14:sldId id="404"/>
            <p14:sldId id="429"/>
            <p14:sldId id="405"/>
            <p14:sldId id="406"/>
            <p14:sldId id="407"/>
            <p14:sldId id="408"/>
            <p14:sldId id="409"/>
            <p14:sldId id="410"/>
            <p14:sldId id="411"/>
            <p14:sldId id="420"/>
            <p14:sldId id="421"/>
            <p14:sldId id="416"/>
            <p14:sldId id="422"/>
            <p14:sldId id="423"/>
            <p14:sldId id="426"/>
            <p14:sldId id="424"/>
            <p14:sldId id="4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9B1"/>
    <a:srgbClr val="54A0FF"/>
    <a:srgbClr val="FAFAFA"/>
    <a:srgbClr val="F5F5F5"/>
    <a:srgbClr val="EF5777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1361"/>
  </p:normalViewPr>
  <p:slideViewPr>
    <p:cSldViewPr snapToGrid="0" snapToObjects="1">
      <p:cViewPr varScale="1">
        <p:scale>
          <a:sx n="102" d="100"/>
          <a:sy n="102" d="100"/>
        </p:scale>
        <p:origin x="200" y="74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30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A1B304-5B04-4952-B277-A9AE1C7FDF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AFDCD9-DDE6-4B38-AC5F-42F1A8FE6D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03: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ArrayIntList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 err="1"/>
              <a:t>ArrayIntList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you eat breakfast today? If so, what?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EDFD3-A8DB-42F2-A993-E1B830908A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38943" y="5596204"/>
            <a:ext cx="1231455" cy="1229385"/>
          </a:xfrm>
          <a:prstGeom prst="rect">
            <a:avLst/>
          </a:prstGeom>
        </p:spPr>
      </p:pic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7CE29173-C247-93D5-81E4-6B17B0125C0F}"/>
              </a:ext>
            </a:extLst>
          </p:cNvPr>
          <p:cNvSpPr txBox="1"/>
          <p:nvPr/>
        </p:nvSpPr>
        <p:spPr>
          <a:xfrm>
            <a:off x="7379594" y="4838081"/>
            <a:ext cx="201179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" name="Google Shape;98;p1">
            <a:extLst>
              <a:ext uri="{FF2B5EF4-FFF2-40B4-BE49-F238E27FC236}">
                <a16:creationId xmlns:a16="http://schemas.microsoft.com/office/drawing/2014/main" id="{A52CAD72-0DE0-455F-5A87-0F279E241D97}"/>
              </a:ext>
            </a:extLst>
          </p:cNvPr>
          <p:cNvSpPr txBox="1"/>
          <p:nvPr/>
        </p:nvSpPr>
        <p:spPr>
          <a:xfrm>
            <a:off x="9354623" y="4838665"/>
            <a:ext cx="3053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James Wilcox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69622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3338623" y="3730672"/>
            <a:ext cx="742876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BDE775-C811-47B6-AE80-8A960B2DA26E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82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3338623" y="3730672"/>
            <a:ext cx="742876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2E5803-1B01-4C49-B43C-F31DD2C35469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25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139609" y="3730672"/>
            <a:ext cx="662777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E0E282-35E4-4747-9EB3-A987FE81E3DA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13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596149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139609" y="3730672"/>
            <a:ext cx="662777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5607BA-BD12-413A-B612-7E03BBC0C785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4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146698" y="3730672"/>
            <a:ext cx="6620686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2D4033-5C8C-48DA-930D-1AD5DF6623BF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28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526F63-3EED-443C-91AB-695B23390FF5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51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579008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AFA0FD-DEB7-4189-890D-C09C90E789DB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04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B3FCD3-9872-FF55-066B-FF753436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add()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EE081E-8CD8-6765-CAB3-E12DFA016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8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033582-546D-4333-BCA3-264EBEDDF4E1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3823F-F5DF-4417-A345-EB349C8A6F27}"/>
              </a:ext>
            </a:extLst>
          </p:cNvPr>
          <p:cNvSpPr txBox="1"/>
          <p:nvPr/>
        </p:nvSpPr>
        <p:spPr>
          <a:xfrm>
            <a:off x="1562184" y="327973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93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B470A5-2E6E-4913-8F33-1E176CDDDDAE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52587-A0E1-42AC-8A72-FDB2606A0D32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2967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2400"/>
          </a:xfrm>
        </p:spPr>
        <p:txBody>
          <a:bodyPr>
            <a:normAutofit/>
          </a:bodyPr>
          <a:lstStyle/>
          <a:p>
            <a:r>
              <a:rPr lang="en-US" dirty="0"/>
              <a:t>Throughout this course, we’ll ask you to form opinions on topics</a:t>
            </a:r>
          </a:p>
          <a:p>
            <a:pPr lvl="1"/>
            <a:r>
              <a:rPr lang="en-US" dirty="0"/>
              <a:t>Provide exposure to issues so you can decide for yourself</a:t>
            </a:r>
          </a:p>
          <a:p>
            <a:r>
              <a:rPr lang="en-US" dirty="0"/>
              <a:t>Opinions aren’t formed in a vacuum</a:t>
            </a:r>
          </a:p>
          <a:p>
            <a:pPr lvl="1"/>
            <a:r>
              <a:rPr lang="en-US" dirty="0"/>
              <a:t>Exposure to various viewpoints reinforces/challenges perspectives</a:t>
            </a:r>
          </a:p>
          <a:p>
            <a:pPr lvl="1"/>
            <a:r>
              <a:rPr lang="en-US" dirty="0"/>
              <a:t>Shouldn’t be making arbitrary decisions</a:t>
            </a:r>
          </a:p>
          <a:p>
            <a:pPr lvl="2"/>
            <a:r>
              <a:rPr lang="en-US" dirty="0"/>
              <a:t>Rationalization is often important! (Not always necessary, but helps in communication)</a:t>
            </a:r>
          </a:p>
          <a:p>
            <a:endParaRPr lang="en-US" dirty="0"/>
          </a:p>
          <a:p>
            <a:r>
              <a:rPr lang="en-US" dirty="0"/>
              <a:t>Integrating reflections to in-class components</a:t>
            </a:r>
          </a:p>
          <a:p>
            <a:pPr lvl="1"/>
            <a:r>
              <a:rPr lang="en-US" dirty="0"/>
              <a:t>Discuss opinions, challenge assumptions, potentially change minds</a:t>
            </a:r>
          </a:p>
          <a:p>
            <a:pPr lvl="1"/>
            <a:r>
              <a:rPr lang="en-US" dirty="0"/>
              <a:t>Please be respectful of other people’s opinions</a:t>
            </a:r>
          </a:p>
          <a:p>
            <a:pPr lvl="2"/>
            <a:r>
              <a:rPr lang="en-US" dirty="0"/>
              <a:t>There are no “right” or “wrong” answers to these questions</a:t>
            </a:r>
          </a:p>
          <a:p>
            <a:pPr lvl="2"/>
            <a:r>
              <a:rPr lang="en-US" dirty="0"/>
              <a:t>Everyone has different experiences with the world that informs their decisions</a:t>
            </a:r>
          </a:p>
        </p:txBody>
      </p:sp>
    </p:spTree>
    <p:extLst>
      <p:ext uri="{BB962C8B-B14F-4D97-AF65-F5344CB8AC3E}">
        <p14:creationId xmlns:p14="http://schemas.microsoft.com/office/powerpoint/2010/main" val="2110841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899421"/>
              </p:ext>
            </p:extLst>
          </p:nvPr>
        </p:nvGraphicFramePr>
        <p:xfrm>
          <a:off x="2519473" y="4179010"/>
          <a:ext cx="8128000" cy="804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411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3" name="Arrow: U-Turn 2">
            <a:extLst>
              <a:ext uri="{FF2B5EF4-FFF2-40B4-BE49-F238E27FC236}">
                <a16:creationId xmlns:a16="http://schemas.microsoft.com/office/drawing/2014/main" id="{0D1BB0BF-0675-4100-895B-6DA09C81A610}"/>
              </a:ext>
            </a:extLst>
          </p:cNvPr>
          <p:cNvSpPr/>
          <p:nvPr/>
        </p:nvSpPr>
        <p:spPr>
          <a:xfrm flipV="1">
            <a:off x="4515295" y="5085746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1606BB-1E33-434A-A55B-62C02593621A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F0B9AE-9A80-4297-9F68-8196BDCB7863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2544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63871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3AD9DC3B-83FC-4780-A995-3F219F63DFA4}"/>
              </a:ext>
            </a:extLst>
          </p:cNvPr>
          <p:cNvSpPr/>
          <p:nvPr/>
        </p:nvSpPr>
        <p:spPr>
          <a:xfrm flipV="1">
            <a:off x="3620164" y="5085009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C90C441-0841-4E65-BA81-672435629092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1C70F5-23E1-412F-A3A8-634B1AACA609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16103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30326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E7C3749C-F5E7-429F-90E6-B8EB2683A5F7}"/>
              </a:ext>
            </a:extLst>
          </p:cNvPr>
          <p:cNvSpPr/>
          <p:nvPr/>
        </p:nvSpPr>
        <p:spPr>
          <a:xfrm flipV="1">
            <a:off x="2806997" y="5128493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D37E9C4-CAC2-4047-8DCE-6234F1FBB66C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3DC136-56F6-407B-BBEB-09D8A4D6BC6C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68090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511497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FF324A5-8DBC-4284-A931-A7FAABF41B9E}"/>
              </a:ext>
            </a:extLst>
          </p:cNvPr>
          <p:cNvSpPr/>
          <p:nvPr/>
        </p:nvSpPr>
        <p:spPr>
          <a:xfrm flipV="1">
            <a:off x="2842438" y="5063041"/>
            <a:ext cx="191384" cy="4233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DC411B-0473-44F1-8961-8EE8957467CF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E35CB1-9C9D-4F9D-93CA-F5757B8F08C9}"/>
              </a:ext>
            </a:extLst>
          </p:cNvPr>
          <p:cNvSpPr txBox="1"/>
          <p:nvPr/>
        </p:nvSpPr>
        <p:spPr>
          <a:xfrm>
            <a:off x="1424616" y="3279730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79400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2069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represents how far the curtain is peeled back</a:t>
            </a:r>
          </a:p>
          <a:p>
            <a:pPr lvl="2"/>
            <a:r>
              <a:rPr lang="en-US" dirty="0"/>
              <a:t>Can’t use a hardcoded value!</a:t>
            </a:r>
          </a:p>
          <a:p>
            <a:pPr lvl="1"/>
            <a:r>
              <a:rPr lang="en-US" dirty="0"/>
              <a:t>Starting value is always at index 0</a:t>
            </a:r>
          </a:p>
          <a:p>
            <a:pPr lvl="2"/>
            <a:r>
              <a:rPr lang="en-US" dirty="0"/>
              <a:t>Adding to / removing from beginning requires shifting elements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88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11991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562184" y="327973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2530DE-99EC-4643-A4D9-5DC9522EA2AB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12771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9" grpId="0" animBg="1"/>
      <p:bldP spid="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</p:spTree>
    <p:extLst>
      <p:ext uri="{BB962C8B-B14F-4D97-AF65-F5344CB8AC3E}">
        <p14:creationId xmlns:p14="http://schemas.microsoft.com/office/powerpoint/2010/main" val="2652109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4470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20192"/>
              </p:ext>
            </p:extLst>
          </p:nvPr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4299ADD-FB2D-4A84-972A-CC5061829336}"/>
              </a:ext>
            </a:extLst>
          </p:cNvPr>
          <p:cNvSpPr/>
          <p:nvPr/>
        </p:nvSpPr>
        <p:spPr>
          <a:xfrm>
            <a:off x="2830343" y="4979800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06CB03C-1B00-4A80-ABBE-3E6670B109B4}"/>
              </a:ext>
            </a:extLst>
          </p:cNvPr>
          <p:cNvSpPr/>
          <p:nvPr/>
        </p:nvSpPr>
        <p:spPr>
          <a:xfrm>
            <a:off x="3632905" y="4979799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B63FD67-1055-49D4-BD68-CA07601BD095}"/>
              </a:ext>
            </a:extLst>
          </p:cNvPr>
          <p:cNvSpPr/>
          <p:nvPr/>
        </p:nvSpPr>
        <p:spPr>
          <a:xfrm>
            <a:off x="4435467" y="4979798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FBE4840F-10F3-42F9-BE61-EC744E0ABE2F}"/>
              </a:ext>
            </a:extLst>
          </p:cNvPr>
          <p:cNvSpPr/>
          <p:nvPr/>
        </p:nvSpPr>
        <p:spPr>
          <a:xfrm>
            <a:off x="5238029" y="4979797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5168601-160A-456C-8443-6A71BCF2524A}"/>
              </a:ext>
            </a:extLst>
          </p:cNvPr>
          <p:cNvSpPr/>
          <p:nvPr/>
        </p:nvSpPr>
        <p:spPr>
          <a:xfrm>
            <a:off x="6040591" y="4979796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C4241FF6-1251-46DC-AFD7-3096FC68161C}"/>
              </a:ext>
            </a:extLst>
          </p:cNvPr>
          <p:cNvSpPr/>
          <p:nvPr/>
        </p:nvSpPr>
        <p:spPr>
          <a:xfrm>
            <a:off x="6869467" y="4974503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FA25F4BB-49B8-4139-B317-80BAD1A566F8}"/>
              </a:ext>
            </a:extLst>
          </p:cNvPr>
          <p:cNvSpPr/>
          <p:nvPr/>
        </p:nvSpPr>
        <p:spPr>
          <a:xfrm>
            <a:off x="7698343" y="4974502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0B142497-0399-4777-A9B9-A0C4AD79F1EB}"/>
              </a:ext>
            </a:extLst>
          </p:cNvPr>
          <p:cNvSpPr/>
          <p:nvPr/>
        </p:nvSpPr>
        <p:spPr>
          <a:xfrm>
            <a:off x="8527219" y="4974501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F14C2A7-59E1-4F44-970B-1B42E9925EAB}"/>
              </a:ext>
            </a:extLst>
          </p:cNvPr>
          <p:cNvSpPr/>
          <p:nvPr/>
        </p:nvSpPr>
        <p:spPr>
          <a:xfrm>
            <a:off x="9356095" y="4975173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45052F26-8DDA-4D45-A661-989EBE7C9479}"/>
              </a:ext>
            </a:extLst>
          </p:cNvPr>
          <p:cNvSpPr/>
          <p:nvPr/>
        </p:nvSpPr>
        <p:spPr>
          <a:xfrm>
            <a:off x="10184971" y="4974500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26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6" name="Arrow: U-Turn 5">
            <a:extLst>
              <a:ext uri="{FF2B5EF4-FFF2-40B4-BE49-F238E27FC236}">
                <a16:creationId xmlns:a16="http://schemas.microsoft.com/office/drawing/2014/main" id="{9C0718B4-B71C-4B02-9B2E-700329D2406D}"/>
              </a:ext>
            </a:extLst>
          </p:cNvPr>
          <p:cNvSpPr/>
          <p:nvPr/>
        </p:nvSpPr>
        <p:spPr>
          <a:xfrm rot="16200000">
            <a:off x="1655222" y="4917289"/>
            <a:ext cx="1254412" cy="37411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1929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54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072749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BD091-BF26-44F1-9D8B-37273D101E0A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23922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C0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2400"/>
          </a:xfrm>
        </p:spPr>
        <p:txBody>
          <a:bodyPr>
            <a:normAutofit/>
          </a:bodyPr>
          <a:lstStyle/>
          <a:p>
            <a:r>
              <a:rPr lang="en-US" dirty="0"/>
              <a:t>Video: </a:t>
            </a:r>
            <a:r>
              <a:rPr lang="en-US" i="1" dirty="0"/>
              <a:t>The Moral Bias Behind your Search Results</a:t>
            </a:r>
          </a:p>
          <a:p>
            <a:endParaRPr lang="en-US" dirty="0"/>
          </a:p>
          <a:p>
            <a:r>
              <a:rPr lang="en-US" dirty="0"/>
              <a:t>Q3: Do you think whoever comes up with moral rules and judgements surrounding search engine ranking results at Google should have that power / responsibility? </a:t>
            </a:r>
          </a:p>
          <a:p>
            <a:endParaRPr lang="en-US" dirty="0"/>
          </a:p>
          <a:p>
            <a:r>
              <a:rPr lang="en-US" dirty="0"/>
              <a:t>Q5: Do you think that software reflects the biases of the programmer? Have you ever encountered bias programs / applications?</a:t>
            </a:r>
          </a:p>
        </p:txBody>
      </p:sp>
    </p:spTree>
    <p:extLst>
      <p:ext uri="{BB962C8B-B14F-4D97-AF65-F5344CB8AC3E}">
        <p14:creationId xmlns:p14="http://schemas.microsoft.com/office/powerpoint/2010/main" val="25008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183905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1451769" y="3730672"/>
            <a:ext cx="16358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BD091-BF26-44F1-9D8B-37273D101E0A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3130955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676486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1451769" y="3730672"/>
            <a:ext cx="16358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EEB6F0-7D15-4DE6-B6B0-40E31E88E5CC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872794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693639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 make a new (bigger array) and copy things over</a:t>
            </a:r>
          </a:p>
          <a:p>
            <a:pPr lvl="1"/>
            <a:r>
              <a:rPr lang="en-US" dirty="0"/>
              <a:t>Another layer to the resizing illusion!</a:t>
            </a:r>
          </a:p>
          <a:p>
            <a:endParaRPr lang="en-US" dirty="0"/>
          </a:p>
          <a:p>
            <a:r>
              <a:rPr lang="en-US" dirty="0"/>
              <a:t>In reality, we don’t typically add a single spot</a:t>
            </a:r>
          </a:p>
          <a:p>
            <a:pPr lvl="1"/>
            <a:r>
              <a:rPr lang="en-US" dirty="0"/>
              <a:t>What happens if we add again?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6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EA8A-4932-79DD-78D0-02EE78DA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versus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EE59C-D0CD-2ACF-AEB5-AF3EA9086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Interface: what something </a:t>
            </a:r>
            <a:r>
              <a:rPr lang="en-US" i="1" dirty="0"/>
              <a:t>should </a:t>
            </a:r>
            <a:r>
              <a:rPr lang="en-US" dirty="0"/>
              <a:t>do</a:t>
            </a:r>
          </a:p>
          <a:p>
            <a:endParaRPr lang="en-US" dirty="0"/>
          </a:p>
          <a:p>
            <a:r>
              <a:rPr lang="en-US" dirty="0"/>
              <a:t>Implementation:</a:t>
            </a:r>
            <a:r>
              <a:rPr lang="en-US" i="1" dirty="0"/>
              <a:t> how</a:t>
            </a:r>
            <a:r>
              <a:rPr lang="en-US" dirty="0"/>
              <a:t> something is done</a:t>
            </a:r>
          </a:p>
          <a:p>
            <a:endParaRPr lang="en-US" dirty="0"/>
          </a:p>
          <a:p>
            <a:r>
              <a:rPr lang="en-US" dirty="0"/>
              <a:t>These are different!</a:t>
            </a:r>
          </a:p>
          <a:p>
            <a:endParaRPr lang="en-US" dirty="0"/>
          </a:p>
          <a:p>
            <a:r>
              <a:rPr lang="en-US" dirty="0"/>
              <a:t>Big theme of CSE 123: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choose between different implementations of same interface</a:t>
            </a:r>
          </a:p>
        </p:txBody>
      </p:sp>
    </p:spTree>
    <p:extLst>
      <p:ext uri="{BB962C8B-B14F-4D97-AF65-F5344CB8AC3E}">
        <p14:creationId xmlns:p14="http://schemas.microsoft.com/office/powerpoint/2010/main" val="350754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EC3C6-EA93-497C-C306-9E081FC5B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74D3-27CB-2796-3F04-09A2D964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versus Implementor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A0DEAC-3086-1AE7-DBF8-297DD2947A9B}"/>
              </a:ext>
            </a:extLst>
          </p:cNvPr>
          <p:cNvGrpSpPr/>
          <p:nvPr/>
        </p:nvGrpSpPr>
        <p:grpSpPr>
          <a:xfrm>
            <a:off x="1663149" y="4164496"/>
            <a:ext cx="848139" cy="1781589"/>
            <a:chOff x="1245705" y="2276062"/>
            <a:chExt cx="848139" cy="178158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B05EE7-024F-FBDD-0DE9-1028DBDAEFD8}"/>
                </a:ext>
              </a:extLst>
            </p:cNvPr>
            <p:cNvSpPr/>
            <p:nvPr/>
          </p:nvSpPr>
          <p:spPr>
            <a:xfrm>
              <a:off x="1421297" y="2276062"/>
              <a:ext cx="496956" cy="49695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D499CE1-53B2-5FCD-E3FA-AEA66DD8437C}"/>
                </a:ext>
              </a:extLst>
            </p:cNvPr>
            <p:cNvCxnSpPr>
              <a:cxnSpLocks/>
              <a:stCxn id="6" idx="4"/>
            </p:cNvCxnSpPr>
            <p:nvPr/>
          </p:nvCxnSpPr>
          <p:spPr>
            <a:xfrm flipH="1">
              <a:off x="1669774" y="2773018"/>
              <a:ext cx="1" cy="11032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BE29C53-C148-2C15-4836-3E054ED8002B}"/>
                </a:ext>
              </a:extLst>
            </p:cNvPr>
            <p:cNvCxnSpPr>
              <a:cxnSpLocks/>
            </p:cNvCxnSpPr>
            <p:nvPr/>
          </p:nvCxnSpPr>
          <p:spPr>
            <a:xfrm>
              <a:off x="1663146" y="3848929"/>
              <a:ext cx="238540" cy="208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BBEFE55-7D08-9D31-36D9-9499BED968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1297" y="3841474"/>
              <a:ext cx="248477" cy="208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098CFEE-443A-8896-16E2-C36C9B61EE63}"/>
                </a:ext>
              </a:extLst>
            </p:cNvPr>
            <p:cNvCxnSpPr>
              <a:cxnSpLocks/>
            </p:cNvCxnSpPr>
            <p:nvPr/>
          </p:nvCxnSpPr>
          <p:spPr>
            <a:xfrm>
              <a:off x="1245705" y="3056283"/>
              <a:ext cx="8481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71C0B19-92A3-01D9-D9AF-0F2D8AFEA9FD}"/>
              </a:ext>
            </a:extLst>
          </p:cNvPr>
          <p:cNvSpPr txBox="1"/>
          <p:nvPr/>
        </p:nvSpPr>
        <p:spPr>
          <a:xfrm>
            <a:off x="1716157" y="6148886"/>
            <a:ext cx="904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Client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317E00-5EC2-5AE4-B300-D06A31BC6BAE}"/>
              </a:ext>
            </a:extLst>
          </p:cNvPr>
          <p:cNvGrpSpPr/>
          <p:nvPr/>
        </p:nvGrpSpPr>
        <p:grpSpPr>
          <a:xfrm>
            <a:off x="8524462" y="4164496"/>
            <a:ext cx="848139" cy="1781589"/>
            <a:chOff x="1245705" y="2276062"/>
            <a:chExt cx="848139" cy="178158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9485680-4B1A-26E3-ADAF-05DEFBA8D793}"/>
                </a:ext>
              </a:extLst>
            </p:cNvPr>
            <p:cNvSpPr/>
            <p:nvPr/>
          </p:nvSpPr>
          <p:spPr>
            <a:xfrm>
              <a:off x="1421297" y="2276062"/>
              <a:ext cx="496956" cy="49695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D672EFE-F183-E98E-7825-E04E4D8E9055}"/>
                </a:ext>
              </a:extLst>
            </p:cNvPr>
            <p:cNvCxnSpPr>
              <a:cxnSpLocks/>
              <a:stCxn id="26" idx="4"/>
            </p:cNvCxnSpPr>
            <p:nvPr/>
          </p:nvCxnSpPr>
          <p:spPr>
            <a:xfrm flipH="1">
              <a:off x="1669774" y="2773018"/>
              <a:ext cx="1" cy="11032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ECA2C9-96A5-8326-6942-9BC19D56CE47}"/>
                </a:ext>
              </a:extLst>
            </p:cNvPr>
            <p:cNvCxnSpPr>
              <a:cxnSpLocks/>
            </p:cNvCxnSpPr>
            <p:nvPr/>
          </p:nvCxnSpPr>
          <p:spPr>
            <a:xfrm>
              <a:off x="1663146" y="3848929"/>
              <a:ext cx="238540" cy="208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87E9182-0227-67E0-0D97-CDD4118AFE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1297" y="3841474"/>
              <a:ext cx="248477" cy="208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A8CD29F-C010-8747-81CC-45EEEABBDAB0}"/>
                </a:ext>
              </a:extLst>
            </p:cNvPr>
            <p:cNvCxnSpPr>
              <a:cxnSpLocks/>
            </p:cNvCxnSpPr>
            <p:nvPr/>
          </p:nvCxnSpPr>
          <p:spPr>
            <a:xfrm>
              <a:off x="1245705" y="3056283"/>
              <a:ext cx="8481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2756AE3-B939-C1FD-E592-48B8C0178361}"/>
              </a:ext>
            </a:extLst>
          </p:cNvPr>
          <p:cNvSpPr txBox="1"/>
          <p:nvPr/>
        </p:nvSpPr>
        <p:spPr>
          <a:xfrm>
            <a:off x="8131721" y="6148886"/>
            <a:ext cx="18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Implementor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E5FA48B-0252-36CC-1F86-AE07FF717BB4}"/>
              </a:ext>
            </a:extLst>
          </p:cNvPr>
          <p:cNvSpPr/>
          <p:nvPr/>
        </p:nvSpPr>
        <p:spPr>
          <a:xfrm>
            <a:off x="1333500" y="2453184"/>
            <a:ext cx="1639956" cy="66592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Client Code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400DEFD-BA9E-D987-5804-1F363A5FD253}"/>
              </a:ext>
            </a:extLst>
          </p:cNvPr>
          <p:cNvSpPr/>
          <p:nvPr/>
        </p:nvSpPr>
        <p:spPr>
          <a:xfrm>
            <a:off x="8187360" y="2489753"/>
            <a:ext cx="1986166" cy="66592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Implementation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037AE97-3427-A9D2-D457-4B3BECF66200}"/>
              </a:ext>
            </a:extLst>
          </p:cNvPr>
          <p:cNvCxnSpPr>
            <a:cxnSpLocks/>
          </p:cNvCxnSpPr>
          <p:nvPr/>
        </p:nvCxnSpPr>
        <p:spPr>
          <a:xfrm>
            <a:off x="3294615" y="2767859"/>
            <a:ext cx="4571586" cy="365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0C7042E-69A8-0320-AD65-4A93C40A001A}"/>
              </a:ext>
            </a:extLst>
          </p:cNvPr>
          <p:cNvSpPr txBox="1"/>
          <p:nvPr/>
        </p:nvSpPr>
        <p:spPr>
          <a:xfrm>
            <a:off x="3670589" y="2258920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47B2B34-C327-C6A4-0448-CB708752B62F}"/>
              </a:ext>
            </a:extLst>
          </p:cNvPr>
          <p:cNvCxnSpPr/>
          <p:nvPr/>
        </p:nvCxnSpPr>
        <p:spPr>
          <a:xfrm>
            <a:off x="5580408" y="1888435"/>
            <a:ext cx="0" cy="427689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87597D2-5C1B-E793-2B52-B8826C9B6244}"/>
              </a:ext>
            </a:extLst>
          </p:cNvPr>
          <p:cNvSpPr txBox="1"/>
          <p:nvPr/>
        </p:nvSpPr>
        <p:spPr>
          <a:xfrm rot="16200000">
            <a:off x="4703191" y="4646213"/>
            <a:ext cx="1199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206295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Arrays</a:t>
            </a:r>
            <a:r>
              <a:rPr lang="en-US" dirty="0"/>
              <a:t> vs. </a:t>
            </a:r>
            <a:r>
              <a:rPr lang="en-US" dirty="0" err="1">
                <a:latin typeface="Consolas" panose="020B0609020204030204" pitchFamily="49" charset="0"/>
              </a:rPr>
              <a:t>ArrayLists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39A46C-D56A-4409-9E72-D0D4BB197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086265"/>
              </p:ext>
            </p:extLst>
          </p:nvPr>
        </p:nvGraphicFramePr>
        <p:xfrm>
          <a:off x="411126" y="1371600"/>
          <a:ext cx="11369748" cy="440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293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5945455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Arrays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ArrayLists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int[]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 = new int[x];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List&lt;Integer&gt; al = new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&lt;&gt;();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41291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y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y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al.get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(0);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678730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al.add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(2);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682782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[0] = 5;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al.set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(0, 5);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04581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length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arr.length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;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Always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size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al.size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();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Matches # of </a:t>
                      </a:r>
                    </a:p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                     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things added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081884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endParaRPr lang="en-US" sz="2000" b="1" i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i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83481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Fundamental data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Class within </a:t>
                      </a:r>
                      <a:r>
                        <a:rPr lang="en-US" sz="2000" b="0" i="0" dirty="0" err="1">
                          <a:latin typeface="+mn-lt"/>
                        </a:rPr>
                        <a:t>java.util</a:t>
                      </a:r>
                      <a:endParaRPr lang="en-US" sz="2000" b="0" i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31545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Fixed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Illusion of resizing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33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47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Data Structures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029834"/>
          </a:xfrm>
        </p:spPr>
        <p:txBody>
          <a:bodyPr>
            <a:normAutofit/>
          </a:bodyPr>
          <a:lstStyle/>
          <a:p>
            <a:r>
              <a:rPr lang="en-US" dirty="0"/>
              <a:t>No different from designing any other class!</a:t>
            </a:r>
          </a:p>
          <a:p>
            <a:pPr lvl="1"/>
            <a:r>
              <a:rPr lang="en-US" dirty="0"/>
              <a:t>Specified behavior (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interface):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Choose appropriate fields based on behavior</a:t>
            </a:r>
          </a:p>
          <a:p>
            <a:r>
              <a:rPr lang="en-US" dirty="0"/>
              <a:t>Just requires some thinking outside the box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5DB5AD-D214-4777-8C16-401F51972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71430"/>
              </p:ext>
            </p:extLst>
          </p:nvPr>
        </p:nvGraphicFramePr>
        <p:xfrm>
          <a:off x="1625600" y="2291354"/>
          <a:ext cx="8940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679">
                  <a:extLst>
                    <a:ext uri="{9D8B030D-6E8A-4147-A177-3AD203B41FA5}">
                      <a16:colId xmlns:a16="http://schemas.microsoft.com/office/drawing/2014/main" val="1946470959"/>
                    </a:ext>
                  </a:extLst>
                </a:gridCol>
                <a:gridCol w="5250121">
                  <a:extLst>
                    <a:ext uri="{9D8B030D-6E8A-4147-A177-3AD203B41FA5}">
                      <a16:colId xmlns:a16="http://schemas.microsoft.com/office/drawing/2014/main" val="2255471524"/>
                    </a:ext>
                  </a:extLst>
                </a:gridCol>
              </a:tblGrid>
              <a:tr h="265618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36777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to the end of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280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add(int index, 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50616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if it exists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23347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value at the given index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76017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8332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set(int index, 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Updates the value at the given index to the one given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26486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57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9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371649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2399562" y="3730672"/>
            <a:ext cx="8367823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546236D-1054-4513-9845-5E6F46A79B1C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5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7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3338623" y="3730672"/>
            <a:ext cx="742876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A992A5-8273-459E-B69F-435A4E1DC2B2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39897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15365</TotalTime>
  <Words>2154</Words>
  <Application>Microsoft Macintosh PowerPoint</Application>
  <PresentationFormat>Widescreen</PresentationFormat>
  <Paragraphs>560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ArrayIntList</vt:lpstr>
      <vt:lpstr>Revisiting Reflections</vt:lpstr>
      <vt:lpstr>C0 Reflection</vt:lpstr>
      <vt:lpstr>Interface versus Implementation</vt:lpstr>
      <vt:lpstr>Client versus Implementor</vt:lpstr>
      <vt:lpstr>Arrays vs. ArrayLists</vt:lpstr>
      <vt:lpstr>Implementing Data Structures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Implementing add()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Capacity and Resizing</vt:lpstr>
      <vt:lpstr>Capacity and Resizing</vt:lpstr>
      <vt:lpstr>Capacity and Resizing</vt:lpstr>
      <vt:lpstr>Capacity and Resizing</vt:lpstr>
      <vt:lpstr>Capacity and Resizing</vt:lpstr>
      <vt:lpstr>Capacity and Resizing</vt:lpstr>
      <vt:lpstr>Capacity and Resizing</vt:lpstr>
      <vt:lpstr>Capacity and Resizing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James R. Wilcox</cp:lastModifiedBy>
  <cp:revision>315</cp:revision>
  <cp:lastPrinted>2022-09-27T21:33:44Z</cp:lastPrinted>
  <dcterms:created xsi:type="dcterms:W3CDTF">2020-06-13T06:27:42Z</dcterms:created>
  <dcterms:modified xsi:type="dcterms:W3CDTF">2024-10-04T20:19:56Z</dcterms:modified>
</cp:coreProperties>
</file>