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24" r:id="rId3"/>
    <p:sldId id="920" r:id="rId4"/>
    <p:sldId id="921" r:id="rId5"/>
    <p:sldId id="922" r:id="rId6"/>
    <p:sldId id="923" r:id="rId7"/>
    <p:sldId id="924" r:id="rId8"/>
    <p:sldId id="926" r:id="rId9"/>
    <p:sldId id="9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920"/>
            <p14:sldId id="921"/>
            <p14:sldId id="922"/>
            <p14:sldId id="923"/>
            <p14:sldId id="924"/>
            <p14:sldId id="926"/>
            <p14:sldId id="9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41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Search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English word?</a:t>
            </a: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page is it on in the dictionary?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DC80-401B-44C1-AE5D-6FEE8981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47415" y="5602326"/>
            <a:ext cx="1227905" cy="1205204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7D935A35-F9B9-AE1B-17B0-E57472C030B3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59068D11-497C-08B4-1A30-81B6D20A3D1A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2 Completed! 😮‍💨</a:t>
            </a:r>
          </a:p>
          <a:p>
            <a:pPr lvl="1"/>
            <a:r>
              <a:rPr lang="en-US" dirty="0"/>
              <a:t>Congrats!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 (BSTs)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Search Tree falls into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5726646" y="4688872"/>
            <a:ext cx="5811538" cy="212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max(</a:t>
            </a: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) &lt; x &amp;&amp; min(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) &gt; 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00221"/>
            <a:ext cx="890943" cy="916573"/>
            <a:chOff x="8286993" y="1491448"/>
            <a:chExt cx="1294557" cy="13492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67825" y="1491448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x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0F766-F47A-4615-A1E4-7C5A87AF69CB}"/>
              </a:ext>
            </a:extLst>
          </p:cNvPr>
          <p:cNvSpPr txBox="1"/>
          <p:nvPr/>
        </p:nvSpPr>
        <p:spPr>
          <a:xfrm>
            <a:off x="7100758" y="3724849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&lt;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64579-FBA2-47F3-9D62-8A17F81B6CE6}"/>
              </a:ext>
            </a:extLst>
          </p:cNvPr>
          <p:cNvSpPr txBox="1"/>
          <p:nvPr/>
        </p:nvSpPr>
        <p:spPr>
          <a:xfrm>
            <a:off x="8098112" y="3718093"/>
            <a:ext cx="206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>
                <a:latin typeface="Consolas" panose="020B0609020204030204" pitchFamily="49" charset="0"/>
              </a:rPr>
              <a:t>&gt; x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15470D2-1183-4EEA-B570-51FA687CA52B}"/>
              </a:ext>
            </a:extLst>
          </p:cNvPr>
          <p:cNvSpPr txBox="1">
            <a:spLocks/>
          </p:cNvSpPr>
          <p:nvPr/>
        </p:nvSpPr>
        <p:spPr>
          <a:xfrm>
            <a:off x="678007" y="6229474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Note that not all Binary Trees are Binary Search Trees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BSTs?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Our </a:t>
            </a:r>
            <a:r>
              <a:rPr lang="en-US" dirty="0" err="1">
                <a:latin typeface="Consolas" panose="020B0609020204030204" pitchFamily="49" charset="0"/>
              </a:rPr>
              <a:t>IntTree</a:t>
            </a:r>
            <a:r>
              <a:rPr lang="en-US" dirty="0"/>
              <a:t> implementation to </a:t>
            </a:r>
            <a:r>
              <a:rPr lang="en-US" dirty="0">
                <a:latin typeface="Consolas" panose="020B0609020204030204" pitchFamily="49" charset="0"/>
              </a:rPr>
              <a:t>contains(int value)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Which direction(s) do we travel if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!= value</a:t>
            </a:r>
            <a:r>
              <a:rPr lang="en-US" dirty="0"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Both left and right</a:t>
            </a:r>
          </a:p>
          <a:p>
            <a:r>
              <a:rPr lang="en-US" dirty="0">
                <a:cs typeface="Arial" panose="020B0604020202020204" pitchFamily="34" charset="0"/>
              </a:rPr>
              <a:t>In a Binary Search Tree, should we check both sides?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Remember, additional constraint: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max(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root.left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&lt;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&amp;&amp;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					 </a:t>
            </a:r>
            <a:r>
              <a:rPr lang="en-US" sz="1800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min(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root.right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&gt;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root.data</a:t>
            </a: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1C618B-CCA3-4F5D-AE00-9D8AC117306A}"/>
              </a:ext>
            </a:extLst>
          </p:cNvPr>
          <p:cNvSpPr txBox="1"/>
          <p:nvPr/>
        </p:nvSpPr>
        <p:spPr>
          <a:xfrm>
            <a:off x="2833736" y="1835240"/>
            <a:ext cx="71497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private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contains(int value, 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 root) {</a:t>
            </a:r>
          </a:p>
          <a:p>
            <a:r>
              <a:rPr lang="en-US" dirty="0">
                <a:latin typeface="Consolas" panose="020B0609020204030204" pitchFamily="49" charset="0"/>
              </a:rPr>
              <a:t>    if (root == null)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false;</a:t>
            </a:r>
          </a:p>
          <a:p>
            <a:r>
              <a:rPr lang="en-US" dirty="0">
                <a:latin typeface="Consolas" panose="020B0609020204030204" pitchFamily="49" charset="0"/>
              </a:rPr>
              <a:t>    } else {</a:t>
            </a:r>
          </a:p>
          <a:p>
            <a:r>
              <a:rPr lang="en-US" dirty="0">
                <a:latin typeface="Consolas" panose="020B0609020204030204" pitchFamily="49" charset="0"/>
              </a:rPr>
              <a:t>        return </a:t>
            </a:r>
            <a:r>
              <a:rPr lang="en-US" dirty="0" err="1">
                <a:latin typeface="Consolas" panose="020B0609020204030204" pitchFamily="49" charset="0"/>
              </a:rPr>
              <a:t>root.data</a:t>
            </a:r>
            <a:r>
              <a:rPr lang="en-US" dirty="0">
                <a:latin typeface="Consolas" panose="020B0609020204030204" pitchFamily="49" charset="0"/>
              </a:rPr>
              <a:t> == value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root.left</a:t>
            </a:r>
            <a:r>
              <a:rPr lang="en-US" dirty="0">
                <a:latin typeface="Consolas" panose="020B0609020204030204" pitchFamily="49" charset="0"/>
              </a:rPr>
              <a:t>) ||</a:t>
            </a:r>
          </a:p>
          <a:p>
            <a:r>
              <a:rPr lang="en-US" dirty="0">
                <a:latin typeface="Consolas" panose="020B0609020204030204" pitchFamily="49" charset="0"/>
              </a:rPr>
              <a:t>               contains(value, </a:t>
            </a:r>
            <a:r>
              <a:rPr lang="en-US" dirty="0" err="1">
                <a:latin typeface="Consolas" panose="020B0609020204030204" pitchFamily="49" charset="0"/>
              </a:rPr>
              <a:t>root.right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70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</a:t>
            </a:r>
          </a:p>
        </p:txBody>
      </p:sp>
      <p:pic>
        <p:nvPicPr>
          <p:cNvPr id="1026" name="Picture 2" descr="Big O Cheat Sheet – Time Complexity Chart">
            <a:extLst>
              <a:ext uri="{FF2B5EF4-FFF2-40B4-BE49-F238E27FC236}">
                <a16:creationId xmlns:a16="http://schemas.microsoft.com/office/drawing/2014/main" id="{A252D890-3AD1-46BD-8C91-9F2E68C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27" y="2757360"/>
            <a:ext cx="6285946" cy="3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Let’s verify that this is true!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40646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&amp; Runtime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Contains operation on a balanced BST runs in </a:t>
            </a:r>
            <a:r>
              <a:rPr lang="en-US" dirty="0">
                <a:latin typeface="Consolas" panose="020B0609020204030204" pitchFamily="49" charset="0"/>
              </a:rPr>
              <a:t>O(log(N))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Leverages removing half of the values at each step</a:t>
            </a:r>
          </a:p>
          <a:p>
            <a:pPr lvl="1"/>
            <a:r>
              <a:rPr lang="en-US" i="1" dirty="0">
                <a:cs typeface="Arial" panose="020B0604020202020204" pitchFamily="34" charset="0"/>
              </a:rPr>
              <a:t>New runtime class unlocked!</a:t>
            </a:r>
          </a:p>
          <a:p>
            <a:endParaRPr lang="en-US" i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Comparison between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Let’s verify that this is true!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B08CFE-0EAE-450C-A46A-74EFBD91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72944"/>
              </p:ext>
            </p:extLst>
          </p:nvPr>
        </p:nvGraphicFramePr>
        <p:xfrm>
          <a:off x="2032000" y="37152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LinkedIntList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IntSearchTree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56C5D-14DA-41FE-9242-8DCC03FC708E}"/>
              </a:ext>
            </a:extLst>
          </p:cNvPr>
          <p:cNvSpPr txBox="1">
            <a:spLocks/>
          </p:cNvSpPr>
          <p:nvPr/>
        </p:nvSpPr>
        <p:spPr>
          <a:xfrm>
            <a:off x="678007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latin typeface="Consolas" panose="020B0609020204030204" pitchFamily="49" charset="0"/>
              </a:rPr>
              <a:t>O(log(N))</a:t>
            </a:r>
            <a:r>
              <a:rPr lang="en-US" i="1" dirty="0"/>
              <a:t> runtime is only guaranteed for </a:t>
            </a:r>
            <a:r>
              <a:rPr lang="en-US" b="1" dirty="0"/>
              <a:t>BALANCED </a:t>
            </a:r>
            <a:r>
              <a:rPr lang="en-US" i="1" dirty="0"/>
              <a:t>BSTs. Since our tree isn’t balanced, we see </a:t>
            </a:r>
            <a:r>
              <a:rPr lang="en-US" i="1" dirty="0">
                <a:latin typeface="Consolas" panose="020B0609020204030204" pitchFamily="49" charset="0"/>
              </a:rPr>
              <a:t>O(N)</a:t>
            </a:r>
            <a:r>
              <a:rPr lang="en-US" i="1" dirty="0"/>
              <a:t> runtime!</a:t>
            </a:r>
          </a:p>
        </p:txBody>
      </p:sp>
    </p:spTree>
    <p:extLst>
      <p:ext uri="{BB962C8B-B14F-4D97-AF65-F5344CB8AC3E}">
        <p14:creationId xmlns:p14="http://schemas.microsoft.com/office/powerpoint/2010/main" val="291219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BSTs In Java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Self-balancing BST implementations (AVL / Red-black) exist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AVL better at contains, Red-black better at adding / removing</a:t>
            </a:r>
          </a:p>
          <a:p>
            <a:r>
              <a:rPr lang="en-US" dirty="0">
                <a:cs typeface="Arial" panose="020B0604020202020204" pitchFamily="34" charset="0"/>
              </a:rPr>
              <a:t>Both the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TreeMap</a:t>
            </a:r>
            <a:r>
              <a:rPr lang="en-US" dirty="0">
                <a:cs typeface="Arial" panose="020B0604020202020204" pitchFamily="34" charset="0"/>
              </a:rPr>
              <a:t>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TreeSet</a:t>
            </a:r>
            <a:r>
              <a:rPr lang="en-US" dirty="0">
                <a:cs typeface="Arial" panose="020B0604020202020204" pitchFamily="34" charset="0"/>
              </a:rPr>
              <a:t> implementations use self-balancing BSTs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Determines said ordering via the 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Comparable</a:t>
            </a:r>
            <a:r>
              <a:rPr lang="en-US" dirty="0">
                <a:cs typeface="Arial" panose="020B0604020202020204" pitchFamily="34" charset="0"/>
              </a:rPr>
              <a:t> interface /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compareTo</a:t>
            </a:r>
            <a:r>
              <a:rPr lang="en-US" dirty="0">
                <a:cs typeface="Arial" panose="020B0604020202020204" pitchFamily="34" charset="0"/>
              </a:rPr>
              <a:t> method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Printing out shows natural ordering – preorder traversal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Complete table comparing data structures: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cs typeface="Arial" panose="020B0604020202020204" pitchFamily="34" charset="0"/>
              </a:rPr>
              <a:t>		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0414C-94CB-4F24-8292-547183E7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55864"/>
              </p:ext>
            </p:extLst>
          </p:nvPr>
        </p:nvGraphicFramePr>
        <p:xfrm>
          <a:off x="2032000" y="455653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314202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88036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734371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23352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LinkedList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nsolas" panose="020B0609020204030204" pitchFamily="49" charset="0"/>
                        </a:rPr>
                        <a:t>TreeSet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18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contains(x)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add(x)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9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remove(x)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nsolas" panose="020B0609020204030204" pitchFamily="49" charset="0"/>
                        </a:rPr>
                        <a:t>O(log(N)*)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2681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B6A32-961F-4390-9AA8-4ADBCC361E95}"/>
              </a:ext>
            </a:extLst>
          </p:cNvPr>
          <p:cNvSpPr txBox="1">
            <a:spLocks/>
          </p:cNvSpPr>
          <p:nvPr/>
        </p:nvSpPr>
        <p:spPr>
          <a:xfrm>
            <a:off x="2027947" y="6078641"/>
            <a:ext cx="8258394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*It’s slightly more complicated but we’ll leave that for a higher level course</a:t>
            </a:r>
          </a:p>
        </p:txBody>
      </p:sp>
    </p:spTree>
    <p:extLst>
      <p:ext uri="{BB962C8B-B14F-4D97-AF65-F5344CB8AC3E}">
        <p14:creationId xmlns:p14="http://schemas.microsoft.com/office/powerpoint/2010/main" val="1920759408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16253</TotalTime>
  <Words>629</Words>
  <Application>Microsoft Macintosh PowerPoint</Application>
  <PresentationFormat>Widescreen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Search Trees</vt:lpstr>
      <vt:lpstr>Announcements</vt:lpstr>
      <vt:lpstr>Binary Trees [Review]</vt:lpstr>
      <vt:lpstr>Binary Search Trees (BSTs)</vt:lpstr>
      <vt:lpstr>Why BSTs?</vt:lpstr>
      <vt:lpstr>BSTs &amp; Runtime</vt:lpstr>
      <vt:lpstr>BSTs &amp; Runtime</vt:lpstr>
      <vt:lpstr>BSTs &amp; Runtime</vt:lpstr>
      <vt:lpstr>BSTs In Java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341</cp:revision>
  <cp:lastPrinted>2022-09-27T21:33:44Z</cp:lastPrinted>
  <dcterms:created xsi:type="dcterms:W3CDTF">2020-06-13T06:27:42Z</dcterms:created>
  <dcterms:modified xsi:type="dcterms:W3CDTF">2024-11-20T22:08:05Z</dcterms:modified>
</cp:coreProperties>
</file>