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5" r:id="rId3"/>
    <p:sldId id="330" r:id="rId4"/>
    <p:sldId id="333" r:id="rId5"/>
    <p:sldId id="334" r:id="rId6"/>
    <p:sldId id="335" r:id="rId7"/>
    <p:sldId id="337" r:id="rId8"/>
    <p:sldId id="336" r:id="rId9"/>
    <p:sldId id="338" r:id="rId10"/>
    <p:sldId id="332" r:id="rId11"/>
    <p:sldId id="331" r:id="rId12"/>
    <p:sldId id="420" r:id="rId13"/>
    <p:sldId id="419" r:id="rId14"/>
    <p:sldId id="340" r:id="rId15"/>
    <p:sldId id="339" r:id="rId16"/>
    <p:sldId id="421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31" r:id="rId25"/>
    <p:sldId id="432" r:id="rId26"/>
    <p:sldId id="433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43367C"/>
    <a:srgbClr val="FAFAFA"/>
    <a:srgbClr val="F5F5F5"/>
    <a:srgbClr val="EF5777"/>
    <a:srgbClr val="0FB9B1"/>
    <a:srgbClr val="54A0FF"/>
    <a:srgbClr val="F7B731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9" autoAdjust="0"/>
    <p:restoredTop sz="91429"/>
  </p:normalViewPr>
  <p:slideViewPr>
    <p:cSldViewPr snapToGrid="0" snapToObjects="1">
      <p:cViewPr varScale="1">
        <p:scale>
          <a:sx n="114" d="100"/>
          <a:sy n="114" d="100"/>
        </p:scale>
        <p:origin x="208" y="129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15: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are you doing (differently?) to study for Quiz 2 on Tuesday?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51EFC-7E16-4ECA-8342-D709DD5E04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716" y="5590856"/>
            <a:ext cx="1233584" cy="1225387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13C25FD8-A0F2-CCBC-A20B-7ECF33400959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C5ED803D-9318-4295-68DE-7299D626B19F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Generally, building an ML model involves the following steps: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Notice that you can step backwards!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ML in particular is an applied science, it’s all an experiment!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735649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630537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559691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647582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655916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1956237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24385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24263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24141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24019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463388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371156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403819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435711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We </a:t>
                </a:r>
                <a:r>
                  <a:rPr lang="en-US" i="1" dirty="0"/>
                  <a:t>need</a:t>
                </a:r>
                <a:r>
                  <a:rPr lang="en-US" dirty="0"/>
                  <a:t> example data to understand a distribution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Lots and lots of it too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Where does this data come from?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Language: Reddit, Twitter, Facebook, Wikipedia, Blogs, etc.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Images: Google, Twitter, Websites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Code: </a:t>
                </a:r>
                <a:r>
                  <a:rPr lang="en-US" dirty="0" err="1"/>
                  <a:t>Github</a:t>
                </a:r>
                <a:endParaRPr lang="en-US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Really, anywhere publicly (or not) accessible on the Internet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Who determines what data is used?        </a:t>
                </a:r>
                <a:r>
                  <a:rPr lang="en-US" altLang="ja-JP" b="1" dirty="0"/>
                  <a:t>¯\_(</a:t>
                </a:r>
                <a:r>
                  <a:rPr lang="ja-JP" altLang="en-US" b="1" dirty="0"/>
                  <a:t>ツ</a:t>
                </a:r>
                <a:r>
                  <a:rPr lang="en-US" altLang="ja-JP" b="1" dirty="0"/>
                  <a:t>)_/¯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Often companies buy preprocessed data from others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Let’s say that you accidentally post your phone number on your twitter</a:t>
                </a:r>
              </a:p>
              <a:p>
                <a:pPr lvl="2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A model could scrape that info, memorize it, and regurgitate it when prompted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b="1" dirty="0"/>
                  <a:t>Data carries PII / bias that we need to account for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B6465E6-84FE-4269-9355-21A29D681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Sanitization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6810-309A-45D0-85B9-F52944CF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b="1" dirty="0"/>
              <a:t>Data carries PII / bias that we need to account for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We don’t want our model to memorize a phone number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Let’s just remove all phone numbers from our inputs!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Is this an effective solution?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Sanitization can be ethically gray – does it disproportionately affect subpopulations?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Correlated features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Our models are only as strong as the data they’re built upon. </a:t>
            </a:r>
            <a:br>
              <a:rPr lang="en-US" altLang="ja-JP" i="1" dirty="0"/>
            </a:br>
            <a:br>
              <a:rPr lang="en-US" altLang="ja-JP" i="1" dirty="0"/>
            </a:br>
            <a:r>
              <a:rPr lang="en-US" altLang="ja-JP" i="1" dirty="0"/>
              <a:t>Garbage in, garbage out.</a:t>
            </a:r>
          </a:p>
        </p:txBody>
      </p:sp>
      <p:pic>
        <p:nvPicPr>
          <p:cNvPr id="4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E5BBC75-7000-455D-9FE0-34C6ACD5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Featurization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Now that we have all our data, we need to convert it into</a:t>
                </a:r>
                <a:br>
                  <a:rPr lang="en-US" altLang="ja-JP" dirty="0"/>
                </a:br>
                <a:r>
                  <a:rPr lang="en-US" altLang="ja-JP" dirty="0"/>
                  <a:t>something a computer can understand (numbers)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How can we convert text / images into numbers?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 what aspects of the data interest you (features)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Words can be “vectorized”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Converted into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-dimensional 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∈{50, 200, 500,…}</m:t>
                    </m:r>
                  </m:oMath>
                </a14:m>
                <a:endParaRPr lang="en-US" altLang="ja-JP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Determined from the word2vec algorithm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Images are already numbers… (2d array of RGB values)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onvert - Free technology icons">
            <a:extLst>
              <a:ext uri="{FF2B5EF4-FFF2-40B4-BE49-F238E27FC236}">
                <a16:creationId xmlns:a16="http://schemas.microsoft.com/office/drawing/2014/main" id="{D24D3B5F-6C9F-4F19-B657-084093FD8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10024482" y="646077"/>
            <a:ext cx="1909212" cy="15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2"/>
            <a:ext cx="10885967" cy="5426149"/>
          </a:xfrm>
        </p:spPr>
        <p:txBody>
          <a:bodyPr>
            <a:normAutofit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We call these word vectors “embeddings” and they’re pretty interesting to mess around with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Can perform mathematical operations on them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any given word (synonyms)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Compute comparisons (</a:t>
            </a:r>
            <a:r>
              <a:rPr lang="en-US" altLang="ja-JP" u="sng" dirty="0"/>
              <a:t>dog</a:t>
            </a:r>
            <a:r>
              <a:rPr lang="en-US" altLang="ja-JP" dirty="0"/>
              <a:t> is to </a:t>
            </a:r>
            <a:r>
              <a:rPr lang="en-US" altLang="ja-JP" u="sng" dirty="0"/>
              <a:t>puppy</a:t>
            </a:r>
            <a:r>
              <a:rPr lang="en-US" altLang="ja-JP" dirty="0"/>
              <a:t> as </a:t>
            </a:r>
            <a:r>
              <a:rPr lang="en-US" altLang="ja-JP" u="sng" dirty="0"/>
              <a:t>cat</a:t>
            </a:r>
            <a:r>
              <a:rPr lang="en-US" altLang="ja-JP" dirty="0"/>
              <a:t> is to ___)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Take the difference between puppy and dog (age vector) and add it to cat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the result and you’ll likely see “kitten”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These operations can further reveal bias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u="sng" dirty="0"/>
              <a:t>man</a:t>
            </a:r>
            <a:r>
              <a:rPr lang="en-US" altLang="ja-JP" dirty="0"/>
              <a:t> is to </a:t>
            </a:r>
            <a:r>
              <a:rPr lang="en-US" altLang="ja-JP" u="sng" dirty="0"/>
              <a:t>doctor</a:t>
            </a:r>
            <a:r>
              <a:rPr lang="en-US" altLang="ja-JP" dirty="0"/>
              <a:t> as </a:t>
            </a:r>
            <a:r>
              <a:rPr lang="en-US" altLang="ja-JP" u="sng" dirty="0"/>
              <a:t>woman</a:t>
            </a:r>
            <a:r>
              <a:rPr lang="en-US" altLang="ja-JP" dirty="0"/>
              <a:t> is to ______</a:t>
            </a:r>
            <a:endParaRPr lang="en-US" altLang="ja-JP" u="sng" dirty="0"/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Any model trained from biased data points will estimate a biased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2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Model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Pick some way of using data to estimate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Lots of different flavors of this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Regression (linear, logistic)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Neural Networks (CNNs, RNNs, Transformer, etc.)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Nearest neighbors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Decision trees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Provide additional computation (memory / GPUs / time) until desired result is achieved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sz="1800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It’s all one big experiment – try options until something sticks.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This should feel somewhat concerning…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b="1" dirty="0"/>
          </a:p>
        </p:txBody>
      </p:sp>
      <p:pic>
        <p:nvPicPr>
          <p:cNvPr id="4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236A7EE9-F5C9-4D0B-9269-5D8FDC71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30" y="456565"/>
            <a:ext cx="2303744" cy="2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Does your model actually work?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Typically we split our initial dataset into 3 different subsets: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Train (provided to the model during training)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Validation (used after a model has trained to compare to previous iterations)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Test (used once a model has been chosen to see how it performs)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Determine whether or not your model is over / underfitting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Most ML applications go no further than this step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No attempt to determine </a:t>
            </a:r>
            <a:r>
              <a:rPr lang="en-US" altLang="ja-JP" i="1" dirty="0"/>
              <a:t>why</a:t>
            </a:r>
            <a:r>
              <a:rPr lang="en-US" altLang="ja-JP" dirty="0"/>
              <a:t> a particular model is working well</a:t>
            </a:r>
          </a:p>
        </p:txBody>
      </p:sp>
      <p:pic>
        <p:nvPicPr>
          <p:cNvPr id="4" name="Picture 8" descr="Evaluation - Free files and folders icons">
            <a:extLst>
              <a:ext uri="{FF2B5EF4-FFF2-40B4-BE49-F238E27FC236}">
                <a16:creationId xmlns:a16="http://schemas.microsoft.com/office/drawing/2014/main" id="{9A4F48DB-E0F5-4BC1-B146-48C4D642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77" y="456565"/>
            <a:ext cx="1783535" cy="17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Put your model out into the real world and see what happens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Does it perform the job as expected? Should further work be put into development?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At this point, often the next iteration of refinement takes place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GPT 2.0 -&gt; 3.0 -&gt; 3.5 -&gt; 4.0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Options include: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Collect more data, use more compute, discover better tuning, discover better model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Often, not much effort is put into understanding negative impacts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Case in point: </a:t>
            </a:r>
            <a:r>
              <a:rPr lang="en-US" altLang="ja-JP" dirty="0" err="1"/>
              <a:t>ChatGPT</a:t>
            </a:r>
            <a:r>
              <a:rPr lang="en-US" altLang="ja-JP" dirty="0"/>
              <a:t> and the education system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</p:txBody>
      </p:sp>
      <p:pic>
        <p:nvPicPr>
          <p:cNvPr id="4" name="Picture 10" descr="Deployment - Free web icons">
            <a:extLst>
              <a:ext uri="{FF2B5EF4-FFF2-40B4-BE49-F238E27FC236}">
                <a16:creationId xmlns:a16="http://schemas.microsoft.com/office/drawing/2014/main" id="{D12D50AF-E877-4BB4-AE4B-AA785214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232" y="456565"/>
            <a:ext cx="2043768" cy="20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R6 due tonight (11/15) at 11:59pm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P3 will release today after class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Due next Friday(!) at 11:59pm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2 on Tuesday in section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Next Thursday’s section is “TA choice”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Week after next is Thanksgiving Week™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In this course, no class all week.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89579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790684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719838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807729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816063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2116384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That’s it – in essence, that’s how every ML model is created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endParaRPr lang="en-US" sz="1000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r>
              <a:rPr lang="en-US" sz="3200" i="1" dirty="0"/>
              <a:t>Does this knowledge change your perspective on ML / AI?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40400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40278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40156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40034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623535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531303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563966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595858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SpamClassifier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506125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3956140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3885294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3973185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3981519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3281840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Programming assignment will involve part 3 of this pipeline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You’ll implement a </a:t>
            </a:r>
            <a:r>
              <a:rPr lang="en-US" i="1" dirty="0"/>
              <a:t>decision tree </a:t>
            </a:r>
            <a:r>
              <a:rPr lang="en-US" dirty="0"/>
              <a:t>capable of detecting spam emails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Follow-up creative project involves steps 1/2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Finding and featurizing another dataset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456945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456823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456701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456579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4788991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2696759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3729422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4761314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1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Tree structure where each intermediary node contains a feature / threshold pair (split) and leaf nodes are labels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D8FAC8-F0A3-4EF6-BF6D-076FEFE7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97" y="2372692"/>
            <a:ext cx="5724605" cy="39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7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600" dirty="0"/>
              <a:t>“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hello,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 am here at your office but the door is locked. are you there?</a:t>
            </a: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114B88-EA11-4A6D-B559-72859AFD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96" y="2224007"/>
            <a:ext cx="6035313" cy="41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3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600" dirty="0"/>
              <a:t>“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hello,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 am here at your office but the door is locked. are you there?</a:t>
            </a: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BC036E-D7E1-4DA0-808B-F39B060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35" y="2215242"/>
            <a:ext cx="5991631" cy="41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1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1F35743-5587-422B-8347-23690A6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35" y="2217091"/>
            <a:ext cx="5991631" cy="41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600" dirty="0"/>
              <a:t>“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hello,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 am here at your office but the door is locked. are you there?</a:t>
            </a: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30A50B2-5FAA-4FAD-9D8C-F4B6921F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34" y="2217091"/>
            <a:ext cx="5991631" cy="41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600" dirty="0"/>
              <a:t>“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hello,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Code Pro" panose="020B0604020202020204" pitchFamily="49" charset="0"/>
              </a:rPr>
              <a:t> am here at your office but the door is locked. are you there?</a:t>
            </a: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Are ML models capable of “learning”?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i.e. is it possible to “learn” just by observing / memorizing?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Does </a:t>
            </a:r>
            <a:r>
              <a:rPr lang="en-US" dirty="0" err="1"/>
              <a:t>ChatGPT</a:t>
            </a:r>
            <a:r>
              <a:rPr lang="en-US" dirty="0"/>
              <a:t> actually “understand” language?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If all output from ML models is based on previous examples, who gets credit / takes responsibility for generation?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Think AI art and your C2 / P2 reflection responses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What harm could come from deploying ML models we don’t fully understand?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If society itself is biased, how much should we worry about the bias present in data / ML models?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 what extent should concern about bias hinder further advancements?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0B78DE-17BC-4B06-9C9A-165FF983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Subset of Computer Science concerned with “learning” data trends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(Today’s lecture will not be tested on quizzes/exams.)</a:t>
            </a:r>
          </a:p>
        </p:txBody>
      </p:sp>
      <p:pic>
        <p:nvPicPr>
          <p:cNvPr id="1036" name="Picture 12" descr="8: Relationship between AI, ML, DL and NLP [7] | Download Scientific Diagram">
            <a:extLst>
              <a:ext uri="{FF2B5EF4-FFF2-40B4-BE49-F238E27FC236}">
                <a16:creationId xmlns:a16="http://schemas.microsoft.com/office/drawing/2014/main" id="{81C4AF4A-1E87-4D0D-918E-83819A43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19" y="2429894"/>
            <a:ext cx="7151293" cy="41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marL="0" lv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𝐻𝐻𝑇𝐻𝑇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Is this coin biased or not?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What’s the best guess for “how biased” it is?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dirty="0"/>
                  <a:t> , value that maximizes probability of what we saw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3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F6504-9EDD-4FCA-BC82-5E0CDCCDDE6A}"/>
              </a:ext>
            </a:extLst>
          </p:cNvPr>
          <p:cNvSpPr txBox="1"/>
          <p:nvPr/>
        </p:nvSpPr>
        <p:spPr>
          <a:xfrm>
            <a:off x="1412039" y="5361950"/>
            <a:ext cx="994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Takeaway: There are formal, mathematical ways to verify intuition!</a:t>
            </a:r>
          </a:p>
          <a:p>
            <a:pPr algn="ctr"/>
            <a:r>
              <a:rPr lang="en-US" sz="2800" i="1" dirty="0"/>
              <a:t>+ We can perform this process with more complicated distributions!</a:t>
            </a:r>
          </a:p>
        </p:txBody>
      </p:sp>
    </p:spTree>
    <p:extLst>
      <p:ext uri="{BB962C8B-B14F-4D97-AF65-F5344CB8AC3E}">
        <p14:creationId xmlns:p14="http://schemas.microsoft.com/office/powerpoint/2010/main" val="14444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endParaRPr lang="en-US" dirty="0"/>
              </a:p>
              <a:p>
                <a:pPr marL="279400" lvl="1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i="1" dirty="0"/>
                  <a:t>Given enough previous examples, we can estimate the underlying distribution and make predictions about… anything!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86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tandard Normal Distribution ...">
            <a:extLst>
              <a:ext uri="{FF2B5EF4-FFF2-40B4-BE49-F238E27FC236}">
                <a16:creationId xmlns:a16="http://schemas.microsoft.com/office/drawing/2014/main" id="{8D49A7D8-D572-4DBB-8CE6-7F0A598F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624" r="4213" b="8840"/>
          <a:stretch/>
        </p:blipFill>
        <p:spPr bwMode="auto">
          <a:xfrm>
            <a:off x="4710721" y="3730752"/>
            <a:ext cx="277055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2B544-1B1C-45F4-933E-6CCFFE692C6C}"/>
              </a:ext>
            </a:extLst>
          </p:cNvPr>
          <p:cNvSpPr/>
          <p:nvPr/>
        </p:nvSpPr>
        <p:spPr>
          <a:xfrm>
            <a:off x="7020351" y="3621025"/>
            <a:ext cx="611094" cy="40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3584" y="1229832"/>
                <a:ext cx="10110216" cy="5628167"/>
              </a:xfrm>
            </p:spPr>
            <p:txBody>
              <a:bodyPr>
                <a:normAutofit fontScale="92500"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Opinion Polls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How does a population feel about an issue?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Content Recommendation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Can we predict how much someone will like a movie based on past ratings?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Object Recognition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Identify {Car, Road, Plane, Bird, Person} within an image?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Text Generation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Can computers generate text written like a human?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Image Generation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i="1" dirty="0"/>
                  <a:t>Can computers generate images from a prompt</a:t>
                </a:r>
              </a:p>
              <a:p>
                <a:pPr marL="279400" lvl="1" indent="0">
                  <a:lnSpc>
                    <a:spcPct val="100000"/>
                  </a:lnSpc>
                  <a:buSzPts val="2800"/>
                  <a:buNone/>
                </a:pPr>
                <a:endParaRPr lang="en-US" sz="1900" i="1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sz="3500" i="1" dirty="0"/>
                  <a:t>For each of the following, what would </a:t>
                </a:r>
                <a14:m>
                  <m:oMath xmlns:m="http://schemas.openxmlformats.org/officeDocument/2006/math">
                    <m:r>
                      <a:rPr lang="en-US" sz="35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500" i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500" i="1" dirty="0"/>
                  <a:t> represent?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3584" y="1229832"/>
                <a:ext cx="10110216" cy="5628167"/>
              </a:xfrm>
              <a:blipFill>
                <a:blip r:embed="rId2"/>
                <a:stretch>
                  <a:fillRect l="-1085" t="-1300" r="-301" b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3A774853-7591-4AB0-B39C-4F3C6F4C4D3E}"/>
              </a:ext>
            </a:extLst>
          </p:cNvPr>
          <p:cNvSpPr/>
          <p:nvPr/>
        </p:nvSpPr>
        <p:spPr>
          <a:xfrm>
            <a:off x="1042416" y="2196682"/>
            <a:ext cx="207264" cy="1872397"/>
          </a:xfrm>
          <a:prstGeom prst="leftBrace">
            <a:avLst>
              <a:gd name="adj1" fmla="val 68710"/>
              <a:gd name="adj2" fmla="val 705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FA352F-08EA-44F8-9923-E8D82DA63C00}"/>
              </a:ext>
            </a:extLst>
          </p:cNvPr>
          <p:cNvSpPr/>
          <p:nvPr/>
        </p:nvSpPr>
        <p:spPr>
          <a:xfrm>
            <a:off x="1042416" y="4069079"/>
            <a:ext cx="207264" cy="1719073"/>
          </a:xfrm>
          <a:prstGeom prst="leftBrace">
            <a:avLst>
              <a:gd name="adj1" fmla="val 68710"/>
              <a:gd name="adj2" fmla="val 738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0739917-10D4-4AAF-9144-3A6F48209314}"/>
              </a:ext>
            </a:extLst>
          </p:cNvPr>
          <p:cNvSpPr/>
          <p:nvPr/>
        </p:nvSpPr>
        <p:spPr>
          <a:xfrm>
            <a:off x="1042416" y="1298448"/>
            <a:ext cx="201168" cy="898234"/>
          </a:xfrm>
          <a:prstGeom prst="leftBrace">
            <a:avLst>
              <a:gd name="adj1" fmla="val 68710"/>
              <a:gd name="adj2" fmla="val 51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22E-78F9-4182-A445-FD583977A979}"/>
              </a:ext>
            </a:extLst>
          </p:cNvPr>
          <p:cNvSpPr txBox="1"/>
          <p:nvPr/>
        </p:nvSpPr>
        <p:spPr>
          <a:xfrm rot="16200000">
            <a:off x="82613" y="3313488"/>
            <a:ext cx="114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D0FA-28BF-42D5-AEFF-EF8FCD2303B3}"/>
              </a:ext>
            </a:extLst>
          </p:cNvPr>
          <p:cNvSpPr txBox="1"/>
          <p:nvPr/>
        </p:nvSpPr>
        <p:spPr>
          <a:xfrm rot="16200000">
            <a:off x="-15976" y="5164575"/>
            <a:ext cx="133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819FF-3977-4D88-9FEB-F8AC8239CA77}"/>
              </a:ext>
            </a:extLst>
          </p:cNvPr>
          <p:cNvSpPr txBox="1"/>
          <p:nvPr/>
        </p:nvSpPr>
        <p:spPr>
          <a:xfrm rot="16200000">
            <a:off x="-9878" y="1562898"/>
            <a:ext cx="13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Estimation</a:t>
            </a:r>
          </a:p>
        </p:txBody>
      </p:sp>
      <p:pic>
        <p:nvPicPr>
          <p:cNvPr id="2052" name="Picture 4" descr="Let's get ahead of it: A map of the early 2020 results by population, not  acreage - The Washington Post">
            <a:extLst>
              <a:ext uri="{FF2B5EF4-FFF2-40B4-BE49-F238E27FC236}">
                <a16:creationId xmlns:a16="http://schemas.microsoft.com/office/drawing/2014/main" id="{51448D7B-A0D3-4074-8312-105843059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6658"/>
          <a:stretch/>
        </p:blipFill>
        <p:spPr bwMode="auto">
          <a:xfrm>
            <a:off x="7864834" y="1219200"/>
            <a:ext cx="2410839" cy="14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ginner's Guide to Object Detection Algorithms | by Surya Remanan |  Analytics Vidhya | Medium">
            <a:extLst>
              <a:ext uri="{FF2B5EF4-FFF2-40B4-BE49-F238E27FC236}">
                <a16:creationId xmlns:a16="http://schemas.microsoft.com/office/drawing/2014/main" id="{495E9C1D-5CA7-4D43-8CE0-76DC7A56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45" y="3101045"/>
            <a:ext cx="2787703" cy="12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tGPT: Easily Explained">
            <a:extLst>
              <a:ext uri="{FF2B5EF4-FFF2-40B4-BE49-F238E27FC236}">
                <a16:creationId xmlns:a16="http://schemas.microsoft.com/office/drawing/2014/main" id="{3FB035B2-0460-4DAE-A427-DB0D24BD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2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ogle adds powerful new AI image tools, including inside Bard | PCWorld">
            <a:extLst>
              <a:ext uri="{FF2B5EF4-FFF2-40B4-BE49-F238E27FC236}">
                <a16:creationId xmlns:a16="http://schemas.microsoft.com/office/drawing/2014/main" id="{0957B1A2-53EC-45EA-854D-157F2111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1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tflix">
            <a:extLst>
              <a:ext uri="{FF2B5EF4-FFF2-40B4-BE49-F238E27FC236}">
                <a16:creationId xmlns:a16="http://schemas.microsoft.com/office/drawing/2014/main" id="{69A61908-3321-4053-95FE-72C7F091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92" y="1287180"/>
            <a:ext cx="1339508" cy="1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25375</TotalTime>
  <Words>1584</Words>
  <Application>Microsoft Macintosh PowerPoint</Application>
  <PresentationFormat>Widescreen</PresentationFormat>
  <Paragraphs>253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Machine Learning</vt:lpstr>
      <vt:lpstr>Announcements</vt:lpstr>
      <vt:lpstr>What is Machine Learning (ML)?</vt:lpstr>
      <vt:lpstr>What is Machine Learning (ML)? </vt:lpstr>
      <vt:lpstr>Maximum Likelihood Estimation</vt:lpstr>
      <vt:lpstr>Maximum Likelihood Estimation</vt:lpstr>
      <vt:lpstr>What is Machine Learning (ML)? </vt:lpstr>
      <vt:lpstr>What is Machine Learning (ML)? </vt:lpstr>
      <vt:lpstr>Applications of ML</vt:lpstr>
      <vt:lpstr>ML Pipeline</vt:lpstr>
      <vt:lpstr>1. Data Collection</vt:lpstr>
      <vt:lpstr>Data Bias</vt:lpstr>
      <vt:lpstr>Data Bias</vt:lpstr>
      <vt:lpstr>Data Sanitization</vt:lpstr>
      <vt:lpstr>2. Featurization</vt:lpstr>
      <vt:lpstr>Word Embeddings</vt:lpstr>
      <vt:lpstr>3. Model Training </vt:lpstr>
      <vt:lpstr>4. Evaluation </vt:lpstr>
      <vt:lpstr>5. Deployment </vt:lpstr>
      <vt:lpstr>ML Pipeline</vt:lpstr>
      <vt:lpstr>SpamClassifier</vt:lpstr>
      <vt:lpstr>Decision Trees</vt:lpstr>
      <vt:lpstr>Decision Trees</vt:lpstr>
      <vt:lpstr>Decision Trees</vt:lpstr>
      <vt:lpstr>Decision Trees</vt:lpstr>
      <vt:lpstr>Decision Trees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350</cp:revision>
  <cp:lastPrinted>2022-09-27T21:33:44Z</cp:lastPrinted>
  <dcterms:created xsi:type="dcterms:W3CDTF">2020-06-13T06:27:42Z</dcterms:created>
  <dcterms:modified xsi:type="dcterms:W3CDTF">2024-11-15T20:04:46Z</dcterms:modified>
</cp:coreProperties>
</file>