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40" r:id="rId3"/>
    <p:sldId id="341" r:id="rId4"/>
    <p:sldId id="343" r:id="rId5"/>
    <p:sldId id="342" r:id="rId6"/>
    <p:sldId id="346" r:id="rId7"/>
    <p:sldId id="348" r:id="rId8"/>
    <p:sldId id="921" r:id="rId9"/>
    <p:sldId id="927" r:id="rId10"/>
    <p:sldId id="920" r:id="rId11"/>
    <p:sldId id="922" r:id="rId12"/>
    <p:sldId id="923" r:id="rId13"/>
    <p:sldId id="92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7B7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8" autoAdjust="0"/>
    <p:restoredTop sz="93083" autoAdjust="0"/>
  </p:normalViewPr>
  <p:slideViewPr>
    <p:cSldViewPr snapToGrid="0" snapToObjects="1">
      <p:cViewPr varScale="1">
        <p:scale>
          <a:sx n="128" d="100"/>
          <a:sy n="128" d="100"/>
        </p:scale>
        <p:origin x="64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20E74-2D71-4753-B1F3-ECB7E6315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0DEDC-C499-4E7B-9EE2-FEC186CB5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13: Binary Trees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Binary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111794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favorite tree?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5BA23-D33B-4A72-B261-49AB21959E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2695" y="5592296"/>
            <a:ext cx="1242171" cy="1221502"/>
          </a:xfrm>
          <a:prstGeom prst="rect">
            <a:avLst/>
          </a:prstGeom>
        </p:spPr>
      </p:pic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CABF9BE8-C372-99B3-2129-886A512DDC14}"/>
              </a:ext>
            </a:extLst>
          </p:cNvPr>
          <p:cNvSpPr txBox="1"/>
          <p:nvPr/>
        </p:nvSpPr>
        <p:spPr>
          <a:xfrm>
            <a:off x="7379594" y="4838081"/>
            <a:ext cx="201179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" name="Google Shape;98;p1">
            <a:extLst>
              <a:ext uri="{FF2B5EF4-FFF2-40B4-BE49-F238E27FC236}">
                <a16:creationId xmlns:a16="http://schemas.microsoft.com/office/drawing/2014/main" id="{5963940E-8D92-23F4-F686-8CFB9831727D}"/>
              </a:ext>
            </a:extLst>
          </p:cNvPr>
          <p:cNvSpPr txBox="1"/>
          <p:nvPr/>
        </p:nvSpPr>
        <p:spPr>
          <a:xfrm>
            <a:off x="9354623" y="4838665"/>
            <a:ext cx="3053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Binary Tree is either: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Empty tree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682912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Node w/ two subtrees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87670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</a:t>
            </a:r>
            <a:br>
              <a:rPr lang="en-US" i="1" dirty="0"/>
            </a:br>
            <a:r>
              <a:rPr lang="en-US" i="1" dirty="0"/>
              <a:t>A tree is either empty or a node with two more trees!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14526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29952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Programming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13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Programs look very similar to Recursive LinkedList!</a:t>
            </a:r>
          </a:p>
          <a:p>
            <a:endParaRPr lang="en-US" dirty="0"/>
          </a:p>
          <a:p>
            <a:r>
              <a:rPr lang="en-US" dirty="0"/>
              <a:t>Guaranteed base case: empty tree</a:t>
            </a:r>
          </a:p>
          <a:p>
            <a:pPr lvl="1"/>
            <a:r>
              <a:rPr lang="en-US" dirty="0"/>
              <a:t>Simplest possible input, should immediately know the return</a:t>
            </a:r>
          </a:p>
          <a:p>
            <a:r>
              <a:rPr lang="en-US" dirty="0"/>
              <a:t>Guaranteed public / private pair</a:t>
            </a:r>
          </a:p>
          <a:p>
            <a:pPr lvl="1"/>
            <a:r>
              <a:rPr lang="en-US" dirty="0"/>
              <a:t>Need to know which subtree you’re currently processing</a:t>
            </a:r>
          </a:p>
          <a:p>
            <a:r>
              <a:rPr lang="en-US" dirty="0"/>
              <a:t>If modifying, we use </a:t>
            </a:r>
            <a:r>
              <a:rPr lang="en-US" dirty="0">
                <a:latin typeface="Consolas" panose="020B0609020204030204" pitchFamily="49" charset="0"/>
              </a:rPr>
              <a:t>x = change(x)</a:t>
            </a:r>
          </a:p>
          <a:p>
            <a:pPr lvl="1"/>
            <a:r>
              <a:rPr lang="en-US" dirty="0"/>
              <a:t>Don’t stop early, return updated subtree 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IntTreeNode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Let’s trace through an example together…</a:t>
            </a:r>
          </a:p>
        </p:txBody>
      </p:sp>
    </p:spTree>
    <p:extLst>
      <p:ext uri="{BB962C8B-B14F-4D97-AF65-F5344CB8AC3E}">
        <p14:creationId xmlns:p14="http://schemas.microsoft.com/office/powerpoint/2010/main" val="821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Programming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405317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EBFEC70-DB88-4E58-9201-B2D2F7246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35572" r="31164" b="9395"/>
          <a:stretch/>
        </p:blipFill>
        <p:spPr bwMode="auto">
          <a:xfrm>
            <a:off x="4403075" y="1558024"/>
            <a:ext cx="1308683" cy="1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5452A57-E626-4416-AB40-C245024F5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3914887" y="3357188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C9EB85-1924-45A6-89AB-47BEB6714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3810566" y="4947805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9D763C-997C-4255-9D17-482C0F3FB59B}"/>
              </a:ext>
            </a:extLst>
          </p:cNvPr>
          <p:cNvSpPr/>
          <p:nvPr/>
        </p:nvSpPr>
        <p:spPr>
          <a:xfrm>
            <a:off x="2435031" y="1697814"/>
            <a:ext cx="2015836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method(one)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23727A-A64E-4B78-A538-CECFA639E2A6}"/>
              </a:ext>
            </a:extLst>
          </p:cNvPr>
          <p:cNvSpPr/>
          <p:nvPr/>
        </p:nvSpPr>
        <p:spPr>
          <a:xfrm>
            <a:off x="2163361" y="3472611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method(two)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0BD7D2-AF5E-41E2-9E25-E5E90022DE4F}"/>
              </a:ext>
            </a:extLst>
          </p:cNvPr>
          <p:cNvSpPr/>
          <p:nvPr/>
        </p:nvSpPr>
        <p:spPr>
          <a:xfrm>
            <a:off x="1919770" y="4947805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C8EF75-18BC-438F-B236-5FB1F061F714}"/>
              </a:ext>
            </a:extLst>
          </p:cNvPr>
          <p:cNvGrpSpPr/>
          <p:nvPr/>
        </p:nvGrpSpPr>
        <p:grpSpPr>
          <a:xfrm>
            <a:off x="5802928" y="1660912"/>
            <a:ext cx="890943" cy="902268"/>
            <a:chOff x="8286993" y="1512506"/>
            <a:chExt cx="1294557" cy="13282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14441E-5603-4AEB-AA1C-1C763A4E712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F5ED60-9FD3-42DA-BCF0-C518BBE4AD53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4EEBEE-AB59-45F4-889C-86B9B97ED2E2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73299-C44A-4C64-A768-B0EC8DAA866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EA1F52-FEA4-42E6-A655-E9964A1E7CE5}"/>
              </a:ext>
            </a:extLst>
          </p:cNvPr>
          <p:cNvGrpSpPr/>
          <p:nvPr/>
        </p:nvGrpSpPr>
        <p:grpSpPr>
          <a:xfrm>
            <a:off x="6472974" y="3444818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ADB6CF-A941-44EB-A1FB-6579B133F56B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3AFEF1-701F-401E-B43E-1D940C3927DD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99F501-A026-4903-8ABC-E991B8684A15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9E4245-C5EF-4025-AD1E-C4B857DA4F5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E6EE78-2E81-4C8F-B7F9-C3705C05051C}"/>
              </a:ext>
            </a:extLst>
          </p:cNvPr>
          <p:cNvGrpSpPr/>
          <p:nvPr/>
        </p:nvGrpSpPr>
        <p:grpSpPr>
          <a:xfrm>
            <a:off x="5154653" y="3435709"/>
            <a:ext cx="890943" cy="902268"/>
            <a:chOff x="8286993" y="1512506"/>
            <a:chExt cx="1294557" cy="132822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A2C53B-C96A-470E-BF81-91EECC23CC3C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D41625-A25E-458B-8957-FCE8F40C725E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AB81D2-EDF5-469C-9CFA-B79DEFACD14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1F2D882-3F0F-435E-B2B8-4EB749CB6AB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7D43F62-1A34-48AB-9B65-EC652975C9D1}"/>
              </a:ext>
            </a:extLst>
          </p:cNvPr>
          <p:cNvSpPr txBox="1"/>
          <p:nvPr/>
        </p:nvSpPr>
        <p:spPr>
          <a:xfrm>
            <a:off x="5760718" y="52019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04F317-AF11-4BCA-AF69-34339024B6F7}"/>
              </a:ext>
            </a:extLst>
          </p:cNvPr>
          <p:cNvSpPr txBox="1"/>
          <p:nvPr/>
        </p:nvSpPr>
        <p:spPr>
          <a:xfrm>
            <a:off x="4633572" y="5191264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F0F466-04E9-4AF5-8EAA-21767A8C029C}"/>
              </a:ext>
            </a:extLst>
          </p:cNvPr>
          <p:cNvSpPr txBox="1"/>
          <p:nvPr/>
        </p:nvSpPr>
        <p:spPr>
          <a:xfrm>
            <a:off x="6991935" y="52019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ECF866-CBF0-4BD0-B448-EA4AE23BD187}"/>
              </a:ext>
            </a:extLst>
          </p:cNvPr>
          <p:cNvCxnSpPr>
            <a:cxnSpLocks/>
          </p:cNvCxnSpPr>
          <p:nvPr/>
        </p:nvCxnSpPr>
        <p:spPr>
          <a:xfrm flipH="1">
            <a:off x="5599115" y="2410866"/>
            <a:ext cx="443333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93BAD52-79DA-4E4F-94C6-C2A41A580639}"/>
              </a:ext>
            </a:extLst>
          </p:cNvPr>
          <p:cNvCxnSpPr>
            <a:cxnSpLocks/>
          </p:cNvCxnSpPr>
          <p:nvPr/>
        </p:nvCxnSpPr>
        <p:spPr>
          <a:xfrm>
            <a:off x="6472974" y="2410866"/>
            <a:ext cx="446481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069A261-96C1-46CA-AE45-538E7403C274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7123185" y="4165885"/>
            <a:ext cx="355422" cy="10360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8C208E-2480-4568-A4DF-E84AC8DABCEF}"/>
              </a:ext>
            </a:extLst>
          </p:cNvPr>
          <p:cNvCxnSpPr>
            <a:cxnSpLocks/>
          </p:cNvCxnSpPr>
          <p:nvPr/>
        </p:nvCxnSpPr>
        <p:spPr>
          <a:xfrm flipH="1">
            <a:off x="6371434" y="4165885"/>
            <a:ext cx="322438" cy="10253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100EAB6-90F5-47D6-B5B8-7E9814B00CA5}"/>
              </a:ext>
            </a:extLst>
          </p:cNvPr>
          <p:cNvCxnSpPr>
            <a:cxnSpLocks/>
          </p:cNvCxnSpPr>
          <p:nvPr/>
        </p:nvCxnSpPr>
        <p:spPr>
          <a:xfrm>
            <a:off x="5832499" y="4143355"/>
            <a:ext cx="292076" cy="10586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FD6D423-44C7-493E-895A-22E22E738639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5120244" y="4143355"/>
            <a:ext cx="255305" cy="1047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F122FDB-875E-4D99-A51F-BBBC9A192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5406177" y="5785591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E0CB055-BF28-4383-9D4A-C0872E62DB56}"/>
              </a:ext>
            </a:extLst>
          </p:cNvPr>
          <p:cNvSpPr/>
          <p:nvPr/>
        </p:nvSpPr>
        <p:spPr>
          <a:xfrm>
            <a:off x="3657724" y="6048772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pic>
        <p:nvPicPr>
          <p:cNvPr id="5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C9B24590-1768-469C-80A4-A969A8CD3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7441993" y="3355917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F466943-C326-40B0-9021-F273D31C368E}"/>
              </a:ext>
            </a:extLst>
          </p:cNvPr>
          <p:cNvSpPr/>
          <p:nvPr/>
        </p:nvSpPr>
        <p:spPr>
          <a:xfrm>
            <a:off x="8666785" y="3472611"/>
            <a:ext cx="1984177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method(three)</a:t>
            </a:r>
          </a:p>
        </p:txBody>
      </p:sp>
      <p:pic>
        <p:nvPicPr>
          <p:cNvPr id="5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9BDE092A-2745-45B4-AD44-F2A0C4D39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8054389" y="4984558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4930078-3095-4DA4-BC91-AA02514098AE}"/>
              </a:ext>
            </a:extLst>
          </p:cNvPr>
          <p:cNvSpPr/>
          <p:nvPr/>
        </p:nvSpPr>
        <p:spPr>
          <a:xfrm>
            <a:off x="8799686" y="4947805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08D42C-789B-4210-996F-D83ACAA5B576}"/>
              </a:ext>
            </a:extLst>
          </p:cNvPr>
          <p:cNvSpPr txBox="1"/>
          <p:nvPr/>
        </p:nvSpPr>
        <p:spPr>
          <a:xfrm>
            <a:off x="7629153" y="1614384"/>
            <a:ext cx="4089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Pre-order traversal</a:t>
            </a:r>
          </a:p>
        </p:txBody>
      </p:sp>
      <p:pic>
        <p:nvPicPr>
          <p:cNvPr id="6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C585E965-2F66-4121-80D9-41323F237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6276975" y="5792152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59CA178-0E9E-4919-8185-9FDEE93664D7}"/>
              </a:ext>
            </a:extLst>
          </p:cNvPr>
          <p:cNvSpPr/>
          <p:nvPr/>
        </p:nvSpPr>
        <p:spPr>
          <a:xfrm>
            <a:off x="6917436" y="6055333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</p:spTree>
    <p:extLst>
      <p:ext uri="{BB962C8B-B14F-4D97-AF65-F5344CB8AC3E}">
        <p14:creationId xmlns:p14="http://schemas.microsoft.com/office/powerpoint/2010/main" val="36166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0" grpId="0"/>
      <p:bldP spid="62" grpId="0" animBg="1"/>
      <p:bldP spid="6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Traversals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199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 different primary traversals</a:t>
            </a:r>
          </a:p>
          <a:p>
            <a:pPr lvl="1"/>
            <a:r>
              <a:rPr lang="en-US" dirty="0"/>
              <a:t>All concerned with when you process your current root</a:t>
            </a:r>
          </a:p>
          <a:p>
            <a:endParaRPr lang="en-US" dirty="0"/>
          </a:p>
          <a:p>
            <a:r>
              <a:rPr lang="en-US" dirty="0"/>
              <a:t>Pre-order traversal:</a:t>
            </a:r>
          </a:p>
          <a:p>
            <a:pPr lvl="1"/>
            <a:r>
              <a:rPr lang="en-US" dirty="0"/>
              <a:t>Process </a:t>
            </a:r>
            <a:r>
              <a:rPr lang="en-US" b="1" dirty="0"/>
              <a:t>root</a:t>
            </a:r>
            <a:r>
              <a:rPr lang="en-US" dirty="0"/>
              <a:t>, left subtree, right subtree</a:t>
            </a:r>
          </a:p>
          <a:p>
            <a:r>
              <a:rPr lang="en-US" dirty="0"/>
              <a:t>In-order traversal:</a:t>
            </a:r>
          </a:p>
          <a:p>
            <a:pPr lvl="1"/>
            <a:r>
              <a:rPr lang="en-US" dirty="0"/>
              <a:t>Process left subtree, </a:t>
            </a:r>
            <a:r>
              <a:rPr lang="en-US" b="1" dirty="0"/>
              <a:t>root</a:t>
            </a:r>
            <a:r>
              <a:rPr lang="en-US" dirty="0"/>
              <a:t>, right subtree</a:t>
            </a:r>
          </a:p>
          <a:p>
            <a:r>
              <a:rPr lang="en-US" dirty="0"/>
              <a:t>Post-order traversal:</a:t>
            </a:r>
          </a:p>
          <a:p>
            <a:pPr lvl="1"/>
            <a:r>
              <a:rPr lang="en-US" dirty="0"/>
              <a:t>Process left subtree, right subtree, </a:t>
            </a:r>
            <a:r>
              <a:rPr lang="en-US" b="1" dirty="0"/>
              <a:t>root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90235-5314-4BA1-B346-72FA4DB179AE}"/>
              </a:ext>
            </a:extLst>
          </p:cNvPr>
          <p:cNvSpPr txBox="1"/>
          <p:nvPr/>
        </p:nvSpPr>
        <p:spPr>
          <a:xfrm>
            <a:off x="457200" y="59436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Sometimes different traversals yield different results</a:t>
            </a:r>
          </a:p>
        </p:txBody>
      </p:sp>
    </p:spTree>
    <p:extLst>
      <p:ext uri="{BB962C8B-B14F-4D97-AF65-F5344CB8AC3E}">
        <p14:creationId xmlns:p14="http://schemas.microsoft.com/office/powerpoint/2010/main" val="28755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R5 due tonight</a:t>
            </a:r>
          </a:p>
          <a:p>
            <a:r>
              <a:rPr lang="en-US" dirty="0"/>
              <a:t>P2 due Wednesday (11/13)</a:t>
            </a:r>
          </a:p>
          <a:p>
            <a:r>
              <a:rPr lang="en-US" dirty="0"/>
              <a:t>Quiz 1 grades out early next week</a:t>
            </a:r>
          </a:p>
          <a:p>
            <a:r>
              <a:rPr lang="en-US" dirty="0"/>
              <a:t>Monday is a university holiday 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5C5E702-CEDF-45B1-A81F-2E1AF9A52380}"/>
              </a:ext>
            </a:extLst>
          </p:cNvPr>
          <p:cNvCxnSpPr>
            <a:cxnSpLocks/>
          </p:cNvCxnSpPr>
          <p:nvPr/>
        </p:nvCxnSpPr>
        <p:spPr>
          <a:xfrm flipV="1">
            <a:off x="10320788" y="2909034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F8767DB-EEF5-48BD-9B5B-6605171582BA}"/>
              </a:ext>
            </a:extLst>
          </p:cNvPr>
          <p:cNvCxnSpPr>
            <a:cxnSpLocks/>
          </p:cNvCxnSpPr>
          <p:nvPr/>
        </p:nvCxnSpPr>
        <p:spPr>
          <a:xfrm flipV="1">
            <a:off x="8677173" y="2921830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368E96-420F-43E6-9A9D-DD8003637BE0}"/>
              </a:ext>
            </a:extLst>
          </p:cNvPr>
          <p:cNvSpPr/>
          <p:nvPr/>
        </p:nvSpPr>
        <p:spPr>
          <a:xfrm>
            <a:off x="6070818" y="2595579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8ACA16-D25A-46F5-BE7B-A47E0C5219BF}"/>
              </a:ext>
            </a:extLst>
          </p:cNvPr>
          <p:cNvSpPr txBox="1"/>
          <p:nvPr/>
        </p:nvSpPr>
        <p:spPr>
          <a:xfrm>
            <a:off x="6196149" y="260310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8A7B4A-6C47-44E0-9CEC-4830B5BD1CCB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504372" y="2895490"/>
            <a:ext cx="566446" cy="6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7C4BA96-FC09-412C-AF12-795715C07F54}"/>
              </a:ext>
            </a:extLst>
          </p:cNvPr>
          <p:cNvSpPr/>
          <p:nvPr/>
        </p:nvSpPr>
        <p:spPr>
          <a:xfrm>
            <a:off x="5350214" y="2738912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75E29B-4A41-4CC5-A86A-15D096483AC3}"/>
              </a:ext>
            </a:extLst>
          </p:cNvPr>
          <p:cNvSpPr txBox="1"/>
          <p:nvPr/>
        </p:nvSpPr>
        <p:spPr>
          <a:xfrm>
            <a:off x="5181432" y="2397525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459CBA-8593-44F0-8DE1-D768C1BCC0B3}"/>
              </a:ext>
            </a:extLst>
          </p:cNvPr>
          <p:cNvSpPr/>
          <p:nvPr/>
        </p:nvSpPr>
        <p:spPr>
          <a:xfrm>
            <a:off x="6716630" y="2595579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1517B1-D7F8-4180-8F5B-D1EB999857F4}"/>
              </a:ext>
            </a:extLst>
          </p:cNvPr>
          <p:cNvSpPr txBox="1"/>
          <p:nvPr/>
        </p:nvSpPr>
        <p:spPr>
          <a:xfrm>
            <a:off x="10966600" y="265561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EB44C91-A16D-4973-8DA6-B7054945987F}"/>
              </a:ext>
            </a:extLst>
          </p:cNvPr>
          <p:cNvCxnSpPr>
            <a:cxnSpLocks/>
            <a:endCxn id="54" idx="1"/>
          </p:cNvCxnSpPr>
          <p:nvPr/>
        </p:nvCxnSpPr>
        <p:spPr>
          <a:xfrm flipV="1">
            <a:off x="7039536" y="2904898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D8A9844-C526-4313-9049-E9BA322FD017}"/>
              </a:ext>
            </a:extLst>
          </p:cNvPr>
          <p:cNvSpPr/>
          <p:nvPr/>
        </p:nvSpPr>
        <p:spPr>
          <a:xfrm>
            <a:off x="7706276" y="2604987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33A340-7F2D-4051-9CC4-D41B6487273D}"/>
              </a:ext>
            </a:extLst>
          </p:cNvPr>
          <p:cNvSpPr txBox="1"/>
          <p:nvPr/>
        </p:nvSpPr>
        <p:spPr>
          <a:xfrm>
            <a:off x="7831607" y="2612510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654FD1A-49CA-4EE8-8C10-ACED828F97AD}"/>
              </a:ext>
            </a:extLst>
          </p:cNvPr>
          <p:cNvSpPr/>
          <p:nvPr/>
        </p:nvSpPr>
        <p:spPr>
          <a:xfrm>
            <a:off x="8355978" y="26049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D753859-68D5-4D95-9088-0F966ABFFA2F}"/>
              </a:ext>
            </a:extLst>
          </p:cNvPr>
          <p:cNvSpPr/>
          <p:nvPr/>
        </p:nvSpPr>
        <p:spPr>
          <a:xfrm>
            <a:off x="9354169" y="26049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081A0D8-0AC0-4995-A0C7-6C1D6360245A}"/>
              </a:ext>
            </a:extLst>
          </p:cNvPr>
          <p:cNvSpPr txBox="1"/>
          <p:nvPr/>
        </p:nvSpPr>
        <p:spPr>
          <a:xfrm>
            <a:off x="9479500" y="261250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FAB28A0-5DF9-4FF5-BAC3-5A26CAD94F14}"/>
              </a:ext>
            </a:extLst>
          </p:cNvPr>
          <p:cNvSpPr/>
          <p:nvPr/>
        </p:nvSpPr>
        <p:spPr>
          <a:xfrm>
            <a:off x="10003218" y="260498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ACDEBBA-8383-434F-9F57-4CE498942489}"/>
              </a:ext>
            </a:extLst>
          </p:cNvPr>
          <p:cNvSpPr txBox="1"/>
          <p:nvPr/>
        </p:nvSpPr>
        <p:spPr>
          <a:xfrm>
            <a:off x="6087137" y="224340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1EF9276-E40A-4AEB-A3F1-79D75C24E25F}"/>
              </a:ext>
            </a:extLst>
          </p:cNvPr>
          <p:cNvSpPr txBox="1"/>
          <p:nvPr/>
        </p:nvSpPr>
        <p:spPr>
          <a:xfrm>
            <a:off x="6742498" y="2243403"/>
            <a:ext cx="58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next</a:t>
            </a:r>
          </a:p>
        </p:txBody>
      </p:sp>
      <p:pic>
        <p:nvPicPr>
          <p:cNvPr id="73" name="Picture 4" descr="Cartoon tree png images | PNGEgg">
            <a:extLst>
              <a:ext uri="{FF2B5EF4-FFF2-40B4-BE49-F238E27FC236}">
                <a16:creationId xmlns:a16="http://schemas.microsoft.com/office/drawing/2014/main" id="{12966426-78E2-4C96-BF92-641CDECB7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9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048E39-C595-407F-8FFB-A4559BF185D7}"/>
              </a:ext>
            </a:extLst>
          </p:cNvPr>
          <p:cNvSpPr/>
          <p:nvPr/>
        </p:nvSpPr>
        <p:spPr>
          <a:xfrm>
            <a:off x="8601246" y="16410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46573-E933-4331-BE0F-F9F33C936323}"/>
              </a:ext>
            </a:extLst>
          </p:cNvPr>
          <p:cNvSpPr txBox="1"/>
          <p:nvPr/>
        </p:nvSpPr>
        <p:spPr>
          <a:xfrm>
            <a:off x="8726577" y="164860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0A3C28-C425-4FCD-93D6-693CDBF18F0F}"/>
              </a:ext>
            </a:extLst>
          </p:cNvPr>
          <p:cNvCxnSpPr>
            <a:cxnSpLocks/>
          </p:cNvCxnSpPr>
          <p:nvPr/>
        </p:nvCxnSpPr>
        <p:spPr>
          <a:xfrm>
            <a:off x="8928195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0ADE3-C88C-4B39-B017-9BA11652987E}"/>
              </a:ext>
            </a:extLst>
          </p:cNvPr>
          <p:cNvSpPr/>
          <p:nvPr/>
        </p:nvSpPr>
        <p:spPr>
          <a:xfrm>
            <a:off x="8771849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CBD95-FBAA-4DE6-AED2-0B81A0C6934E}"/>
              </a:ext>
            </a:extLst>
          </p:cNvPr>
          <p:cNvSpPr txBox="1"/>
          <p:nvPr/>
        </p:nvSpPr>
        <p:spPr>
          <a:xfrm>
            <a:off x="8603067" y="707972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B6A296-99F0-4A4B-9EC8-4588C9BEF944}"/>
              </a:ext>
            </a:extLst>
          </p:cNvPr>
          <p:cNvSpPr/>
          <p:nvPr/>
        </p:nvSpPr>
        <p:spPr>
          <a:xfrm>
            <a:off x="8601246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F34236-7576-4A30-A75A-F3DC0ABF268E}"/>
              </a:ext>
            </a:extLst>
          </p:cNvPr>
          <p:cNvSpPr/>
          <p:nvPr/>
        </p:nvSpPr>
        <p:spPr>
          <a:xfrm>
            <a:off x="8601246" y="3086442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9B2516-4513-48CB-93FD-EB09ACC4336B}"/>
              </a:ext>
            </a:extLst>
          </p:cNvPr>
          <p:cNvSpPr txBox="1"/>
          <p:nvPr/>
        </p:nvSpPr>
        <p:spPr>
          <a:xfrm>
            <a:off x="8726577" y="309396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FBEF0C-8586-4E43-A484-DC124C14997A}"/>
              </a:ext>
            </a:extLst>
          </p:cNvPr>
          <p:cNvCxnSpPr>
            <a:cxnSpLocks/>
          </p:cNvCxnSpPr>
          <p:nvPr/>
        </p:nvCxnSpPr>
        <p:spPr>
          <a:xfrm>
            <a:off x="8928195" y="2534811"/>
            <a:ext cx="0" cy="5564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11FEED0-7CAD-49DC-BBE4-C25AF1B30A7C}"/>
              </a:ext>
            </a:extLst>
          </p:cNvPr>
          <p:cNvSpPr/>
          <p:nvPr/>
        </p:nvSpPr>
        <p:spPr>
          <a:xfrm>
            <a:off x="8601246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CC34A7-2674-47CF-BC50-DFE1F776CDBD}"/>
              </a:ext>
            </a:extLst>
          </p:cNvPr>
          <p:cNvSpPr/>
          <p:nvPr/>
        </p:nvSpPr>
        <p:spPr>
          <a:xfrm>
            <a:off x="8607369" y="4508842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9CB0CE-48B5-4A18-B1E9-90A0DE769824}"/>
              </a:ext>
            </a:extLst>
          </p:cNvPr>
          <p:cNvSpPr txBox="1"/>
          <p:nvPr/>
        </p:nvSpPr>
        <p:spPr>
          <a:xfrm>
            <a:off x="8732700" y="451636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0FDDED-5350-4967-8627-257157773F87}"/>
              </a:ext>
            </a:extLst>
          </p:cNvPr>
          <p:cNvCxnSpPr>
            <a:cxnSpLocks/>
          </p:cNvCxnSpPr>
          <p:nvPr/>
        </p:nvCxnSpPr>
        <p:spPr>
          <a:xfrm>
            <a:off x="8934318" y="3995311"/>
            <a:ext cx="0" cy="518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B10D456-1470-4A27-92EC-26E723816BC3}"/>
              </a:ext>
            </a:extLst>
          </p:cNvPr>
          <p:cNvSpPr/>
          <p:nvPr/>
        </p:nvSpPr>
        <p:spPr>
          <a:xfrm>
            <a:off x="8607369" y="51086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0924AF-B55B-4E10-ADB4-DEE4C7F407E7}"/>
              </a:ext>
            </a:extLst>
          </p:cNvPr>
          <p:cNvCxnSpPr>
            <a:cxnSpLocks/>
          </p:cNvCxnSpPr>
          <p:nvPr/>
        </p:nvCxnSpPr>
        <p:spPr>
          <a:xfrm>
            <a:off x="8934318" y="5449297"/>
            <a:ext cx="0" cy="518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591BCC7-2371-44E3-A053-959405C4959E}"/>
              </a:ext>
            </a:extLst>
          </p:cNvPr>
          <p:cNvSpPr txBox="1"/>
          <p:nvPr/>
        </p:nvSpPr>
        <p:spPr>
          <a:xfrm>
            <a:off x="8467195" y="5920895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6A92D9-329A-44D2-A46A-9DED1833BAF9}"/>
              </a:ext>
            </a:extLst>
          </p:cNvPr>
          <p:cNvSpPr txBox="1"/>
          <p:nvPr/>
        </p:nvSpPr>
        <p:spPr>
          <a:xfrm>
            <a:off x="9247129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52D478-5C80-4F9F-9033-0F8C7E64A276}"/>
              </a:ext>
            </a:extLst>
          </p:cNvPr>
          <p:cNvSpPr txBox="1"/>
          <p:nvPr/>
        </p:nvSpPr>
        <p:spPr>
          <a:xfrm>
            <a:off x="9265235" y="235014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next</a:t>
            </a:r>
          </a:p>
        </p:txBody>
      </p:sp>
      <p:pic>
        <p:nvPicPr>
          <p:cNvPr id="40" name="Picture 4" descr="Cartoon tree png images | PNGEgg">
            <a:extLst>
              <a:ext uri="{FF2B5EF4-FFF2-40B4-BE49-F238E27FC236}">
                <a16:creationId xmlns:a16="http://schemas.microsoft.com/office/drawing/2014/main" id="{7C3999C8-B2D5-4553-8FC4-CB672DDD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4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379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Linked </a:t>
            </a:r>
            <a:r>
              <a:rPr lang="en-US" dirty="0" err="1">
                <a:latin typeface="Consolas" panose="020B0609020204030204" pitchFamily="49" charset="0"/>
              </a:rPr>
              <a:t>TreeNodes</a:t>
            </a:r>
            <a:r>
              <a:rPr lang="en-US" dirty="0"/>
              <a:t> w/ 3 fields:</a:t>
            </a:r>
          </a:p>
          <a:p>
            <a:pPr lvl="1"/>
            <a:r>
              <a:rPr lang="en-US" dirty="0"/>
              <a:t>int data,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left,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right</a:t>
            </a:r>
          </a:p>
          <a:p>
            <a:pPr lvl="1"/>
            <a:r>
              <a:rPr lang="en-US" dirty="0"/>
              <a:t>Doubly complicated!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6BF6AE-8662-43C8-B2CF-CB213563824F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6086E-8E0D-484D-8F82-953E8A0C6875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A8DB78-B6ED-4BF5-B15E-CA29C93DAFB7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1936EB8-130B-401A-A801-B6F388C7C027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E36AA-3521-4F2D-B933-97EA89C50A55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D2DD9C-E37F-4482-80E3-0FA1108FDC9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3CB015-ABB8-4BEC-8194-D97E043FBB4A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BA1F8-5EB8-4D0E-91F5-FC085E9566B5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24306F-7639-4F66-8832-9A69380C115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413AF-2812-466A-8242-1EEFCDE9BBD5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2F990-622E-465F-B944-F97CB3C3515E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0F3BC1-F56F-495D-86BB-5EBF2133F2F3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51A3CD-073E-4907-9363-35990918AE5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78F5B24-4562-4D94-AB0E-30C588EC7B96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18B50A-3D3E-4A47-9CE1-81E76F8F3E1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5BF5B7-3AA9-4B49-BA5C-7358EA6E0F30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5636A6-0EC6-425E-8907-ADF0CE905B4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B8FE1E-15D3-4AA1-82DF-BBAA6B41B734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EF7DE7-0250-462B-BA63-D34E1F658201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0BC431-803D-452A-8F36-990B7EBDA0AA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9834240" y="5450906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F2333B5-D83A-4AD1-BA04-DEE889C7D6D0}"/>
              </a:ext>
            </a:extLst>
          </p:cNvPr>
          <p:cNvSpPr txBox="1"/>
          <p:nvPr/>
        </p:nvSpPr>
        <p:spPr>
          <a:xfrm>
            <a:off x="9347568" y="5957793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41D441-5ED4-47A1-A412-89ADC09E7820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9071452" y="3986167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553B893-C7CE-40B6-A783-BB54D8976661}"/>
              </a:ext>
            </a:extLst>
          </p:cNvPr>
          <p:cNvSpPr txBox="1"/>
          <p:nvPr/>
        </p:nvSpPr>
        <p:spPr>
          <a:xfrm>
            <a:off x="8584780" y="4493054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1F3B39-8131-435F-A06D-ECD664464EA0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DCF3276-7EE7-49B1-90E0-69F4BE24FAEC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B3E57-93CA-4ACD-BD23-728458B75CB9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6A4B18-12F4-4B13-911F-D5229EAB2F8A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3E2A81-CFC3-4F24-9575-4FE17387A070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pic>
        <p:nvPicPr>
          <p:cNvPr id="57" name="Picture 4" descr="Cartoon tree png images | PNGEgg">
            <a:extLst>
              <a:ext uri="{FF2B5EF4-FFF2-40B4-BE49-F238E27FC236}">
                <a16:creationId xmlns:a16="http://schemas.microsoft.com/office/drawing/2014/main" id="{B118AEC7-7507-4F00-8D7F-12C31553C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2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D00CC0-3BBA-4F3E-BD02-0230656CA24A}"/>
              </a:ext>
            </a:extLst>
          </p:cNvPr>
          <p:cNvSpPr/>
          <p:nvPr/>
        </p:nvSpPr>
        <p:spPr>
          <a:xfrm>
            <a:off x="7788582" y="1464912"/>
            <a:ext cx="2414163" cy="146528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CB125E5-D436-48CF-B859-21F69B47198D}"/>
              </a:ext>
            </a:extLst>
          </p:cNvPr>
          <p:cNvSpPr/>
          <p:nvPr/>
        </p:nvSpPr>
        <p:spPr>
          <a:xfrm>
            <a:off x="8065971" y="4408587"/>
            <a:ext cx="3176336" cy="146528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379"/>
            <a:ext cx="10515600" cy="5610312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Linked </a:t>
            </a:r>
            <a:r>
              <a:rPr lang="en-US" dirty="0" err="1">
                <a:latin typeface="Consolas" panose="020B0609020204030204" pitchFamily="49" charset="0"/>
              </a:rPr>
              <a:t>TreeNodes</a:t>
            </a:r>
            <a:r>
              <a:rPr lang="en-US" dirty="0"/>
              <a:t> w/ 3 fields:</a:t>
            </a:r>
          </a:p>
          <a:p>
            <a:pPr lvl="1"/>
            <a:r>
              <a:rPr lang="en-US" dirty="0"/>
              <a:t>int data,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left,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right</a:t>
            </a:r>
          </a:p>
          <a:p>
            <a:pPr lvl="1"/>
            <a:r>
              <a:rPr lang="en-US" dirty="0"/>
              <a:t>Doubly complicated!</a:t>
            </a:r>
          </a:p>
          <a:p>
            <a:pPr lvl="1"/>
            <a:endParaRPr lang="en-US" dirty="0"/>
          </a:p>
          <a:p>
            <a:r>
              <a:rPr lang="en-US" dirty="0"/>
              <a:t>Similar to trees?</a:t>
            </a:r>
          </a:p>
          <a:p>
            <a:pPr lvl="1"/>
            <a:r>
              <a:rPr lang="en-US" dirty="0"/>
              <a:t>Close enough!</a:t>
            </a:r>
          </a:p>
          <a:p>
            <a:pPr lvl="1"/>
            <a:r>
              <a:rPr lang="en-US" dirty="0"/>
              <a:t>Terminology: root / leaves</a:t>
            </a:r>
          </a:p>
          <a:p>
            <a:pPr lvl="1"/>
            <a:endParaRPr lang="en-US" dirty="0"/>
          </a:p>
          <a:p>
            <a:r>
              <a:rPr lang="en-US" dirty="0"/>
              <a:t>Other terminology as well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6BF6AE-8662-43C8-B2CF-CB213563824F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6086E-8E0D-484D-8F82-953E8A0C6875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A8DB78-B6ED-4BF5-B15E-CA29C93DAFB7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1936EB8-130B-401A-A801-B6F388C7C027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E36AA-3521-4F2D-B933-97EA89C50A55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D2DD9C-E37F-4482-80E3-0FA1108FDC9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3CB015-ABB8-4BEC-8194-D97E043FBB4A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BA1F8-5EB8-4D0E-91F5-FC085E9566B5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24306F-7639-4F66-8832-9A69380C115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413AF-2812-466A-8242-1EEFCDE9BBD5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2F990-622E-465F-B944-F97CB3C3515E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0F3BC1-F56F-495D-86BB-5EBF2133F2F3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51A3CD-073E-4907-9363-35990918AE5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78F5B24-4562-4D94-AB0E-30C588EC7B96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18B50A-3D3E-4A47-9CE1-81E76F8F3E1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5BF5B7-3AA9-4B49-BA5C-7358EA6E0F30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5636A6-0EC6-425E-8907-ADF0CE905B4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B8FE1E-15D3-4AA1-82DF-BBAA6B41B734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EF7DE7-0250-462B-BA63-D34E1F658201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0BC431-803D-452A-8F36-990B7EBDA0A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F2333B5-D83A-4AD1-BA04-DEE889C7D6D0}"/>
              </a:ext>
            </a:extLst>
          </p:cNvPr>
          <p:cNvSpPr txBox="1"/>
          <p:nvPr/>
        </p:nvSpPr>
        <p:spPr>
          <a:xfrm>
            <a:off x="9185134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41D441-5ED4-47A1-A412-89ADC09E7820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1F3B39-8131-435F-A06D-ECD664464EA0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DCF3276-7EE7-49B1-90E0-69F4BE24FAEC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B3E57-93CA-4ACD-BD23-728458B75CB9}"/>
              </a:ext>
            </a:extLst>
          </p:cNvPr>
          <p:cNvSpPr txBox="1"/>
          <p:nvPr/>
        </p:nvSpPr>
        <p:spPr>
          <a:xfrm>
            <a:off x="9652723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6A4B18-12F4-4B13-911F-D5229EAB2F8A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3E2A81-CFC3-4F24-9575-4FE17387A070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5F711D-9CB6-42F4-8C45-63AF433729D3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7D7E9A-EE49-412B-A677-1C759B2475B7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F633B3-AF59-44A7-9CC0-5228DA1F443E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3E6801B-E639-4316-918C-7E1513462223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75B0C76-0B9B-43CC-A3B6-855BBC3CA466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55A9C8E-00B3-4F1C-B714-176DE02B7B1C}"/>
              </a:ext>
            </a:extLst>
          </p:cNvPr>
          <p:cNvCxnSpPr>
            <a:cxnSpLocks/>
            <a:endCxn id="51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A5B580F-0215-41F9-840E-EDDD9021F9CE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pic>
        <p:nvPicPr>
          <p:cNvPr id="2052" name="Picture 4" descr="Cartoon tree png images | PNGEgg">
            <a:extLst>
              <a:ext uri="{FF2B5EF4-FFF2-40B4-BE49-F238E27FC236}">
                <a16:creationId xmlns:a16="http://schemas.microsoft.com/office/drawing/2014/main" id="{A8D7D062-B36E-46A3-A2E9-C4A8F828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4E889E-FFB9-45E1-8898-DC96BEFA7A92}"/>
              </a:ext>
            </a:extLst>
          </p:cNvPr>
          <p:cNvSpPr txBox="1"/>
          <p:nvPr/>
        </p:nvSpPr>
        <p:spPr>
          <a:xfrm>
            <a:off x="9674123" y="886830"/>
            <a:ext cx="910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root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6C27C1-8C5B-487C-BEF1-0B35C7481EDA}"/>
              </a:ext>
            </a:extLst>
          </p:cNvPr>
          <p:cNvSpPr txBox="1"/>
          <p:nvPr/>
        </p:nvSpPr>
        <p:spPr>
          <a:xfrm>
            <a:off x="10524920" y="3806535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leaves</a:t>
            </a:r>
          </a:p>
        </p:txBody>
      </p:sp>
    </p:spTree>
    <p:extLst>
      <p:ext uri="{BB962C8B-B14F-4D97-AF65-F5344CB8AC3E}">
        <p14:creationId xmlns:p14="http://schemas.microsoft.com/office/powerpoint/2010/main" val="41945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60117 -0.35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2" y="-17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275000" y="2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CF905CC4-7198-40A6-A840-860F1423838A}"/>
              </a:ext>
            </a:extLst>
          </p:cNvPr>
          <p:cNvSpPr/>
          <p:nvPr/>
        </p:nvSpPr>
        <p:spPr>
          <a:xfrm rot="20095040">
            <a:off x="9087340" y="2842185"/>
            <a:ext cx="1870679" cy="3146980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1026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3D53AA9D-CF32-4E35-9236-285AD2A5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8" y="1077304"/>
            <a:ext cx="7100354" cy="60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07A20020-853C-499E-8905-53CBE82C2D01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348CE6-6512-4AB2-9810-B2F5F6329A43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EFD22D6-B1C5-4F76-A8FF-602BE9C450D4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244F1D7-8EE0-47C2-B75A-8FC8762D6992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CDC3DC-2DB4-40F1-B5B8-408D8B31F4F6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1AF29D6-39EB-4E3C-938A-153A7A4D664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BC327AB-8416-4877-9D7E-C66C6E380A32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128FD6-A9A8-4373-9C97-044B34AC74DC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7FBD6C6-E99A-4726-9295-3DEC81D34946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61884A50-5804-4CAE-BF65-7E68DD519244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007DDDD-F93F-42EF-9D4B-B5DC1F8BA065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FD43F5-24C4-4C5F-B499-684FB5E40C2D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6339AD1-71F2-476A-B2D8-B012ACD350D6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558CA62D-C8E2-477B-AE1A-87E963AF77EE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D2F12E3-1501-4539-B871-E91B59AFED0A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7CFD8C20-202B-4986-AE17-0536CD46FF3C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C001BBD-F12A-4ADF-B21F-0E3F652C4E0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127187-22EA-4E2C-8927-1CA916471480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07FF73A-BBF0-4198-89D9-F88922C14B6C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31ED386-A7E6-420C-8DC6-DBBEFBBAE91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D173A21-90C7-479A-AA17-A9C7CBA07964}"/>
              </a:ext>
            </a:extLst>
          </p:cNvPr>
          <p:cNvSpPr txBox="1"/>
          <p:nvPr/>
        </p:nvSpPr>
        <p:spPr>
          <a:xfrm>
            <a:off x="9185134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51E457-D549-4E00-BEF1-9910A00130F4}"/>
              </a:ext>
            </a:extLst>
          </p:cNvPr>
          <p:cNvCxnSpPr>
            <a:cxnSpLocks/>
            <a:endCxn id="103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2FA35EF-DB71-4CDF-8F46-F6F33633C4E4}"/>
              </a:ext>
            </a:extLst>
          </p:cNvPr>
          <p:cNvCxnSpPr>
            <a:cxnSpLocks/>
            <a:endCxn id="99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ACD9C7E-2382-4AC4-939A-C35B4AB29B10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C217EF3-8109-46B3-A9FC-0238D0962B41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2A99E9-DDB5-45FD-B848-8C1ED30CDB8D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ABC8136-0E82-4D00-BAEC-8D5E3E4C257A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38FF640-BFE2-492F-8004-073960F499D5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EDEB08-0790-4EFA-BD7E-92F99D74BAE9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F6CB5C6-528E-4C1B-8570-950AE7132DC0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6B8E15A-92B1-429B-814E-EC41641A42E1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135B102-1B28-4A4E-B7EB-E040910FC95E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D268191-8B8B-4853-89F1-62A4A7F3E8C1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0982BB7-ABDC-45FA-BAA0-5843BE759F2D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88E3D7-ADC6-4933-8E92-FFC8715556E2}"/>
              </a:ext>
            </a:extLst>
          </p:cNvPr>
          <p:cNvSpPr txBox="1"/>
          <p:nvPr/>
        </p:nvSpPr>
        <p:spPr>
          <a:xfrm>
            <a:off x="10507293" y="2190459"/>
            <a:ext cx="1582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parent /</a:t>
            </a:r>
          </a:p>
          <a:p>
            <a:r>
              <a:rPr lang="en-US" sz="3200" b="1" dirty="0">
                <a:solidFill>
                  <a:schemeClr val="accent5"/>
                </a:solidFill>
              </a:rPr>
              <a:t>child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C7D0795-D132-4346-BC8F-B78CD2624E94}"/>
              </a:ext>
            </a:extLst>
          </p:cNvPr>
          <p:cNvSpPr/>
          <p:nvPr/>
        </p:nvSpPr>
        <p:spPr>
          <a:xfrm rot="19024272">
            <a:off x="2869760" y="2756321"/>
            <a:ext cx="1576341" cy="2859054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CF905CC4-7198-40A6-A840-860F1423838A}"/>
              </a:ext>
            </a:extLst>
          </p:cNvPr>
          <p:cNvSpPr/>
          <p:nvPr/>
        </p:nvSpPr>
        <p:spPr>
          <a:xfrm rot="16200000">
            <a:off x="8860113" y="3363438"/>
            <a:ext cx="1628019" cy="3572131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1026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3D53AA9D-CF32-4E35-9236-285AD2A5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8" y="1077304"/>
            <a:ext cx="7100354" cy="60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07A20020-853C-499E-8905-53CBE82C2D01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348CE6-6512-4AB2-9810-B2F5F6329A43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EFD22D6-B1C5-4F76-A8FF-602BE9C450D4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244F1D7-8EE0-47C2-B75A-8FC8762D6992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CDC3DC-2DB4-40F1-B5B8-408D8B31F4F6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1AF29D6-39EB-4E3C-938A-153A7A4D664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BC327AB-8416-4877-9D7E-C66C6E380A32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128FD6-A9A8-4373-9C97-044B34AC74DC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7FBD6C6-E99A-4726-9295-3DEC81D34946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61884A50-5804-4CAE-BF65-7E68DD519244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007DDDD-F93F-42EF-9D4B-B5DC1F8BA065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FD43F5-24C4-4C5F-B499-684FB5E40C2D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6339AD1-71F2-476A-B2D8-B012ACD350D6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558CA62D-C8E2-477B-AE1A-87E963AF77EE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D2F12E3-1501-4539-B871-E91B59AFED0A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7CFD8C20-202B-4986-AE17-0536CD46FF3C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C001BBD-F12A-4ADF-B21F-0E3F652C4E0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127187-22EA-4E2C-8927-1CA916471480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07FF73A-BBF0-4198-89D9-F88922C14B6C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31ED386-A7E6-420C-8DC6-DBBEFBBAE91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D173A21-90C7-479A-AA17-A9C7CBA07964}"/>
              </a:ext>
            </a:extLst>
          </p:cNvPr>
          <p:cNvSpPr txBox="1"/>
          <p:nvPr/>
        </p:nvSpPr>
        <p:spPr>
          <a:xfrm>
            <a:off x="9185134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51E457-D549-4E00-BEF1-9910A00130F4}"/>
              </a:ext>
            </a:extLst>
          </p:cNvPr>
          <p:cNvCxnSpPr>
            <a:cxnSpLocks/>
            <a:endCxn id="103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2FA35EF-DB71-4CDF-8F46-F6F33633C4E4}"/>
              </a:ext>
            </a:extLst>
          </p:cNvPr>
          <p:cNvCxnSpPr>
            <a:cxnSpLocks/>
            <a:endCxn id="99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ACD9C7E-2382-4AC4-939A-C35B4AB29B10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C217EF3-8109-46B3-A9FC-0238D0962B41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2A99E9-DDB5-45FD-B848-8C1ED30CDB8D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ABC8136-0E82-4D00-BAEC-8D5E3E4C257A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38FF640-BFE2-492F-8004-073960F499D5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EDEB08-0790-4EFA-BD7E-92F99D74BAE9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F6CB5C6-528E-4C1B-8570-950AE7132DC0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6B8E15A-92B1-429B-814E-EC41641A42E1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135B102-1B28-4A4E-B7EB-E040910FC95E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D268191-8B8B-4853-89F1-62A4A7F3E8C1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0982BB7-ABDC-45FA-BAA0-5843BE759F2D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88E3D7-ADC6-4933-8E92-FFC8715556E2}"/>
              </a:ext>
            </a:extLst>
          </p:cNvPr>
          <p:cNvSpPr txBox="1"/>
          <p:nvPr/>
        </p:nvSpPr>
        <p:spPr>
          <a:xfrm>
            <a:off x="10559123" y="3931763"/>
            <a:ext cx="144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siblings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E71692E-05D7-4B60-A2A1-DE5B44D18251}"/>
              </a:ext>
            </a:extLst>
          </p:cNvPr>
          <p:cNvSpPr/>
          <p:nvPr/>
        </p:nvSpPr>
        <p:spPr>
          <a:xfrm rot="16200000">
            <a:off x="3925035" y="3801675"/>
            <a:ext cx="1324912" cy="1967160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CDA28A1E-4750-4940-AD25-4051781A5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6" t="54387" r="44677" b="30900"/>
          <a:stretch/>
        </p:blipFill>
        <p:spPr bwMode="auto">
          <a:xfrm>
            <a:off x="4728733" y="4432635"/>
            <a:ext cx="759751" cy="7310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 [Review]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linked list is either: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498514"/>
            <a:ext cx="4419600" cy="116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list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439258"/>
            <a:ext cx="4419600" cy="1249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another linked list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71653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</a:t>
            </a:r>
          </a:p>
          <a:p>
            <a:pPr marL="0" indent="0" algn="ctr">
              <a:buNone/>
            </a:pPr>
            <a:r>
              <a:rPr lang="en-US" i="1" dirty="0"/>
              <a:t>A list is either empty or a node with another list!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C32BDE-FFDC-4E6D-AC80-4CEE1E3537D4}"/>
              </a:ext>
            </a:extLst>
          </p:cNvPr>
          <p:cNvSpPr/>
          <p:nvPr/>
        </p:nvSpPr>
        <p:spPr>
          <a:xfrm>
            <a:off x="6715355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728EA-8DE7-4CD4-9DEB-AB56053C6275}"/>
              </a:ext>
            </a:extLst>
          </p:cNvPr>
          <p:cNvSpPr/>
          <p:nvPr/>
        </p:nvSpPr>
        <p:spPr>
          <a:xfrm>
            <a:off x="7534657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6331B-5FF5-4C7D-AAEC-5FCE24CA1BB7}"/>
              </a:ext>
            </a:extLst>
          </p:cNvPr>
          <p:cNvSpPr txBox="1"/>
          <p:nvPr/>
        </p:nvSpPr>
        <p:spPr>
          <a:xfrm>
            <a:off x="6779399" y="250420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1DD70-0D7F-44F6-89E8-963D2611179E}"/>
              </a:ext>
            </a:extLst>
          </p:cNvPr>
          <p:cNvSpPr txBox="1"/>
          <p:nvPr/>
        </p:nvSpPr>
        <p:spPr>
          <a:xfrm>
            <a:off x="7610857" y="251397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B8E54-6B32-4C55-977C-AB9476166FB3}"/>
              </a:ext>
            </a:extLst>
          </p:cNvPr>
          <p:cNvSpPr txBox="1"/>
          <p:nvPr/>
        </p:nvSpPr>
        <p:spPr>
          <a:xfrm>
            <a:off x="6941339" y="292089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15AFE0-DA95-4DCC-9219-5AB06938D02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7925908" y="3215030"/>
            <a:ext cx="9095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C78B288-88E0-4973-AC8B-20B2FB79C3EC}"/>
              </a:ext>
            </a:extLst>
          </p:cNvPr>
          <p:cNvSpPr/>
          <p:nvPr/>
        </p:nvSpPr>
        <p:spPr>
          <a:xfrm>
            <a:off x="8835467" y="2830982"/>
            <a:ext cx="2092505" cy="768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21D17-16CF-4B12-81CA-F27FB89FF6C3}"/>
              </a:ext>
            </a:extLst>
          </p:cNvPr>
          <p:cNvSpPr txBox="1"/>
          <p:nvPr/>
        </p:nvSpPr>
        <p:spPr>
          <a:xfrm>
            <a:off x="8860576" y="2984197"/>
            <a:ext cx="2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another list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56EDFE-B5F8-4769-AF51-A1594FF8A2A5}"/>
              </a:ext>
            </a:extLst>
          </p:cNvPr>
          <p:cNvSpPr/>
          <p:nvPr/>
        </p:nvSpPr>
        <p:spPr>
          <a:xfrm>
            <a:off x="6291072" y="2146033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545F86-D6A9-4C97-9208-1668E41542B2}"/>
              </a:ext>
            </a:extLst>
          </p:cNvPr>
          <p:cNvSpPr/>
          <p:nvPr/>
        </p:nvSpPr>
        <p:spPr>
          <a:xfrm>
            <a:off x="1175228" y="2121181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8042" y="2830982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402865002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16425</TotalTime>
  <Words>464</Words>
  <Application>Microsoft Macintosh PowerPoint</Application>
  <PresentationFormat>Widescreen</PresentationFormat>
  <Paragraphs>176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Binary Trees</vt:lpstr>
      <vt:lpstr>Announcements</vt:lpstr>
      <vt:lpstr>Binary Trees</vt:lpstr>
      <vt:lpstr>Binary Trees</vt:lpstr>
      <vt:lpstr>Binary Trees</vt:lpstr>
      <vt:lpstr>Binary Trees</vt:lpstr>
      <vt:lpstr>Tree Terminology</vt:lpstr>
      <vt:lpstr>Tree Terminology</vt:lpstr>
      <vt:lpstr>Linked Lists [Review]</vt:lpstr>
      <vt:lpstr>Binary Trees</vt:lpstr>
      <vt:lpstr>Binary Tree Programming</vt:lpstr>
      <vt:lpstr>Binary Tree Programming</vt:lpstr>
      <vt:lpstr>Binary Tree Traversals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R. Wilcox</cp:lastModifiedBy>
  <cp:revision>300</cp:revision>
  <cp:lastPrinted>2022-09-27T21:33:44Z</cp:lastPrinted>
  <dcterms:created xsi:type="dcterms:W3CDTF">2020-06-13T06:27:42Z</dcterms:created>
  <dcterms:modified xsi:type="dcterms:W3CDTF">2024-11-08T21:46:32Z</dcterms:modified>
</cp:coreProperties>
</file>