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325" r:id="rId3"/>
    <p:sldId id="919" r:id="rId4"/>
    <p:sldId id="921" r:id="rId5"/>
    <p:sldId id="926" r:id="rId6"/>
    <p:sldId id="902" r:id="rId7"/>
    <p:sldId id="920" r:id="rId8"/>
    <p:sldId id="92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FAFAFA"/>
    <a:srgbClr val="F5F5F5"/>
    <a:srgbClr val="EF5777"/>
    <a:srgbClr val="0FB9B1"/>
    <a:srgbClr val="54A0FF"/>
    <a:srgbClr val="F7B7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68" autoAdjust="0"/>
    <p:restoredTop sz="91429"/>
  </p:normalViewPr>
  <p:slideViewPr>
    <p:cSldViewPr snapToGrid="0" snapToObjects="1">
      <p:cViewPr varScale="1">
        <p:scale>
          <a:sx n="128" d="100"/>
          <a:sy n="128" d="100"/>
        </p:scale>
        <p:origin x="200" y="176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2058" y="2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11/5/24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86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2F9617-4B9F-19A5-D41B-387416ABD311}"/>
              </a:ext>
            </a:extLst>
          </p:cNvPr>
          <p:cNvSpPr/>
          <p:nvPr userDrawn="1"/>
        </p:nvSpPr>
        <p:spPr>
          <a:xfrm>
            <a:off x="8063682" y="5075655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1200" b="1" i="0" dirty="0">
              <a:solidFill>
                <a:schemeClr val="bg1">
                  <a:lumMod val="6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Autumn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12: Linked Lists and Recursion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4x/ta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193941" cy="1954786"/>
          </a:xfrm>
        </p:spPr>
        <p:txBody>
          <a:bodyPr/>
          <a:lstStyle/>
          <a:p>
            <a:r>
              <a:rPr lang="en-US" sz="3600" dirty="0"/>
              <a:t>Linked Lists with Recursion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92086"/>
            <a:ext cx="4476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22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latin typeface="Calibri" panose="020F0502020204030204" pitchFamily="34" charset="0"/>
                <a:cs typeface="Calibri" panose="020F0502020204030204" pitchFamily="34" charset="0"/>
              </a:rPr>
              <a:t>Best boba in Seattle?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81FDB3-B7C3-4183-B998-F4F8DC4E10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47416" y="5567020"/>
            <a:ext cx="1267682" cy="1259244"/>
          </a:xfrm>
          <a:prstGeom prst="rect">
            <a:avLst/>
          </a:prstGeom>
        </p:spPr>
      </p:pic>
      <p:sp>
        <p:nvSpPr>
          <p:cNvPr id="3" name="Google Shape;96;p1">
            <a:extLst>
              <a:ext uri="{FF2B5EF4-FFF2-40B4-BE49-F238E27FC236}">
                <a16:creationId xmlns:a16="http://schemas.microsoft.com/office/drawing/2014/main" id="{F1AFBFA7-A126-F354-26B0-C5A6FB6FD4F7}"/>
              </a:ext>
            </a:extLst>
          </p:cNvPr>
          <p:cNvSpPr txBox="1"/>
          <p:nvPr/>
        </p:nvSpPr>
        <p:spPr>
          <a:xfrm>
            <a:off x="7379594" y="4838081"/>
            <a:ext cx="2011796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24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8A0A59C6-8E6A-FE05-32AB-35A64F7B3E35}"/>
              </a:ext>
            </a:extLst>
          </p:cNvPr>
          <p:cNvSpPr txBox="1"/>
          <p:nvPr/>
        </p:nvSpPr>
        <p:spPr>
          <a:xfrm>
            <a:off x="9354623" y="4838665"/>
            <a:ext cx="30537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James Wilcox</a:t>
            </a: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DF6D-D585-4D00-AEEE-A7BCCB0F5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3"/>
            <a:ext cx="10515600" cy="5359036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C2 due tonight 11/6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R5 due Friday 11/8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P2 </a:t>
            </a:r>
            <a:r>
              <a:rPr lang="en-US" dirty="0"/>
              <a:t>out tomorrow 11/7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Quiz 1 grades out </a:t>
            </a:r>
            <a:r>
              <a:rPr lang="en-US" dirty="0"/>
              <a:t>early next week</a:t>
            </a:r>
          </a:p>
          <a:p>
            <a:pPr lvl="0" indent="-406400">
              <a:lnSpc>
                <a:spcPct val="100000"/>
              </a:lnSpc>
              <a:buSzPts val="2800"/>
            </a:pPr>
            <a:endParaRPr lang="en-US" dirty="0">
              <a:solidFill>
                <a:schemeClr val="tx1"/>
              </a:solidFill>
            </a:endParaRP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dirty="0">
                <a:hlinkClick r:id="rId2"/>
              </a:rPr>
              <a:t>Apply</a:t>
            </a:r>
            <a:r>
              <a:rPr lang="en-US" dirty="0"/>
              <a:t> to be a 12X TA!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18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Lists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835986" cy="470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linked list is either:</a:t>
            </a:r>
          </a:p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1392830" y="4498514"/>
            <a:ext cx="4419600" cy="1167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Empty list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CD0B5A-5823-4ECB-BE15-2E9179D8B317}"/>
              </a:ext>
            </a:extLst>
          </p:cNvPr>
          <p:cNvSpPr txBox="1">
            <a:spLocks/>
          </p:cNvSpPr>
          <p:nvPr/>
        </p:nvSpPr>
        <p:spPr>
          <a:xfrm>
            <a:off x="6435436" y="4439258"/>
            <a:ext cx="4419600" cy="1249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Node w/ another linked list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CA0335F-684E-4A7B-B72E-10B626ADA4F6}"/>
              </a:ext>
            </a:extLst>
          </p:cNvPr>
          <p:cNvSpPr txBox="1">
            <a:spLocks/>
          </p:cNvSpPr>
          <p:nvPr/>
        </p:nvSpPr>
        <p:spPr>
          <a:xfrm>
            <a:off x="813091" y="5716533"/>
            <a:ext cx="10835986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/>
              <a:t>This is a recursive definition! </a:t>
            </a:r>
          </a:p>
          <a:p>
            <a:pPr marL="0" indent="0" algn="ctr">
              <a:buNone/>
            </a:pPr>
            <a:r>
              <a:rPr lang="en-US" i="1" dirty="0"/>
              <a:t>A list is either empty or a node with another list!</a:t>
            </a:r>
            <a:endParaRPr lang="en-US" sz="1800" i="1" dirty="0">
              <a:latin typeface="Consolas" panose="020B06090202040302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C32BDE-FFDC-4E6D-AC80-4CEE1E3537D4}"/>
              </a:ext>
            </a:extLst>
          </p:cNvPr>
          <p:cNvSpPr/>
          <p:nvPr/>
        </p:nvSpPr>
        <p:spPr>
          <a:xfrm>
            <a:off x="6715355" y="2830982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6728EA-8DE7-4CD4-9DEB-AB56053C6275}"/>
              </a:ext>
            </a:extLst>
          </p:cNvPr>
          <p:cNvSpPr/>
          <p:nvPr/>
        </p:nvSpPr>
        <p:spPr>
          <a:xfrm>
            <a:off x="7534657" y="2830982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06331B-5FF5-4C7D-AAEC-5FCE24CA1BB7}"/>
              </a:ext>
            </a:extLst>
          </p:cNvPr>
          <p:cNvSpPr txBox="1"/>
          <p:nvPr/>
        </p:nvSpPr>
        <p:spPr>
          <a:xfrm>
            <a:off x="6779399" y="2504208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data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11DD70-0D7F-44F6-89E8-963D2611179E}"/>
              </a:ext>
            </a:extLst>
          </p:cNvPr>
          <p:cNvSpPr txBox="1"/>
          <p:nvPr/>
        </p:nvSpPr>
        <p:spPr>
          <a:xfrm>
            <a:off x="7610857" y="2513976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next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CB8E54-6B32-4C55-977C-AB9476166FB3}"/>
              </a:ext>
            </a:extLst>
          </p:cNvPr>
          <p:cNvSpPr txBox="1"/>
          <p:nvPr/>
        </p:nvSpPr>
        <p:spPr>
          <a:xfrm>
            <a:off x="6941339" y="2920897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4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315AFE0-DA95-4DCC-9219-5AB06938D02A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7925908" y="3215030"/>
            <a:ext cx="90955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DC78B288-88E0-4973-AC8B-20B2FB79C3EC}"/>
              </a:ext>
            </a:extLst>
          </p:cNvPr>
          <p:cNvSpPr/>
          <p:nvPr/>
        </p:nvSpPr>
        <p:spPr>
          <a:xfrm>
            <a:off x="8835467" y="2830982"/>
            <a:ext cx="2092505" cy="76809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A21D17-16CF-4B12-81CA-F27FB89FF6C3}"/>
              </a:ext>
            </a:extLst>
          </p:cNvPr>
          <p:cNvSpPr txBox="1"/>
          <p:nvPr/>
        </p:nvSpPr>
        <p:spPr>
          <a:xfrm>
            <a:off x="8860576" y="2984197"/>
            <a:ext cx="206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another list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E56EDFE-B5F8-4769-AF51-A1594FF8A2A5}"/>
              </a:ext>
            </a:extLst>
          </p:cNvPr>
          <p:cNvSpPr/>
          <p:nvPr/>
        </p:nvSpPr>
        <p:spPr>
          <a:xfrm>
            <a:off x="6291072" y="2146033"/>
            <a:ext cx="4866190" cy="218420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B545F86-D6A9-4C97-9208-1668E41542B2}"/>
              </a:ext>
            </a:extLst>
          </p:cNvPr>
          <p:cNvSpPr/>
          <p:nvPr/>
        </p:nvSpPr>
        <p:spPr>
          <a:xfrm>
            <a:off x="1175228" y="2121181"/>
            <a:ext cx="4866190" cy="218420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065518-8477-43D5-A674-8EE49E229525}"/>
              </a:ext>
            </a:extLst>
          </p:cNvPr>
          <p:cNvSpPr txBox="1"/>
          <p:nvPr/>
        </p:nvSpPr>
        <p:spPr>
          <a:xfrm>
            <a:off x="2388042" y="2830982"/>
            <a:ext cx="2441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onsolas" panose="020B0609020204030204" pitchFamily="49" charset="0"/>
              </a:rPr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627396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Traversals w/ </a:t>
            </a:r>
            <a:r>
              <a:rPr lang="en-US" dirty="0" err="1"/>
              <a:t>LinkedLists</a:t>
            </a: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470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Guaranteed base case: empty list</a:t>
            </a:r>
          </a:p>
          <a:p>
            <a:pPr lvl="1"/>
            <a:r>
              <a:rPr lang="en-US" dirty="0"/>
              <a:t>Simplest possible input, should immediately know the return</a:t>
            </a:r>
          </a:p>
          <a:p>
            <a:r>
              <a:rPr lang="en-US" dirty="0"/>
              <a:t>Guaranteed public / private pair</a:t>
            </a:r>
          </a:p>
          <a:p>
            <a:pPr lvl="1"/>
            <a:r>
              <a:rPr lang="en-US" dirty="0"/>
              <a:t>Need to know which </a:t>
            </a:r>
            <a:r>
              <a:rPr lang="en-US" dirty="0" err="1"/>
              <a:t>sublist</a:t>
            </a:r>
            <a:r>
              <a:rPr lang="en-US" dirty="0"/>
              <a:t> you’re currently processing (i.e.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)</a:t>
            </a:r>
          </a:p>
        </p:txBody>
      </p:sp>
      <p:pic>
        <p:nvPicPr>
          <p:cNvPr id="1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8B6B80B4-C124-4C8E-AF4A-BEA4D74A9A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4" t="28381" r="48639" b="9395"/>
          <a:stretch/>
        </p:blipFill>
        <p:spPr bwMode="auto">
          <a:xfrm>
            <a:off x="2054770" y="3121444"/>
            <a:ext cx="1744910" cy="200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5796B53-001C-429E-9C24-48DC76CB0E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8" t="35572" r="31164" b="9395"/>
          <a:stretch/>
        </p:blipFill>
        <p:spPr bwMode="auto">
          <a:xfrm>
            <a:off x="4394640" y="3352588"/>
            <a:ext cx="1308683" cy="176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18D9FAF2-DBB1-4795-ABD2-B2B6BD24DA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9" t="45054" r="14012" b="9396"/>
          <a:stretch/>
        </p:blipFill>
        <p:spPr bwMode="auto">
          <a:xfrm>
            <a:off x="6405830" y="3657388"/>
            <a:ext cx="1224793" cy="146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44543AC1-ECF4-4482-8A8B-5BCDF72985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6" t="61466" r="3156" b="9396"/>
          <a:stretch/>
        </p:blipFill>
        <p:spPr bwMode="auto">
          <a:xfrm>
            <a:off x="8678542" y="4170006"/>
            <a:ext cx="718398" cy="93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82DC392-8620-4B79-B262-F802089CF79F}"/>
              </a:ext>
            </a:extLst>
          </p:cNvPr>
          <p:cNvSpPr/>
          <p:nvPr/>
        </p:nvSpPr>
        <p:spPr>
          <a:xfrm>
            <a:off x="1919307" y="5121586"/>
            <a:ext cx="2015836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method(one)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1B451D2-CE57-4F61-8623-92C0DD5E5CFB}"/>
              </a:ext>
            </a:extLst>
          </p:cNvPr>
          <p:cNvSpPr/>
          <p:nvPr/>
        </p:nvSpPr>
        <p:spPr>
          <a:xfrm>
            <a:off x="4151900" y="5121586"/>
            <a:ext cx="1794164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method(two)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FE6483B-5E75-4193-99F2-E0312FF0E86B}"/>
              </a:ext>
            </a:extLst>
          </p:cNvPr>
          <p:cNvSpPr/>
          <p:nvPr/>
        </p:nvSpPr>
        <p:spPr>
          <a:xfrm>
            <a:off x="6121144" y="5106639"/>
            <a:ext cx="1884935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method(three)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4A4C380-BE18-4742-907B-DCDB5F70DA0C}"/>
              </a:ext>
            </a:extLst>
          </p:cNvPr>
          <p:cNvSpPr/>
          <p:nvPr/>
        </p:nvSpPr>
        <p:spPr>
          <a:xfrm>
            <a:off x="8181159" y="5106638"/>
            <a:ext cx="1748453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method(null)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8DAFD5-0C2D-4AA0-855C-55BFE23A948E}"/>
              </a:ext>
            </a:extLst>
          </p:cNvPr>
          <p:cNvSpPr/>
          <p:nvPr/>
        </p:nvSpPr>
        <p:spPr>
          <a:xfrm>
            <a:off x="2136040" y="5790026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1CF2884-AC33-4F4F-ADD4-C5E0E734283D}"/>
              </a:ext>
            </a:extLst>
          </p:cNvPr>
          <p:cNvSpPr/>
          <p:nvPr/>
        </p:nvSpPr>
        <p:spPr>
          <a:xfrm>
            <a:off x="2955342" y="5790026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C1FC69-8AD5-4957-A459-6902E310A5C4}"/>
              </a:ext>
            </a:extLst>
          </p:cNvPr>
          <p:cNvSpPr txBox="1"/>
          <p:nvPr/>
        </p:nvSpPr>
        <p:spPr>
          <a:xfrm>
            <a:off x="2362024" y="587994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1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BB0ED34-581D-468B-B300-8FC198C2843C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1169213" y="6174074"/>
            <a:ext cx="96682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76EDFF3B-2C68-43D1-A5BD-03B99F3E4535}"/>
              </a:ext>
            </a:extLst>
          </p:cNvPr>
          <p:cNvSpPr/>
          <p:nvPr/>
        </p:nvSpPr>
        <p:spPr>
          <a:xfrm>
            <a:off x="1030401" y="6019564"/>
            <a:ext cx="312550" cy="3090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4E843D9-4D25-43E8-8D14-430F7976A8D3}"/>
              </a:ext>
            </a:extLst>
          </p:cNvPr>
          <p:cNvSpPr txBox="1"/>
          <p:nvPr/>
        </p:nvSpPr>
        <p:spPr>
          <a:xfrm>
            <a:off x="861619" y="5678177"/>
            <a:ext cx="65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83BC312-BD84-4901-85B7-8D69F6303E30}"/>
              </a:ext>
            </a:extLst>
          </p:cNvPr>
          <p:cNvSpPr/>
          <p:nvPr/>
        </p:nvSpPr>
        <p:spPr>
          <a:xfrm>
            <a:off x="4237483" y="5805407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AF33340-157A-4BA4-9829-9C40ACEA1146}"/>
              </a:ext>
            </a:extLst>
          </p:cNvPr>
          <p:cNvSpPr/>
          <p:nvPr/>
        </p:nvSpPr>
        <p:spPr>
          <a:xfrm>
            <a:off x="5056785" y="5805407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9626EFC-3FAC-4571-94CD-5CE0C8281FFC}"/>
              </a:ext>
            </a:extLst>
          </p:cNvPr>
          <p:cNvSpPr txBox="1"/>
          <p:nvPr/>
        </p:nvSpPr>
        <p:spPr>
          <a:xfrm>
            <a:off x="4463467" y="5895322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2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8D12155-1B8D-490A-970D-2931CAB1F65C}"/>
              </a:ext>
            </a:extLst>
          </p:cNvPr>
          <p:cNvCxnSpPr>
            <a:cxnSpLocks/>
            <a:endCxn id="40" idx="1"/>
          </p:cNvCxnSpPr>
          <p:nvPr/>
        </p:nvCxnSpPr>
        <p:spPr>
          <a:xfrm>
            <a:off x="3364993" y="6189455"/>
            <a:ext cx="87249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EF7284F0-D33D-4446-8EBD-66BA4DEECA48}"/>
              </a:ext>
            </a:extLst>
          </p:cNvPr>
          <p:cNvSpPr/>
          <p:nvPr/>
        </p:nvSpPr>
        <p:spPr>
          <a:xfrm>
            <a:off x="6244589" y="5793806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9F47A12-ECE9-4466-BE13-E43296C6EEEA}"/>
              </a:ext>
            </a:extLst>
          </p:cNvPr>
          <p:cNvSpPr/>
          <p:nvPr/>
        </p:nvSpPr>
        <p:spPr>
          <a:xfrm>
            <a:off x="7063891" y="5793806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FDD498D-67BC-4FD4-A381-6766717E9858}"/>
              </a:ext>
            </a:extLst>
          </p:cNvPr>
          <p:cNvSpPr txBox="1"/>
          <p:nvPr/>
        </p:nvSpPr>
        <p:spPr>
          <a:xfrm>
            <a:off x="6470573" y="588372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3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C1D454D-4A73-4AB1-8CF6-D65DC317FF07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5466436" y="6177854"/>
            <a:ext cx="77815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D1895E9-E060-4DC2-9563-BA9CAE5A235A}"/>
              </a:ext>
            </a:extLst>
          </p:cNvPr>
          <p:cNvCxnSpPr>
            <a:cxnSpLocks/>
          </p:cNvCxnSpPr>
          <p:nvPr/>
        </p:nvCxnSpPr>
        <p:spPr>
          <a:xfrm>
            <a:off x="7473542" y="6166253"/>
            <a:ext cx="96682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DF16C05-DAB1-4975-ADF7-26EF85B4397F}"/>
              </a:ext>
            </a:extLst>
          </p:cNvPr>
          <p:cNvSpPr txBox="1"/>
          <p:nvPr/>
        </p:nvSpPr>
        <p:spPr>
          <a:xfrm>
            <a:off x="8511005" y="5862843"/>
            <a:ext cx="1088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8213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6" grpId="0"/>
      <p:bldP spid="38" grpId="0" animBg="1"/>
      <p:bldP spid="39" grpId="0"/>
      <p:bldP spid="40" grpId="0" animBg="1"/>
      <p:bldP spid="41" grpId="0" animBg="1"/>
      <p:bldP spid="42" grpId="0"/>
      <p:bldP spid="44" grpId="0" animBg="1"/>
      <p:bldP spid="45" grpId="0" animBg="1"/>
      <p:bldP spid="46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028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</a:t>
            </a:r>
            <a:r>
              <a:rPr lang="en-US" dirty="0" err="1"/>
              <a:t>LinkedLists</a:t>
            </a:r>
            <a:r>
              <a:rPr lang="en-US" dirty="0"/>
              <a:t> [Review]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5991224"/>
          </a:xfrm>
        </p:spPr>
        <p:txBody>
          <a:bodyPr>
            <a:normAutofit/>
          </a:bodyPr>
          <a:lstStyle/>
          <a:p>
            <a:r>
              <a:rPr lang="en-US" dirty="0"/>
              <a:t>Remember: using a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 variable to iterate over nodes</a:t>
            </a:r>
          </a:p>
          <a:p>
            <a:endParaRPr lang="en-US" dirty="0"/>
          </a:p>
          <a:p>
            <a:r>
              <a:rPr lang="en-US" dirty="0"/>
              <a:t>Does changing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 actually update our chain?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What will? Changing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u="sng" dirty="0" err="1">
                <a:latin typeface="Consolas" panose="020B0609020204030204" pitchFamily="49" charset="0"/>
              </a:rPr>
              <a:t>.next</a:t>
            </a:r>
            <a:r>
              <a:rPr lang="en-US" dirty="0">
                <a:latin typeface="Consolas" panose="020B0609020204030204" pitchFamily="49" charset="0"/>
              </a:rPr>
              <a:t>,</a:t>
            </a:r>
            <a:r>
              <a:rPr lang="en-US" dirty="0"/>
              <a:t> changing </a:t>
            </a:r>
            <a:r>
              <a:rPr lang="en-US" u="sng" dirty="0">
                <a:latin typeface="Consolas" panose="020B0609020204030204" pitchFamily="49" charset="0"/>
              </a:rPr>
              <a:t>front</a:t>
            </a:r>
          </a:p>
          <a:p>
            <a:pPr lvl="1"/>
            <a:r>
              <a:rPr lang="en-US" dirty="0"/>
              <a:t>Need to </a:t>
            </a:r>
            <a:r>
              <a:rPr lang="en-US" b="1" dirty="0"/>
              <a:t>stop one early</a:t>
            </a:r>
            <a:r>
              <a:rPr lang="en-US" dirty="0"/>
              <a:t> to make changes</a:t>
            </a:r>
            <a:endParaRPr lang="en-US" u="sng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1200" u="sng" dirty="0">
              <a:latin typeface="Consolas" panose="020B0609020204030204" pitchFamily="49" charset="0"/>
            </a:endParaRPr>
          </a:p>
          <a:p>
            <a:r>
              <a:rPr lang="en-US" dirty="0"/>
              <a:t>Often a number of cases to watch out for:</a:t>
            </a:r>
          </a:p>
          <a:p>
            <a:pPr lvl="1"/>
            <a:r>
              <a:rPr lang="en-US" dirty="0"/>
              <a:t>M(</a:t>
            </a:r>
            <a:r>
              <a:rPr lang="en-US" dirty="0" err="1"/>
              <a:t>iddle</a:t>
            </a:r>
            <a:r>
              <a:rPr lang="en-US" dirty="0"/>
              <a:t>) – Modifying node in the middle of the list (general)</a:t>
            </a:r>
          </a:p>
          <a:p>
            <a:pPr lvl="1"/>
            <a:r>
              <a:rPr lang="en-US" dirty="0"/>
              <a:t>F(</a:t>
            </a:r>
            <a:r>
              <a:rPr lang="en-US" dirty="0" err="1"/>
              <a:t>ront</a:t>
            </a:r>
            <a:r>
              <a:rPr lang="en-US" dirty="0"/>
              <a:t>) – Modifying the first node</a:t>
            </a:r>
          </a:p>
          <a:p>
            <a:pPr lvl="1"/>
            <a:r>
              <a:rPr lang="en-US" dirty="0"/>
              <a:t>E(</a:t>
            </a:r>
            <a:r>
              <a:rPr lang="en-US" dirty="0" err="1"/>
              <a:t>mpty</a:t>
            </a:r>
            <a:r>
              <a:rPr lang="en-US" dirty="0"/>
              <a:t>) – What if the list is empty?</a:t>
            </a:r>
          </a:p>
          <a:p>
            <a:pPr lvl="1"/>
            <a:r>
              <a:rPr lang="en-US" dirty="0"/>
              <a:t>E(</a:t>
            </a:r>
            <a:r>
              <a:rPr lang="en-US" dirty="0" err="1"/>
              <a:t>nd</a:t>
            </a:r>
            <a:r>
              <a:rPr lang="en-US" dirty="0"/>
              <a:t>) – Rare, do we need to do something with the end of the list?</a:t>
            </a:r>
          </a:p>
        </p:txBody>
      </p:sp>
    </p:spTree>
    <p:extLst>
      <p:ext uri="{BB962C8B-B14F-4D97-AF65-F5344CB8AC3E}">
        <p14:creationId xmlns:p14="http://schemas.microsoft.com/office/powerpoint/2010/main" val="658586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</a:t>
            </a:r>
            <a:r>
              <a:rPr lang="en-US" dirty="0" err="1"/>
              <a:t>LinkedLists</a:t>
            </a:r>
            <a:r>
              <a:rPr lang="en-US" dirty="0"/>
              <a:t> Recursively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5991224"/>
          </a:xfrm>
        </p:spPr>
        <p:txBody>
          <a:bodyPr>
            <a:normAutofit/>
          </a:bodyPr>
          <a:lstStyle/>
          <a:p>
            <a:r>
              <a:rPr lang="en-US" dirty="0"/>
              <a:t>Much easier than iterative solutions!</a:t>
            </a:r>
          </a:p>
          <a:p>
            <a:r>
              <a:rPr lang="en-US" dirty="0"/>
              <a:t>No longer need to stop one early</a:t>
            </a:r>
          </a:p>
          <a:p>
            <a:pPr lvl="1"/>
            <a:r>
              <a:rPr lang="en-US" dirty="0"/>
              <a:t>Can go right to the point you’d like to make the change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813CE0-F7FA-489D-A14E-725D0E9C7A8B}"/>
              </a:ext>
            </a:extLst>
          </p:cNvPr>
          <p:cNvGrpSpPr/>
          <p:nvPr/>
        </p:nvGrpSpPr>
        <p:grpSpPr>
          <a:xfrm>
            <a:off x="1919307" y="3121444"/>
            <a:ext cx="8010305" cy="2508489"/>
            <a:chOff x="1767934" y="3429000"/>
            <a:chExt cx="8010305" cy="2508489"/>
          </a:xfrm>
        </p:grpSpPr>
        <p:pic>
          <p:nvPicPr>
            <p:cNvPr id="5" name="Picture 2" descr="Cute Matryoshka: Over 2,643 Royalty-Free Licensable Stock Illustrations &amp;  Drawings | Shutterstock">
              <a:extLst>
                <a:ext uri="{FF2B5EF4-FFF2-40B4-BE49-F238E27FC236}">
                  <a16:creationId xmlns:a16="http://schemas.microsoft.com/office/drawing/2014/main" id="{BB04B391-986E-4AE9-B50F-794E291C25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4" t="28381" r="48639" b="9395"/>
            <a:stretch/>
          </p:blipFill>
          <p:spPr bwMode="auto">
            <a:xfrm>
              <a:off x="1903397" y="3429000"/>
              <a:ext cx="1744910" cy="2000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ute Matryoshka: Over 2,643 Royalty-Free Licensable Stock Illustrations &amp;  Drawings | Shutterstock">
              <a:extLst>
                <a:ext uri="{FF2B5EF4-FFF2-40B4-BE49-F238E27FC236}">
                  <a16:creationId xmlns:a16="http://schemas.microsoft.com/office/drawing/2014/main" id="{B70686A3-3911-48E4-9131-540FB5181D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08" t="35572" r="31164" b="9395"/>
            <a:stretch/>
          </p:blipFill>
          <p:spPr bwMode="auto">
            <a:xfrm>
              <a:off x="4243267" y="3660144"/>
              <a:ext cx="1308683" cy="1768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ute Matryoshka: Over 2,643 Royalty-Free Licensable Stock Illustrations &amp;  Drawings | Shutterstock">
              <a:extLst>
                <a:ext uri="{FF2B5EF4-FFF2-40B4-BE49-F238E27FC236}">
                  <a16:creationId xmlns:a16="http://schemas.microsoft.com/office/drawing/2014/main" id="{DEB468AA-0949-4484-A24F-AFA532F4DE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39" t="45054" r="14012" b="9396"/>
            <a:stretch/>
          </p:blipFill>
          <p:spPr bwMode="auto">
            <a:xfrm>
              <a:off x="6254457" y="3964944"/>
              <a:ext cx="1224793" cy="1464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ute Matryoshka: Over 2,643 Royalty-Free Licensable Stock Illustrations &amp;  Drawings | Shutterstock">
              <a:extLst>
                <a:ext uri="{FF2B5EF4-FFF2-40B4-BE49-F238E27FC236}">
                  <a16:creationId xmlns:a16="http://schemas.microsoft.com/office/drawing/2014/main" id="{8E2C8BFE-9942-4BBC-BBE2-2E39F11498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606" t="61466" r="3156" b="9396"/>
            <a:stretch/>
          </p:blipFill>
          <p:spPr bwMode="auto">
            <a:xfrm>
              <a:off x="8527169" y="4477562"/>
              <a:ext cx="718398" cy="936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D711628-77A9-4CB0-AA63-AA8ABFA26E9E}"/>
                </a:ext>
              </a:extLst>
            </p:cNvPr>
            <p:cNvSpPr/>
            <p:nvPr/>
          </p:nvSpPr>
          <p:spPr>
            <a:xfrm>
              <a:off x="1767934" y="5429142"/>
              <a:ext cx="2015836" cy="50834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method(one)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F47B133-659A-4609-BAE9-5A8364EC3284}"/>
                </a:ext>
              </a:extLst>
            </p:cNvPr>
            <p:cNvSpPr/>
            <p:nvPr/>
          </p:nvSpPr>
          <p:spPr>
            <a:xfrm>
              <a:off x="4000527" y="5429142"/>
              <a:ext cx="1794164" cy="50834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method(two)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EAB3621-D636-4C8A-88B3-C705C294DBBE}"/>
                </a:ext>
              </a:extLst>
            </p:cNvPr>
            <p:cNvSpPr/>
            <p:nvPr/>
          </p:nvSpPr>
          <p:spPr>
            <a:xfrm>
              <a:off x="5969771" y="5414195"/>
              <a:ext cx="1884935" cy="50834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method(three)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EBDFD32-757A-406A-953B-79194034D584}"/>
                </a:ext>
              </a:extLst>
            </p:cNvPr>
            <p:cNvSpPr/>
            <p:nvPr/>
          </p:nvSpPr>
          <p:spPr>
            <a:xfrm>
              <a:off x="8029786" y="5414194"/>
              <a:ext cx="1748453" cy="50834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method(null)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2A66D73-A2F0-4DC2-A0A0-C6EABCE8CC82}"/>
              </a:ext>
            </a:extLst>
          </p:cNvPr>
          <p:cNvSpPr/>
          <p:nvPr/>
        </p:nvSpPr>
        <p:spPr>
          <a:xfrm>
            <a:off x="2136040" y="5790026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A6FF23-803E-49E0-A965-A72D2649EA69}"/>
              </a:ext>
            </a:extLst>
          </p:cNvPr>
          <p:cNvSpPr/>
          <p:nvPr/>
        </p:nvSpPr>
        <p:spPr>
          <a:xfrm>
            <a:off x="2955342" y="5790026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AAB099-2497-4E67-B083-A75BAA48EE1C}"/>
              </a:ext>
            </a:extLst>
          </p:cNvPr>
          <p:cNvSpPr txBox="1"/>
          <p:nvPr/>
        </p:nvSpPr>
        <p:spPr>
          <a:xfrm>
            <a:off x="2362024" y="587994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C14B1FA-8D4D-48D4-81ED-3568635FF211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1169213" y="6174074"/>
            <a:ext cx="96682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0A777391-E09C-40AF-980C-F8F4CDA76955}"/>
              </a:ext>
            </a:extLst>
          </p:cNvPr>
          <p:cNvSpPr/>
          <p:nvPr/>
        </p:nvSpPr>
        <p:spPr>
          <a:xfrm>
            <a:off x="1030401" y="6019564"/>
            <a:ext cx="312550" cy="3090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83B948-E063-47B7-9DC5-60A78296AD4C}"/>
              </a:ext>
            </a:extLst>
          </p:cNvPr>
          <p:cNvSpPr txBox="1"/>
          <p:nvPr/>
        </p:nvSpPr>
        <p:spPr>
          <a:xfrm>
            <a:off x="861619" y="5678177"/>
            <a:ext cx="65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6BEBD0-9A4D-4C33-9C2C-5AD66BE71DCE}"/>
              </a:ext>
            </a:extLst>
          </p:cNvPr>
          <p:cNvSpPr/>
          <p:nvPr/>
        </p:nvSpPr>
        <p:spPr>
          <a:xfrm>
            <a:off x="4237483" y="5805407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04911D-0D10-4735-B66F-9EF795937EC3}"/>
              </a:ext>
            </a:extLst>
          </p:cNvPr>
          <p:cNvSpPr/>
          <p:nvPr/>
        </p:nvSpPr>
        <p:spPr>
          <a:xfrm>
            <a:off x="5056785" y="5805407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083E29-79EA-43E4-BC87-8B4829B70275}"/>
              </a:ext>
            </a:extLst>
          </p:cNvPr>
          <p:cNvSpPr txBox="1"/>
          <p:nvPr/>
        </p:nvSpPr>
        <p:spPr>
          <a:xfrm>
            <a:off x="4463467" y="5895322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2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C0D320D-141D-4AA5-842E-4C90A6D7EE45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3364993" y="6189455"/>
            <a:ext cx="87249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B4974E5B-4BAD-4EB8-802C-F2064EEA601F}"/>
              </a:ext>
            </a:extLst>
          </p:cNvPr>
          <p:cNvSpPr/>
          <p:nvPr/>
        </p:nvSpPr>
        <p:spPr>
          <a:xfrm>
            <a:off x="6244589" y="5793806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15C5B49-D7F2-4FA2-9AFB-8B2EA861E609}"/>
              </a:ext>
            </a:extLst>
          </p:cNvPr>
          <p:cNvSpPr/>
          <p:nvPr/>
        </p:nvSpPr>
        <p:spPr>
          <a:xfrm>
            <a:off x="7063891" y="5793806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27125A-630F-4A52-93E2-A0F3535ADECD}"/>
              </a:ext>
            </a:extLst>
          </p:cNvPr>
          <p:cNvSpPr txBox="1"/>
          <p:nvPr/>
        </p:nvSpPr>
        <p:spPr>
          <a:xfrm>
            <a:off x="6470573" y="588372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579E9C2-B6D2-4F54-BE70-C0DA1814849D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5466436" y="6177854"/>
            <a:ext cx="77815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88B079C-C388-4B6F-9A17-E78D97F27D59}"/>
              </a:ext>
            </a:extLst>
          </p:cNvPr>
          <p:cNvCxnSpPr>
            <a:cxnSpLocks/>
          </p:cNvCxnSpPr>
          <p:nvPr/>
        </p:nvCxnSpPr>
        <p:spPr>
          <a:xfrm>
            <a:off x="7473542" y="6166253"/>
            <a:ext cx="96682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1CC7556-284C-4B65-90FE-26AA1F1DDE55}"/>
              </a:ext>
            </a:extLst>
          </p:cNvPr>
          <p:cNvSpPr txBox="1"/>
          <p:nvPr/>
        </p:nvSpPr>
        <p:spPr>
          <a:xfrm>
            <a:off x="8511005" y="5862843"/>
            <a:ext cx="1088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null</a:t>
            </a:r>
          </a:p>
        </p:txBody>
      </p: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E37677FB-DF68-404D-A665-A341395262C4}"/>
              </a:ext>
            </a:extLst>
          </p:cNvPr>
          <p:cNvCxnSpPr>
            <a:cxnSpLocks/>
            <a:stCxn id="6" idx="0"/>
            <a:endCxn id="5" idx="0"/>
          </p:cNvCxnSpPr>
          <p:nvPr/>
        </p:nvCxnSpPr>
        <p:spPr>
          <a:xfrm rot="16200000" flipV="1">
            <a:off x="3872532" y="2176137"/>
            <a:ext cx="231144" cy="2121757"/>
          </a:xfrm>
          <a:prstGeom prst="curvedConnector3">
            <a:avLst>
              <a:gd name="adj1" fmla="val 19889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08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</a:t>
            </a:r>
            <a:r>
              <a:rPr lang="en-US" dirty="0" err="1"/>
              <a:t>LinkedLists</a:t>
            </a:r>
            <a:r>
              <a:rPr lang="en-US" dirty="0"/>
              <a:t> Recursively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5991224"/>
          </a:xfrm>
        </p:spPr>
        <p:txBody>
          <a:bodyPr>
            <a:normAutofit/>
          </a:bodyPr>
          <a:lstStyle/>
          <a:p>
            <a:r>
              <a:rPr lang="en-US" dirty="0"/>
              <a:t>Much easier than iterative solutions!</a:t>
            </a:r>
          </a:p>
          <a:p>
            <a:r>
              <a:rPr lang="en-US" dirty="0"/>
              <a:t>No longer need to stop one early</a:t>
            </a:r>
          </a:p>
          <a:p>
            <a:pPr lvl="1"/>
            <a:r>
              <a:rPr lang="en-US" dirty="0"/>
              <a:t>Can go right to the point you’d like to make the change</a:t>
            </a:r>
          </a:p>
          <a:p>
            <a:endParaRPr lang="en-US" dirty="0"/>
          </a:p>
          <a:p>
            <a:r>
              <a:rPr lang="en-US" dirty="0"/>
              <a:t>How? Return the updated change and catch it!</a:t>
            </a:r>
          </a:p>
          <a:p>
            <a:pPr lvl="1"/>
            <a:r>
              <a:rPr lang="en-US" dirty="0"/>
              <a:t>Private pair returns </a:t>
            </a:r>
            <a:r>
              <a:rPr lang="en-US" dirty="0" err="1">
                <a:latin typeface="Consolas" panose="020B0609020204030204" pitchFamily="49" charset="0"/>
              </a:rPr>
              <a:t>ListNode</a:t>
            </a:r>
            <a:r>
              <a:rPr lang="en-US" dirty="0"/>
              <a:t> type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curr.next</a:t>
            </a:r>
            <a:r>
              <a:rPr lang="en-US" dirty="0">
                <a:latin typeface="Consolas" panose="020B0609020204030204" pitchFamily="49" charset="0"/>
              </a:rPr>
              <a:t> = change(</a:t>
            </a:r>
            <a:r>
              <a:rPr lang="en-US" dirty="0" err="1">
                <a:latin typeface="Consolas" panose="020B0609020204030204" pitchFamily="49" charset="0"/>
              </a:rPr>
              <a:t>curr.next</a:t>
            </a:r>
            <a:r>
              <a:rPr lang="en-US" dirty="0">
                <a:latin typeface="Consolas" panose="020B0609020204030204" pitchFamily="49" charset="0"/>
              </a:rPr>
              <a:t>)</a:t>
            </a:r>
            <a:r>
              <a:rPr lang="en-US" dirty="0"/>
              <a:t> / </a:t>
            </a:r>
            <a:r>
              <a:rPr lang="en-US" dirty="0">
                <a:latin typeface="Consolas" panose="020B0609020204030204" pitchFamily="49" charset="0"/>
              </a:rPr>
              <a:t>front = change(front)</a:t>
            </a:r>
          </a:p>
          <a:p>
            <a:pPr lvl="1"/>
            <a:r>
              <a:rPr lang="en-US" dirty="0"/>
              <a:t>Resulting solutions much cleaner than iterative cases 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/>
          </a:p>
          <a:p>
            <a:r>
              <a:rPr lang="en-US" dirty="0"/>
              <a:t>We call this pattern </a:t>
            </a:r>
            <a:r>
              <a:rPr lang="en-US" b="1" dirty="0">
                <a:latin typeface="Consolas" panose="020B0609020204030204" pitchFamily="49" charset="0"/>
              </a:rPr>
              <a:t>x = change(x)</a:t>
            </a:r>
          </a:p>
          <a:p>
            <a:pPr lvl="1"/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862324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l">
          <a:defRPr sz="2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24477</TotalTime>
  <Words>384</Words>
  <Application>Microsoft Macintosh PowerPoint</Application>
  <PresentationFormat>Widescreen</PresentationFormat>
  <Paragraphs>76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Linked Lists with Recursion</vt:lpstr>
      <vt:lpstr>Announcements</vt:lpstr>
      <vt:lpstr>Linked Lists</vt:lpstr>
      <vt:lpstr>Recursive Traversals w/ LinkedLists</vt:lpstr>
      <vt:lpstr>PowerPoint Presentation</vt:lpstr>
      <vt:lpstr>Modifying LinkedLists [Review]</vt:lpstr>
      <vt:lpstr>Modifying LinkedLists Recursively</vt:lpstr>
      <vt:lpstr>Modifying LinkedLists Recursively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James R. Wilcox</cp:lastModifiedBy>
  <cp:revision>319</cp:revision>
  <cp:lastPrinted>2022-09-27T21:33:44Z</cp:lastPrinted>
  <dcterms:created xsi:type="dcterms:W3CDTF">2020-06-13T06:27:42Z</dcterms:created>
  <dcterms:modified xsi:type="dcterms:W3CDTF">2024-11-06T21:37:22Z</dcterms:modified>
</cp:coreProperties>
</file>