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324" r:id="rId3"/>
    <p:sldId id="924" r:id="rId4"/>
    <p:sldId id="925" r:id="rId5"/>
    <p:sldId id="927" r:id="rId6"/>
    <p:sldId id="949" r:id="rId7"/>
    <p:sldId id="931" r:id="rId8"/>
    <p:sldId id="932" r:id="rId9"/>
    <p:sldId id="933" r:id="rId10"/>
    <p:sldId id="950" r:id="rId11"/>
    <p:sldId id="935" r:id="rId12"/>
    <p:sldId id="934" r:id="rId13"/>
    <p:sldId id="92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256"/>
            <p14:sldId id="324"/>
            <p14:sldId id="924"/>
            <p14:sldId id="925"/>
            <p14:sldId id="927"/>
            <p14:sldId id="949"/>
            <p14:sldId id="931"/>
            <p14:sldId id="932"/>
            <p14:sldId id="933"/>
            <p14:sldId id="950"/>
            <p14:sldId id="935"/>
            <p14:sldId id="934"/>
            <p14:sldId id="9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8231"/>
    <a:srgbClr val="000000"/>
    <a:srgbClr val="CCFF99"/>
    <a:srgbClr val="92D050"/>
    <a:srgbClr val="90EC34"/>
    <a:srgbClr val="0FB9B1"/>
    <a:srgbClr val="54A0FF"/>
    <a:srgbClr val="FAFAFA"/>
    <a:srgbClr val="F5F5F5"/>
    <a:srgbClr val="EF5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4" autoAdjust="0"/>
    <p:restoredTop sz="91361"/>
  </p:normalViewPr>
  <p:slideViewPr>
    <p:cSldViewPr snapToGrid="0" snapToObjects="1">
      <p:cViewPr varScale="1">
        <p:scale>
          <a:sx n="128" d="100"/>
          <a:sy n="128" d="100"/>
        </p:scale>
        <p:origin x="888" y="176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10/30/24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E5B6226-E642-10B0-730C-CA63F126DC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82520" y="236757"/>
            <a:ext cx="12540363" cy="718146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123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10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E204213-5282-9748-829A-B0CF9968EAE3}"/>
              </a:ext>
            </a:extLst>
          </p:cNvPr>
          <p:cNvCxnSpPr/>
          <p:nvPr userDrawn="1"/>
        </p:nvCxnSpPr>
        <p:spPr>
          <a:xfrm>
            <a:off x="7452794" y="455141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    #cse123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B7D14-FA34-B2D9-C621-221E813EEED7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F433B8-1705-4DC6-89CE-C8D6973DAF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61646E-9F5C-9C61-C30B-3DF312AA0AE9}"/>
              </a:ext>
            </a:extLst>
          </p:cNvPr>
          <p:cNvSpPr/>
          <p:nvPr userDrawn="1"/>
        </p:nvSpPr>
        <p:spPr>
          <a:xfrm>
            <a:off x="7362151" y="300371"/>
            <a:ext cx="749808" cy="749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7E29C1-FA87-4954-91F1-86C1FBC08B4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55652" y="287373"/>
            <a:ext cx="762806" cy="76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123 Autumn 2024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10: Exhaustive Search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E336-7FEF-924C-B9A0-DBFB9A4D8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333" y="4125093"/>
            <a:ext cx="6591226" cy="1954786"/>
          </a:xfrm>
        </p:spPr>
        <p:txBody>
          <a:bodyPr/>
          <a:lstStyle/>
          <a:p>
            <a:r>
              <a:rPr lang="en-US" sz="3600" dirty="0"/>
              <a:t>Exhaustive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40A5DD-90C5-8F48-BFF7-AE8301DF7CEF}"/>
              </a:ext>
            </a:extLst>
          </p:cNvPr>
          <p:cNvSpPr txBox="1"/>
          <p:nvPr/>
        </p:nvSpPr>
        <p:spPr>
          <a:xfrm>
            <a:off x="7498025" y="2041170"/>
            <a:ext cx="4476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Talk to your neighbors:</a:t>
            </a:r>
          </a:p>
          <a:p>
            <a:pPr algn="ctr"/>
            <a:endParaRPr lang="en-US" sz="22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What’s your favorite </a:t>
            </a:r>
          </a:p>
          <a:p>
            <a:pPr algn="ctr"/>
            <a:r>
              <a:rPr lang="en-US" sz="2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rainy day activity?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B3FA4D-2EA7-2844-8846-AA5A5AC61268}"/>
              </a:ext>
            </a:extLst>
          </p:cNvPr>
          <p:cNvSpPr txBox="1"/>
          <p:nvPr/>
        </p:nvSpPr>
        <p:spPr>
          <a:xfrm>
            <a:off x="7379594" y="1403798"/>
            <a:ext cx="4631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80" dirty="0">
                <a:solidFill>
                  <a:schemeClr val="bg1">
                    <a:lumMod val="65000"/>
                  </a:schemeClr>
                </a:solidFill>
                <a:latin typeface="Montserrat SemiBold" pitchFamily="2" charset="77"/>
              </a:rPr>
              <a:t>BEFORE WE START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1A986-853A-4BE4-ACBD-BC620789A9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53322" y="5587978"/>
            <a:ext cx="1238634" cy="1221895"/>
          </a:xfrm>
          <a:prstGeom prst="rect">
            <a:avLst/>
          </a:prstGeom>
        </p:spPr>
      </p:pic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F8A72FD3-657B-601A-4900-50979C77E390}"/>
              </a:ext>
            </a:extLst>
          </p:cNvPr>
          <p:cNvSpPr txBox="1"/>
          <p:nvPr/>
        </p:nvSpPr>
        <p:spPr>
          <a:xfrm>
            <a:off x="7379594" y="4838081"/>
            <a:ext cx="20117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8;p1">
            <a:extLst>
              <a:ext uri="{FF2B5EF4-FFF2-40B4-BE49-F238E27FC236}">
                <a16:creationId xmlns:a16="http://schemas.microsoft.com/office/drawing/2014/main" id="{C5CDC984-6B6D-2181-6C40-94BFA188F0DA}"/>
              </a:ext>
            </a:extLst>
          </p:cNvPr>
          <p:cNvSpPr txBox="1"/>
          <p:nvPr/>
        </p:nvSpPr>
        <p:spPr>
          <a:xfrm>
            <a:off x="9354623" y="4838665"/>
            <a:ext cx="3053700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James Wilcox</a:t>
            </a:r>
          </a:p>
        </p:txBody>
      </p:sp>
    </p:spTree>
    <p:extLst>
      <p:ext uri="{BB962C8B-B14F-4D97-AF65-F5344CB8AC3E}">
        <p14:creationId xmlns:p14="http://schemas.microsoft.com/office/powerpoint/2010/main" val="3581297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54887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35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Now, what if we knew the sum of all digits was 5?</a:t>
            </a: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chemeClr val="bg2">
              <a:lumMod val="75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88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Updated 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latin typeface="Consolas" panose="020B0609020204030204" pitchFamily="49" charset="0"/>
                <a:cs typeface="Arial" panose="020B0604020202020204" pitchFamily="34" charset="0"/>
              </a:rPr>
              <a:t>else if (not dead end)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727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0522" cy="5107172"/>
          </a:xfrm>
        </p:spPr>
        <p:txBody>
          <a:bodyPr>
            <a:normAutofit/>
          </a:bodyPr>
          <a:lstStyle/>
          <a:p>
            <a:r>
              <a:rPr lang="en-US" dirty="0"/>
              <a:t>Good job on Quiz 1!</a:t>
            </a:r>
          </a:p>
          <a:p>
            <a:r>
              <a:rPr lang="en-US" dirty="0"/>
              <a:t>Programming Assignment 1 due tonight (10/30) at 11:59pm</a:t>
            </a:r>
          </a:p>
          <a:p>
            <a:r>
              <a:rPr lang="en-US" dirty="0"/>
              <a:t>Creative Project 2 released tomorrow, due in one week (11/6)</a:t>
            </a:r>
          </a:p>
          <a:p>
            <a:r>
              <a:rPr lang="en-US" dirty="0"/>
              <a:t>Heads up: we did rearrange the last two projects a bit.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There are some problems computers are bad at solving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Polynomial vs. </a:t>
            </a:r>
            <a:r>
              <a:rPr lang="en-US" dirty="0" err="1">
                <a:cs typeface="Arial" panose="020B0604020202020204" pitchFamily="34" charset="0"/>
              </a:rPr>
              <a:t>Nonderministic</a:t>
            </a:r>
            <a:r>
              <a:rPr lang="en-US" dirty="0">
                <a:cs typeface="Arial" panose="020B0604020202020204" pitchFamily="34" charset="0"/>
              </a:rPr>
              <a:t> Polynomial (P vs. NP)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Password cracking / decrypting is a great example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breaking these were easy, the internet wouldn’t be useable</a:t>
            </a:r>
          </a:p>
          <a:p>
            <a:r>
              <a:rPr lang="en-US" dirty="0">
                <a:cs typeface="Arial" panose="020B0604020202020204" pitchFamily="34" charset="0"/>
              </a:rPr>
              <a:t>So what do we do? 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The stupid way of solving the problem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We “exhaustively search” through every possibility</a:t>
            </a: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What do we need? Recursion + String accumulator (public / private pair)</a:t>
            </a: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5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Decision Trees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Visual we use to help understand what our process is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Visualization tool, not a data structure</a:t>
            </a:r>
          </a:p>
          <a:p>
            <a:pPr lvl="1"/>
            <a:r>
              <a:rPr lang="en-US" dirty="0">
                <a:cs typeface="Arial" panose="020B0604020202020204" pitchFamily="34" charset="0"/>
              </a:rPr>
              <a:t>If you can draw a decision tree, you can implement exhaustive search</a:t>
            </a: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pPr lvl="1"/>
            <a:endParaRPr lang="en-US" dirty="0">
              <a:cs typeface="Arial" panose="020B0604020202020204" pitchFamily="34" charset="0"/>
            </a:endParaRPr>
          </a:p>
          <a:p>
            <a:r>
              <a:rPr lang="en-US" dirty="0">
                <a:cs typeface="Arial" panose="020B0604020202020204" pitchFamily="34" charset="0"/>
              </a:rPr>
              <a:t>Can glean important information</a:t>
            </a:r>
          </a:p>
          <a:p>
            <a:pPr lvl="1"/>
            <a:r>
              <a:rPr lang="en-US" b="1" dirty="0">
                <a:solidFill>
                  <a:srgbClr val="92D050"/>
                </a:solidFill>
                <a:cs typeface="Arial" panose="020B0604020202020204" pitchFamily="34" charset="0"/>
              </a:rPr>
              <a:t>Base case (end nodes)</a:t>
            </a:r>
          </a:p>
          <a:p>
            <a:pPr lvl="1"/>
            <a:r>
              <a:rPr lang="en-US" b="1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Recursive case (middle nodes)</a:t>
            </a:r>
          </a:p>
          <a:p>
            <a:pPr lvl="1"/>
            <a:r>
              <a:rPr lang="en-US" b="1" dirty="0">
                <a:cs typeface="Arial" panose="020B0604020202020204" pitchFamily="34" charset="0"/>
              </a:rPr>
              <a:t>“Dead end” case (more on this later…)</a:t>
            </a: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pic>
        <p:nvPicPr>
          <p:cNvPr id="1026" name="Picture 2" descr="Decision tree for all decisions that lead to all possible 3-digit combinations of 1, 2, and 3">
            <a:extLst>
              <a:ext uri="{FF2B5EF4-FFF2-40B4-BE49-F238E27FC236}">
                <a16:creationId xmlns:a16="http://schemas.microsoft.com/office/drawing/2014/main" id="{FAAD4270-1222-41B8-86B0-D4F7CE568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881" y="2966856"/>
            <a:ext cx="10124237" cy="13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56044CE-38E6-4FC0-9428-A038B3692871}"/>
              </a:ext>
            </a:extLst>
          </p:cNvPr>
          <p:cNvSpPr/>
          <p:nvPr/>
        </p:nvSpPr>
        <p:spPr>
          <a:xfrm>
            <a:off x="921715" y="4072412"/>
            <a:ext cx="10358323" cy="319888"/>
          </a:xfrm>
          <a:prstGeom prst="roundRect">
            <a:avLst/>
          </a:prstGeom>
          <a:solidFill>
            <a:srgbClr val="90EC34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6E33DF8-536A-43EF-B827-0FC490042DA7}"/>
              </a:ext>
            </a:extLst>
          </p:cNvPr>
          <p:cNvSpPr/>
          <p:nvPr/>
        </p:nvSpPr>
        <p:spPr>
          <a:xfrm>
            <a:off x="1513755" y="3319503"/>
            <a:ext cx="2504995" cy="689226"/>
          </a:xfrm>
          <a:prstGeom prst="roundRect">
            <a:avLst/>
          </a:prstGeom>
          <a:solidFill>
            <a:schemeClr val="accent5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2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search(input)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search(input, 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search(input, 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(base case)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(each option)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search(input,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option);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37733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343BC-D801-23CF-3668-E1B8911FF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D155-0438-5C58-A803-FCA1AA315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Exhaustive Search Pattern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7D736304-5401-BC14-8B68-A4A5ECB0E28A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515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public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(“”);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private static void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(String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   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if 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soFar.length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() == 3) 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Do something with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(e.g. print it out)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System.out.println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92D050"/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else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// Might not be a loop, but 1 recursive call for each option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for (int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= 1;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&lt;= 3;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++)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   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printNums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(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soFar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+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    }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nsolas" panose="020B0609020204030204" pitchFamily="49" charset="0"/>
                <a:cs typeface="Arial" panose="020B0604020202020204" pitchFamily="34" charset="0"/>
              </a:rPr>
              <a:t>  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13594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31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46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Cracker</a:t>
            </a:r>
          </a:p>
        </p:txBody>
      </p:sp>
      <p:sp>
        <p:nvSpPr>
          <p:cNvPr id="12" name="Content Placeholder 6">
            <a:extLst>
              <a:ext uri="{FF2B5EF4-FFF2-40B4-BE49-F238E27FC236}">
                <a16:creationId xmlns:a16="http://schemas.microsoft.com/office/drawing/2014/main" id="{1AE889DB-F7CE-438A-81F5-816454F4DFFD}"/>
              </a:ext>
            </a:extLst>
          </p:cNvPr>
          <p:cNvSpPr txBox="1">
            <a:spLocks/>
          </p:cNvSpPr>
          <p:nvPr/>
        </p:nvSpPr>
        <p:spPr>
          <a:xfrm>
            <a:off x="990600" y="1345764"/>
            <a:ext cx="10835986" cy="593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Let’s say we want to crack the password of a 4 digit combination lock</a:t>
            </a:r>
          </a:p>
          <a:p>
            <a:pPr lvl="1"/>
            <a:endParaRPr lang="en-US" b="1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i="1" dirty="0"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FF06DE-77EA-45E0-BB31-F8A4EC3B2E32}"/>
              </a:ext>
            </a:extLst>
          </p:cNvPr>
          <p:cNvSpPr/>
          <p:nvPr/>
        </p:nvSpPr>
        <p:spPr>
          <a:xfrm>
            <a:off x="5782556" y="1939541"/>
            <a:ext cx="626890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“”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5693FC-912C-4D97-AE23-08E2A6FD92E1}"/>
              </a:ext>
            </a:extLst>
          </p:cNvPr>
          <p:cNvSpPr/>
          <p:nvPr/>
        </p:nvSpPr>
        <p:spPr>
          <a:xfrm>
            <a:off x="2172658" y="2794575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61B453-3C49-437A-87B4-FDAE06979E8D}"/>
              </a:ext>
            </a:extLst>
          </p:cNvPr>
          <p:cNvSpPr/>
          <p:nvPr/>
        </p:nvSpPr>
        <p:spPr>
          <a:xfrm>
            <a:off x="2976281" y="2796496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“1”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B38D1D-908C-4AE7-8D43-32568B8CC65D}"/>
              </a:ext>
            </a:extLst>
          </p:cNvPr>
          <p:cNvSpPr/>
          <p:nvPr/>
        </p:nvSpPr>
        <p:spPr>
          <a:xfrm>
            <a:off x="3779904" y="2798417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“2”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6EB0E2-0CC0-40F7-9A8D-9B9FE4C8D17D}"/>
              </a:ext>
            </a:extLst>
          </p:cNvPr>
          <p:cNvSpPr/>
          <p:nvPr/>
        </p:nvSpPr>
        <p:spPr>
          <a:xfrm>
            <a:off x="4583527" y="2800338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“3”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284EB1-82FB-4F1B-BB6E-369F38DA1D6A}"/>
              </a:ext>
            </a:extLst>
          </p:cNvPr>
          <p:cNvSpPr/>
          <p:nvPr/>
        </p:nvSpPr>
        <p:spPr>
          <a:xfrm>
            <a:off x="5387150" y="2802259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“4”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D36ED1-4048-4708-8FE3-6DEB86561F6C}"/>
              </a:ext>
            </a:extLst>
          </p:cNvPr>
          <p:cNvSpPr/>
          <p:nvPr/>
        </p:nvSpPr>
        <p:spPr>
          <a:xfrm>
            <a:off x="6190773" y="2804180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“5”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922F79-F40F-44F1-A6DA-839643B18CE3}"/>
              </a:ext>
            </a:extLst>
          </p:cNvPr>
          <p:cNvSpPr/>
          <p:nvPr/>
        </p:nvSpPr>
        <p:spPr>
          <a:xfrm>
            <a:off x="6994396" y="2806101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“6”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FFBA6-868C-4AD2-BD05-4896429E0D16}"/>
              </a:ext>
            </a:extLst>
          </p:cNvPr>
          <p:cNvSpPr/>
          <p:nvPr/>
        </p:nvSpPr>
        <p:spPr>
          <a:xfrm>
            <a:off x="7798019" y="2808022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“7”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FB97ED-AFAD-4BE0-BB55-96DFA8EA276E}"/>
              </a:ext>
            </a:extLst>
          </p:cNvPr>
          <p:cNvSpPr/>
          <p:nvPr/>
        </p:nvSpPr>
        <p:spPr>
          <a:xfrm>
            <a:off x="8601642" y="2809943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“8”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DC65F0-CB18-4A7C-A76F-9AB0B2DD62AB}"/>
              </a:ext>
            </a:extLst>
          </p:cNvPr>
          <p:cNvSpPr/>
          <p:nvPr/>
        </p:nvSpPr>
        <p:spPr>
          <a:xfrm>
            <a:off x="9405265" y="2811864"/>
            <a:ext cx="626891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“9”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AF3F63-C808-4655-8BBF-92B6A55DA894}"/>
              </a:ext>
            </a:extLst>
          </p:cNvPr>
          <p:cNvSpPr/>
          <p:nvPr/>
        </p:nvSpPr>
        <p:spPr>
          <a:xfrm>
            <a:off x="1400729" y="3900847"/>
            <a:ext cx="803623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“00”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0D0ACAD-091B-42AB-AE41-EBCA03782E3A}"/>
              </a:ext>
            </a:extLst>
          </p:cNvPr>
          <p:cNvSpPr/>
          <p:nvPr/>
        </p:nvSpPr>
        <p:spPr>
          <a:xfrm>
            <a:off x="236123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“01”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A904B00-D6FF-409A-B356-270E40DAB768}"/>
              </a:ext>
            </a:extLst>
          </p:cNvPr>
          <p:cNvSpPr/>
          <p:nvPr/>
        </p:nvSpPr>
        <p:spPr>
          <a:xfrm>
            <a:off x="332173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“02”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96995C-9655-4AF0-973A-4D4F2BCEF62D}"/>
              </a:ext>
            </a:extLst>
          </p:cNvPr>
          <p:cNvSpPr/>
          <p:nvPr/>
        </p:nvSpPr>
        <p:spPr>
          <a:xfrm>
            <a:off x="428224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“03”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1EED1C-99BA-426D-AEE7-CC6D9B791136}"/>
              </a:ext>
            </a:extLst>
          </p:cNvPr>
          <p:cNvSpPr/>
          <p:nvPr/>
        </p:nvSpPr>
        <p:spPr>
          <a:xfrm>
            <a:off x="524274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“04”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897E354-E7C6-46C3-8521-2FECF0C9B491}"/>
              </a:ext>
            </a:extLst>
          </p:cNvPr>
          <p:cNvSpPr/>
          <p:nvPr/>
        </p:nvSpPr>
        <p:spPr>
          <a:xfrm>
            <a:off x="6203249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“05”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C8C9B01-6DB5-4DF8-A44D-3D43640E1080}"/>
              </a:ext>
            </a:extLst>
          </p:cNvPr>
          <p:cNvSpPr/>
          <p:nvPr/>
        </p:nvSpPr>
        <p:spPr>
          <a:xfrm>
            <a:off x="7163753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“06”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037ACE2-CBA3-4F98-946A-821EB50C5D8E}"/>
              </a:ext>
            </a:extLst>
          </p:cNvPr>
          <p:cNvSpPr/>
          <p:nvPr/>
        </p:nvSpPr>
        <p:spPr>
          <a:xfrm>
            <a:off x="8124257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“07”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AD3C7F5-8808-4752-83D6-104E4200CCE6}"/>
              </a:ext>
            </a:extLst>
          </p:cNvPr>
          <p:cNvSpPr/>
          <p:nvPr/>
        </p:nvSpPr>
        <p:spPr>
          <a:xfrm>
            <a:off x="9084761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“08”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8447465-2BBC-4EA9-B3A4-E9EE85EBD5F8}"/>
              </a:ext>
            </a:extLst>
          </p:cNvPr>
          <p:cNvSpPr/>
          <p:nvPr/>
        </p:nvSpPr>
        <p:spPr>
          <a:xfrm>
            <a:off x="10045265" y="3900847"/>
            <a:ext cx="803623" cy="55325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“09”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DE2A502-76D0-45BB-A5DE-9F00FD7D3A27}"/>
              </a:ext>
            </a:extLst>
          </p:cNvPr>
          <p:cNvSpPr/>
          <p:nvPr/>
        </p:nvSpPr>
        <p:spPr>
          <a:xfrm>
            <a:off x="68964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“000”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8948D0-88D5-4AF9-B022-9DD5DF801689}"/>
              </a:ext>
            </a:extLst>
          </p:cNvPr>
          <p:cNvSpPr/>
          <p:nvPr/>
        </p:nvSpPr>
        <p:spPr>
          <a:xfrm>
            <a:off x="179678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“001”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9AF3B50-6312-4AAD-ADB2-F29A064750A3}"/>
              </a:ext>
            </a:extLst>
          </p:cNvPr>
          <p:cNvSpPr/>
          <p:nvPr/>
        </p:nvSpPr>
        <p:spPr>
          <a:xfrm>
            <a:off x="290392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“002”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BB751E4-EE3B-43A2-A929-FF449E51158C}"/>
              </a:ext>
            </a:extLst>
          </p:cNvPr>
          <p:cNvSpPr/>
          <p:nvPr/>
        </p:nvSpPr>
        <p:spPr>
          <a:xfrm>
            <a:off x="400786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“003”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8E218ED-011B-48A3-8FA4-50082EA986DB}"/>
              </a:ext>
            </a:extLst>
          </p:cNvPr>
          <p:cNvSpPr/>
          <p:nvPr/>
        </p:nvSpPr>
        <p:spPr>
          <a:xfrm>
            <a:off x="511180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“004”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6F64D46-FA28-4DE7-8671-2527629FA551}"/>
              </a:ext>
            </a:extLst>
          </p:cNvPr>
          <p:cNvSpPr/>
          <p:nvPr/>
        </p:nvSpPr>
        <p:spPr>
          <a:xfrm>
            <a:off x="6215742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“005”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9D679CE-B146-4F1B-BA2E-5BABD61FA506}"/>
              </a:ext>
            </a:extLst>
          </p:cNvPr>
          <p:cNvSpPr/>
          <p:nvPr/>
        </p:nvSpPr>
        <p:spPr>
          <a:xfrm>
            <a:off x="7319680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“006”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14C2E60-A272-42F4-B4E6-7932CD7A2F9F}"/>
              </a:ext>
            </a:extLst>
          </p:cNvPr>
          <p:cNvSpPr/>
          <p:nvPr/>
        </p:nvSpPr>
        <p:spPr>
          <a:xfrm>
            <a:off x="8423618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“007”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A8EFBFD-A142-4D67-A419-D6AC422EACD8}"/>
              </a:ext>
            </a:extLst>
          </p:cNvPr>
          <p:cNvSpPr/>
          <p:nvPr/>
        </p:nvSpPr>
        <p:spPr>
          <a:xfrm>
            <a:off x="9527556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“008”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60D979A-7057-4732-A703-25C41633DBB3}"/>
              </a:ext>
            </a:extLst>
          </p:cNvPr>
          <p:cNvSpPr/>
          <p:nvPr/>
        </p:nvSpPr>
        <p:spPr>
          <a:xfrm>
            <a:off x="10631494" y="4921170"/>
            <a:ext cx="951536" cy="5532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“009”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D2065FD-EE99-4D17-9B25-3A135EB80053}"/>
              </a:ext>
            </a:extLst>
          </p:cNvPr>
          <p:cNvSpPr/>
          <p:nvPr/>
        </p:nvSpPr>
        <p:spPr>
          <a:xfrm>
            <a:off x="63776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“0000”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C59388B-3BC7-44B4-9ECE-FAE4ACA88C02}"/>
              </a:ext>
            </a:extLst>
          </p:cNvPr>
          <p:cNvSpPr/>
          <p:nvPr/>
        </p:nvSpPr>
        <p:spPr>
          <a:xfrm>
            <a:off x="175387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“0001”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0929352-E06C-4774-B846-4263268D4C0B}"/>
              </a:ext>
            </a:extLst>
          </p:cNvPr>
          <p:cNvSpPr/>
          <p:nvPr/>
        </p:nvSpPr>
        <p:spPr>
          <a:xfrm>
            <a:off x="286998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“0002”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22E195C-EC96-4C1C-BCD8-BE866DAD3D3A}"/>
              </a:ext>
            </a:extLst>
          </p:cNvPr>
          <p:cNvSpPr/>
          <p:nvPr/>
        </p:nvSpPr>
        <p:spPr>
          <a:xfrm>
            <a:off x="398609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“0003”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DB8177C-1CD1-4BB4-B966-76E73877425D}"/>
              </a:ext>
            </a:extLst>
          </p:cNvPr>
          <p:cNvSpPr/>
          <p:nvPr/>
        </p:nvSpPr>
        <p:spPr>
          <a:xfrm>
            <a:off x="5102198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“0004”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CA8036-B824-4A89-9ACE-D5E9A05C4153}"/>
              </a:ext>
            </a:extLst>
          </p:cNvPr>
          <p:cNvSpPr/>
          <p:nvPr/>
        </p:nvSpPr>
        <p:spPr>
          <a:xfrm>
            <a:off x="6218306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“0005”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1C2C3BF-D598-420E-9F1E-A4228A0DC0FC}"/>
              </a:ext>
            </a:extLst>
          </p:cNvPr>
          <p:cNvSpPr/>
          <p:nvPr/>
        </p:nvSpPr>
        <p:spPr>
          <a:xfrm>
            <a:off x="7334414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“0006”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1F1E13F-65B9-476B-9759-7C6C0C756F0E}"/>
              </a:ext>
            </a:extLst>
          </p:cNvPr>
          <p:cNvSpPr/>
          <p:nvPr/>
        </p:nvSpPr>
        <p:spPr>
          <a:xfrm>
            <a:off x="8450522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“0007”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AF7F085-48C9-443A-A5E0-B1CA5772DD10}"/>
              </a:ext>
            </a:extLst>
          </p:cNvPr>
          <p:cNvSpPr/>
          <p:nvPr/>
        </p:nvSpPr>
        <p:spPr>
          <a:xfrm>
            <a:off x="9566630" y="5949445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“0008”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F30C256-E51D-4716-9D16-37C65FE0919C}"/>
              </a:ext>
            </a:extLst>
          </p:cNvPr>
          <p:cNvSpPr/>
          <p:nvPr/>
        </p:nvSpPr>
        <p:spPr>
          <a:xfrm>
            <a:off x="10687187" y="5949177"/>
            <a:ext cx="951536" cy="553250"/>
          </a:xfrm>
          <a:prstGeom prst="rect">
            <a:avLst/>
          </a:prstGeom>
          <a:solidFill>
            <a:srgbClr val="CCFF99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“0009”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444A7A9-1A1B-4A16-8AAB-382B6241BC38}"/>
              </a:ext>
            </a:extLst>
          </p:cNvPr>
          <p:cNvCxnSpPr>
            <a:endCxn id="8" idx="0"/>
          </p:cNvCxnSpPr>
          <p:nvPr/>
        </p:nvCxnSpPr>
        <p:spPr>
          <a:xfrm flipH="1">
            <a:off x="2486104" y="2492791"/>
            <a:ext cx="3616302" cy="30178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1DED287-EF35-4CD4-87B3-C03C2DBF151A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3289726" y="2492791"/>
            <a:ext cx="2806275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9E22404-71C6-43C7-ADF7-99689AFEA513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093349" y="2492791"/>
            <a:ext cx="2002652" cy="2983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C3582C3-2516-4AA2-93C3-B1F46D0BAABD}"/>
              </a:ext>
            </a:extLst>
          </p:cNvPr>
          <p:cNvCxnSpPr>
            <a:cxnSpLocks/>
          </p:cNvCxnSpPr>
          <p:nvPr/>
        </p:nvCxnSpPr>
        <p:spPr>
          <a:xfrm flipH="1">
            <a:off x="4896972" y="2512661"/>
            <a:ext cx="1179831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4A48B2F-514F-48A5-82B3-2A91BDD03088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0597" y="2492791"/>
            <a:ext cx="395404" cy="31826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1307A17-12BC-4BD5-915C-EFF3E0D7AA85}"/>
              </a:ext>
            </a:extLst>
          </p:cNvPr>
          <p:cNvCxnSpPr>
            <a:cxnSpLocks/>
          </p:cNvCxnSpPr>
          <p:nvPr/>
        </p:nvCxnSpPr>
        <p:spPr>
          <a:xfrm>
            <a:off x="6076803" y="2512661"/>
            <a:ext cx="427419" cy="2785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23FA4340-6137-41F6-9356-2188DBE8BD67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6102406" y="2512661"/>
            <a:ext cx="1205436" cy="29344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7F748A5-EF8E-4D09-B269-2BD06C74D9EF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6102406" y="2533318"/>
            <a:ext cx="2009059" cy="274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EA9880-C80A-40AC-9DEF-2FB303E8AE62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6096001" y="2492791"/>
            <a:ext cx="2819087" cy="317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B273E163-716D-478D-BA4C-2FED731D35F3}"/>
              </a:ext>
            </a:extLst>
          </p:cNvPr>
          <p:cNvCxnSpPr>
            <a:cxnSpLocks/>
            <a:stCxn id="3" idx="2"/>
            <a:endCxn id="19" idx="0"/>
          </p:cNvCxnSpPr>
          <p:nvPr/>
        </p:nvCxnSpPr>
        <p:spPr>
          <a:xfrm>
            <a:off x="6096001" y="2492791"/>
            <a:ext cx="3622710" cy="319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316DA766-3DAE-4C63-AA3F-55FA0FED92A6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 flipH="1">
            <a:off x="1802541" y="3347825"/>
            <a:ext cx="68356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4BDEC2BE-233C-4E5E-AE83-1B42DA934BBF}"/>
              </a:ext>
            </a:extLst>
          </p:cNvPr>
          <p:cNvCxnSpPr>
            <a:cxnSpLocks/>
            <a:stCxn id="8" idx="2"/>
            <a:endCxn id="21" idx="0"/>
          </p:cNvCxnSpPr>
          <p:nvPr/>
        </p:nvCxnSpPr>
        <p:spPr>
          <a:xfrm>
            <a:off x="2486104" y="3347825"/>
            <a:ext cx="27694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41AB0416-93CD-4CBA-A84C-55AAE3AF39A5}"/>
              </a:ext>
            </a:extLst>
          </p:cNvPr>
          <p:cNvCxnSpPr>
            <a:cxnSpLocks/>
            <a:stCxn id="8" idx="2"/>
            <a:endCxn id="22" idx="0"/>
          </p:cNvCxnSpPr>
          <p:nvPr/>
        </p:nvCxnSpPr>
        <p:spPr>
          <a:xfrm>
            <a:off x="2486104" y="3347825"/>
            <a:ext cx="123744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9F587314-B189-4155-8AD2-6C6CAAD55804}"/>
              </a:ext>
            </a:extLst>
          </p:cNvPr>
          <p:cNvCxnSpPr>
            <a:cxnSpLocks/>
            <a:stCxn id="8" idx="2"/>
            <a:endCxn id="24" idx="0"/>
          </p:cNvCxnSpPr>
          <p:nvPr/>
        </p:nvCxnSpPr>
        <p:spPr>
          <a:xfrm>
            <a:off x="2486104" y="3347825"/>
            <a:ext cx="315845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B68F2FE-5150-4C62-B38E-F81C836BEFA1}"/>
              </a:ext>
            </a:extLst>
          </p:cNvPr>
          <p:cNvCxnSpPr>
            <a:cxnSpLocks/>
            <a:stCxn id="8" idx="2"/>
            <a:endCxn id="25" idx="0"/>
          </p:cNvCxnSpPr>
          <p:nvPr/>
        </p:nvCxnSpPr>
        <p:spPr>
          <a:xfrm>
            <a:off x="2486104" y="3347825"/>
            <a:ext cx="4118957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:a16="http://schemas.microsoft.com/office/drawing/2014/main" id="{F0617499-BB94-440F-8DB9-DB9F6B7EA51C}"/>
              </a:ext>
            </a:extLst>
          </p:cNvPr>
          <p:cNvCxnSpPr>
            <a:cxnSpLocks/>
            <a:stCxn id="8" idx="2"/>
            <a:endCxn id="23" idx="0"/>
          </p:cNvCxnSpPr>
          <p:nvPr/>
        </p:nvCxnSpPr>
        <p:spPr>
          <a:xfrm>
            <a:off x="2486104" y="3347825"/>
            <a:ext cx="219794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7730AABB-0829-4A69-8363-01B62E0B3141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2486104" y="3347825"/>
            <a:ext cx="5079461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EBD5EEDF-FF8F-4F5A-BDE6-3890C65B65EC}"/>
              </a:ext>
            </a:extLst>
          </p:cNvPr>
          <p:cNvCxnSpPr>
            <a:cxnSpLocks/>
            <a:endCxn id="27" idx="0"/>
          </p:cNvCxnSpPr>
          <p:nvPr/>
        </p:nvCxnSpPr>
        <p:spPr>
          <a:xfrm>
            <a:off x="2486104" y="3347825"/>
            <a:ext cx="6039965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F088BFC0-C65D-4E4B-941D-48D8AD5113BF}"/>
              </a:ext>
            </a:extLst>
          </p:cNvPr>
          <p:cNvCxnSpPr>
            <a:cxnSpLocks/>
            <a:endCxn id="28" idx="0"/>
          </p:cNvCxnSpPr>
          <p:nvPr/>
        </p:nvCxnSpPr>
        <p:spPr>
          <a:xfrm>
            <a:off x="2486104" y="3347825"/>
            <a:ext cx="7000469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70FC36AC-4F13-488F-A0C4-7546939613A7}"/>
              </a:ext>
            </a:extLst>
          </p:cNvPr>
          <p:cNvCxnSpPr>
            <a:cxnSpLocks/>
            <a:endCxn id="29" idx="0"/>
          </p:cNvCxnSpPr>
          <p:nvPr/>
        </p:nvCxnSpPr>
        <p:spPr>
          <a:xfrm>
            <a:off x="2486104" y="3347825"/>
            <a:ext cx="7960973" cy="5530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A0F8D403-B560-41EE-8B82-96FE3BEBD3F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>
          <a:xfrm flipH="1">
            <a:off x="1165416" y="4454097"/>
            <a:ext cx="63712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>
            <a:extLst>
              <a:ext uri="{FF2B5EF4-FFF2-40B4-BE49-F238E27FC236}">
                <a16:creationId xmlns:a16="http://schemas.microsoft.com/office/drawing/2014/main" id="{6FC7F813-DE3F-4601-BF00-64F38EAC1B4A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>
          <a:xfrm>
            <a:off x="1802541" y="4454097"/>
            <a:ext cx="47001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CA893F30-9581-4008-9CCB-D46262844632}"/>
              </a:ext>
            </a:extLst>
          </p:cNvPr>
          <p:cNvCxnSpPr>
            <a:cxnSpLocks/>
            <a:stCxn id="20" idx="2"/>
            <a:endCxn id="32" idx="0"/>
          </p:cNvCxnSpPr>
          <p:nvPr/>
        </p:nvCxnSpPr>
        <p:spPr>
          <a:xfrm>
            <a:off x="1802541" y="4454097"/>
            <a:ext cx="157715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B7627B4-8B5B-469B-9D4C-51134421A217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1802541" y="4454097"/>
            <a:ext cx="268109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CFA75007-3C6C-445D-AA16-E11AD4AC99FE}"/>
              </a:ext>
            </a:extLst>
          </p:cNvPr>
          <p:cNvCxnSpPr>
            <a:cxnSpLocks/>
            <a:endCxn id="34" idx="0"/>
          </p:cNvCxnSpPr>
          <p:nvPr/>
        </p:nvCxnSpPr>
        <p:spPr>
          <a:xfrm>
            <a:off x="1802541" y="4454097"/>
            <a:ext cx="378503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FA015717-0A53-476C-8624-641DEE066EA1}"/>
              </a:ext>
            </a:extLst>
          </p:cNvPr>
          <p:cNvCxnSpPr>
            <a:cxnSpLocks/>
            <a:endCxn id="35" idx="0"/>
          </p:cNvCxnSpPr>
          <p:nvPr/>
        </p:nvCxnSpPr>
        <p:spPr>
          <a:xfrm>
            <a:off x="1802541" y="4454097"/>
            <a:ext cx="4888969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2F59C5C0-75CA-473B-A2D2-2A2FF6F19201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1802541" y="4454097"/>
            <a:ext cx="5992907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3DA045CF-1CFA-42C5-92CA-6B8E6FE124C6}"/>
              </a:ext>
            </a:extLst>
          </p:cNvPr>
          <p:cNvCxnSpPr>
            <a:cxnSpLocks/>
            <a:endCxn id="37" idx="0"/>
          </p:cNvCxnSpPr>
          <p:nvPr/>
        </p:nvCxnSpPr>
        <p:spPr>
          <a:xfrm>
            <a:off x="1802541" y="4454097"/>
            <a:ext cx="7096845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F329A52-E2A9-45E0-8144-E246D9189194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1802541" y="4454097"/>
            <a:ext cx="8200783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9820FC8D-9E26-4804-97E7-837F10E5CE6D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1802541" y="4454097"/>
            <a:ext cx="9304721" cy="46707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>
            <a:extLst>
              <a:ext uri="{FF2B5EF4-FFF2-40B4-BE49-F238E27FC236}">
                <a16:creationId xmlns:a16="http://schemas.microsoft.com/office/drawing/2014/main" id="{29A87C9D-BB56-4163-BEF7-166A3BA0E076}"/>
              </a:ext>
            </a:extLst>
          </p:cNvPr>
          <p:cNvCxnSpPr>
            <a:cxnSpLocks/>
            <a:stCxn id="30" idx="2"/>
            <a:endCxn id="40" idx="0"/>
          </p:cNvCxnSpPr>
          <p:nvPr/>
        </p:nvCxnSpPr>
        <p:spPr>
          <a:xfrm flipH="1">
            <a:off x="1113534" y="5474420"/>
            <a:ext cx="518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4F472C30-A9BB-4258-9230-FE8E16F9FAF0}"/>
              </a:ext>
            </a:extLst>
          </p:cNvPr>
          <p:cNvCxnSpPr>
            <a:cxnSpLocks/>
            <a:stCxn id="30" idx="2"/>
            <a:endCxn id="41" idx="0"/>
          </p:cNvCxnSpPr>
          <p:nvPr/>
        </p:nvCxnSpPr>
        <p:spPr>
          <a:xfrm>
            <a:off x="1165416" y="5474420"/>
            <a:ext cx="106422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>
            <a:extLst>
              <a:ext uri="{FF2B5EF4-FFF2-40B4-BE49-F238E27FC236}">
                <a16:creationId xmlns:a16="http://schemas.microsoft.com/office/drawing/2014/main" id="{5911538C-F0C3-462D-8BF1-3F3CE7062F95}"/>
              </a:ext>
            </a:extLst>
          </p:cNvPr>
          <p:cNvCxnSpPr>
            <a:cxnSpLocks/>
            <a:stCxn id="30" idx="2"/>
            <a:endCxn id="42" idx="0"/>
          </p:cNvCxnSpPr>
          <p:nvPr/>
        </p:nvCxnSpPr>
        <p:spPr>
          <a:xfrm>
            <a:off x="1165416" y="5474420"/>
            <a:ext cx="218033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40A924A3-A243-4632-9011-73F7EE313FC1}"/>
              </a:ext>
            </a:extLst>
          </p:cNvPr>
          <p:cNvCxnSpPr>
            <a:cxnSpLocks/>
            <a:endCxn id="43" idx="0"/>
          </p:cNvCxnSpPr>
          <p:nvPr/>
        </p:nvCxnSpPr>
        <p:spPr>
          <a:xfrm>
            <a:off x="1165416" y="5474420"/>
            <a:ext cx="329644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Arrow Connector 157">
            <a:extLst>
              <a:ext uri="{FF2B5EF4-FFF2-40B4-BE49-F238E27FC236}">
                <a16:creationId xmlns:a16="http://schemas.microsoft.com/office/drawing/2014/main" id="{2690FC2D-3DE3-4642-84AE-9C2E4AFFDCC4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1165416" y="5474420"/>
            <a:ext cx="4412550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Arrow Connector 159">
            <a:extLst>
              <a:ext uri="{FF2B5EF4-FFF2-40B4-BE49-F238E27FC236}">
                <a16:creationId xmlns:a16="http://schemas.microsoft.com/office/drawing/2014/main" id="{2364E503-7EF0-473E-B5C8-B16BA43171AE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1165416" y="5474420"/>
            <a:ext cx="5528658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>
            <a:extLst>
              <a:ext uri="{FF2B5EF4-FFF2-40B4-BE49-F238E27FC236}">
                <a16:creationId xmlns:a16="http://schemas.microsoft.com/office/drawing/2014/main" id="{1F077D44-B353-4DC8-A192-2E8604F0489A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1165416" y="5474420"/>
            <a:ext cx="6644766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Arrow Connector 163">
            <a:extLst>
              <a:ext uri="{FF2B5EF4-FFF2-40B4-BE49-F238E27FC236}">
                <a16:creationId xmlns:a16="http://schemas.microsoft.com/office/drawing/2014/main" id="{D7AFE433-917B-4B00-AAF6-C6970718AFEC}"/>
              </a:ext>
            </a:extLst>
          </p:cNvPr>
          <p:cNvCxnSpPr>
            <a:cxnSpLocks/>
            <a:endCxn id="47" idx="0"/>
          </p:cNvCxnSpPr>
          <p:nvPr/>
        </p:nvCxnSpPr>
        <p:spPr>
          <a:xfrm>
            <a:off x="1165416" y="5474420"/>
            <a:ext cx="7760874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>
            <a:extLst>
              <a:ext uri="{FF2B5EF4-FFF2-40B4-BE49-F238E27FC236}">
                <a16:creationId xmlns:a16="http://schemas.microsoft.com/office/drawing/2014/main" id="{AEAC4C4A-33B9-4612-AD25-629DADF2BB21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165416" y="5474420"/>
            <a:ext cx="8876982" cy="47502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1A52AD78-3062-4DB7-93B0-B489CB9AB831}"/>
              </a:ext>
            </a:extLst>
          </p:cNvPr>
          <p:cNvCxnSpPr>
            <a:cxnSpLocks/>
            <a:endCxn id="49" idx="0"/>
          </p:cNvCxnSpPr>
          <p:nvPr/>
        </p:nvCxnSpPr>
        <p:spPr>
          <a:xfrm>
            <a:off x="1165416" y="5474420"/>
            <a:ext cx="9997539" cy="4747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919572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32372</TotalTime>
  <Words>1195</Words>
  <Application>Microsoft Macintosh PowerPoint</Application>
  <PresentationFormat>Widescreen</PresentationFormat>
  <Paragraphs>307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Exhaustive Search</vt:lpstr>
      <vt:lpstr>Announcements</vt:lpstr>
      <vt:lpstr>Exhaustive Search</vt:lpstr>
      <vt:lpstr>Decision Trees</vt:lpstr>
      <vt:lpstr>Exhaustive Search Pattern</vt:lpstr>
      <vt:lpstr>Exhaustive Search Pattern</vt:lpstr>
      <vt:lpstr>Password Cracker</vt:lpstr>
      <vt:lpstr>Password Cracker</vt:lpstr>
      <vt:lpstr>Password Cracker</vt:lpstr>
      <vt:lpstr>PowerPoint Presentation</vt:lpstr>
      <vt:lpstr>Password Cracker</vt:lpstr>
      <vt:lpstr>Password Cracker</vt:lpstr>
      <vt:lpstr>Updated Exhaustive Search Pattern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James R. Wilcox</cp:lastModifiedBy>
  <cp:revision>490</cp:revision>
  <cp:lastPrinted>2022-09-27T21:33:44Z</cp:lastPrinted>
  <dcterms:created xsi:type="dcterms:W3CDTF">2020-06-13T06:27:42Z</dcterms:created>
  <dcterms:modified xsi:type="dcterms:W3CDTF">2024-10-30T20:59:10Z</dcterms:modified>
</cp:coreProperties>
</file>