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2" r:id="rId6"/>
    <p:sldId id="287" r:id="rId7"/>
    <p:sldId id="264" r:id="rId8"/>
    <p:sldId id="266" r:id="rId9"/>
    <p:sldId id="288" r:id="rId10"/>
    <p:sldId id="268" r:id="rId11"/>
    <p:sldId id="273" r:id="rId12"/>
    <p:sldId id="274" r:id="rId13"/>
    <p:sldId id="276" r:id="rId14"/>
    <p:sldId id="279" r:id="rId15"/>
    <p:sldId id="285" r:id="rId16"/>
    <p:sldId id="283" r:id="rId17"/>
    <p:sldId id="286" r:id="rId18"/>
  </p:sldIdLst>
  <p:sldSz cx="12192000" cy="6858000"/>
  <p:notesSz cx="6858000" cy="9144000"/>
  <p:embeddedFontLst>
    <p:embeddedFont>
      <p:font typeface="Helvetica Neue" panose="02000503000000020004" pitchFamily="2" charset="0"/>
      <p:regular r:id="rId20"/>
      <p:bold r:id="rId21"/>
      <p:italic r:id="rId22"/>
      <p:boldItalic r:id="rId23"/>
    </p:embeddedFont>
    <p:embeddedFont>
      <p:font typeface="Montserrat" pitchFamily="2" charset="77"/>
      <p:regular r:id="rId24"/>
      <p:bold r:id="rId25"/>
      <p:italic r:id="rId26"/>
      <p:boldItalic r:id="rId27"/>
    </p:embeddedFont>
    <p:embeddedFont>
      <p:font typeface="Montserrat ExtraBold" panose="020F0502020204030204" pitchFamily="34" charset="0"/>
      <p:bold r:id="rId28"/>
      <p:italic r:id="rId29"/>
      <p:boldItalic r:id="rId30"/>
    </p:embeddedFont>
    <p:embeddedFont>
      <p:font typeface="Montserrat SemiBold" panose="020F0502020204030204" pitchFamily="34" charset="0"/>
      <p:regular r:id="rId31"/>
      <p:bold r:id="rId32"/>
      <p:italic r:id="rId33"/>
      <p:boldItalic r:id="rId34"/>
    </p:embeddedFont>
    <p:embeddedFont>
      <p:font typeface="Noto Sans Symbols" pitchFamily="2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i8dWrwCSJhu53tQRppDdHoobhiM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se-loaner" initials="cl" lastIdx="1" clrIdx="0">
    <p:extLst>
      <p:ext uri="{19B8F6BF-5375-455C-9EA6-DF929625EA0E}">
        <p15:presenceInfo xmlns:p15="http://schemas.microsoft.com/office/powerpoint/2012/main" userId="cse-loa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4"/>
    <p:restoredTop sz="94694"/>
  </p:normalViewPr>
  <p:slideViewPr>
    <p:cSldViewPr snapToGrid="0">
      <p:cViewPr varScale="1">
        <p:scale>
          <a:sx n="102" d="100"/>
          <a:sy n="102" d="100"/>
        </p:scale>
        <p:origin x="2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5860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139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48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Picture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2024</a:t>
            </a:r>
            <a:endParaRPr dirty="0"/>
          </a:p>
        </p:txBody>
      </p:sp>
      <p:sp>
        <p:nvSpPr>
          <p:cNvPr id="18" name="Google Shape;18;p29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Review; Comparable</a:t>
            </a:r>
            <a:endParaRPr lang="en-US" dirty="0"/>
          </a:p>
        </p:txBody>
      </p:sp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292977" y="4013370"/>
            <a:ext cx="6212926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sz="60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123</a:t>
            </a:r>
            <a:endParaRPr dirty="0"/>
          </a:p>
        </p:txBody>
      </p:sp>
      <p:grpSp>
        <p:nvGrpSpPr>
          <p:cNvPr id="21" name="Google Shape;21;p29"/>
          <p:cNvGrpSpPr/>
          <p:nvPr/>
        </p:nvGrpSpPr>
        <p:grpSpPr>
          <a:xfrm>
            <a:off x="420127" y="2753847"/>
            <a:ext cx="1269525" cy="420132"/>
            <a:chOff x="0" y="0"/>
            <a:chExt cx="1269523" cy="420130"/>
          </a:xfrm>
        </p:grpSpPr>
        <p:sp>
          <p:nvSpPr>
            <p:cNvPr id="22" name="Google Shape;22;p29"/>
            <p:cNvSpPr/>
            <p:nvPr/>
          </p:nvSpPr>
          <p:spPr>
            <a:xfrm>
              <a:off x="0" y="0"/>
              <a:ext cx="1269523" cy="420130"/>
            </a:xfrm>
            <a:prstGeom prst="roundRect">
              <a:avLst>
                <a:gd name="adj" fmla="val 16667"/>
              </a:avLst>
            </a:prstGeom>
            <a:solidFill>
              <a:srgbClr val="FA82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9"/>
            <p:cNvSpPr txBox="1"/>
            <p:nvPr/>
          </p:nvSpPr>
          <p:spPr>
            <a:xfrm>
              <a:off x="66228" y="40809"/>
              <a:ext cx="1137067" cy="338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Montserrat"/>
                <a:buNone/>
              </a:pPr>
              <a:r>
                <a:rPr lang="en-US" sz="16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LEC 00</a:t>
              </a:r>
              <a:endParaRPr dirty="0"/>
            </a:p>
          </p:txBody>
        </p:sp>
      </p:grpSp>
      <p:sp>
        <p:nvSpPr>
          <p:cNvPr id="24" name="Google Shape;24;p29"/>
          <p:cNvSpPr/>
          <p:nvPr/>
        </p:nvSpPr>
        <p:spPr>
          <a:xfrm>
            <a:off x="6714463" y="1251642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/>
          <p:cNvCxnSpPr/>
          <p:nvPr/>
        </p:nvCxnSpPr>
        <p:spPr>
          <a:xfrm>
            <a:off x="7452793" y="4551419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/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238457" y="5823174"/>
            <a:ext cx="215923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  <a:endParaRPr/>
          </a:p>
        </p:txBody>
      </p:sp>
      <p:sp>
        <p:nvSpPr>
          <p:cNvPr id="28" name="Google Shape;28;p29"/>
          <p:cNvSpPr txBox="1"/>
          <p:nvPr/>
        </p:nvSpPr>
        <p:spPr>
          <a:xfrm>
            <a:off x="242828" y="6094422"/>
            <a:ext cx="215486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 </a:t>
            </a:r>
            <a:endParaRPr dirty="0"/>
          </a:p>
        </p:txBody>
      </p:sp>
      <p:sp>
        <p:nvSpPr>
          <p:cNvPr id="29" name="Google Shape;29;p29"/>
          <p:cNvSpPr/>
          <p:nvPr/>
        </p:nvSpPr>
        <p:spPr>
          <a:xfrm>
            <a:off x="3243845" y="5574550"/>
            <a:ext cx="1218439" cy="1223090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3FD7A-0E9C-46E0-A2C7-20BCEB08E5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254800" y="5574550"/>
            <a:ext cx="1201177" cy="1223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30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0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2024</a:t>
            </a:r>
            <a:endParaRPr dirty="0"/>
          </a:p>
        </p:txBody>
      </p:sp>
      <p:sp>
        <p:nvSpPr>
          <p:cNvPr id="36" name="Google Shape;36;p30"/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Review; Comparable</a:t>
            </a:r>
            <a:endParaRPr dirty="0"/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tice: Think">
  <p:cSld name="Practice: Thi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2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32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32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2024</a:t>
            </a:r>
            <a:endParaRPr lang="en-US" sz="900" dirty="0"/>
          </a:p>
        </p:txBody>
      </p:sp>
      <p:sp>
        <p:nvSpPr>
          <p:cNvPr id="46" name="Google Shape;46;p32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Review; Comparable</a:t>
            </a:r>
            <a:endParaRPr lang="en-US" sz="900" dirty="0"/>
          </a:p>
        </p:txBody>
      </p:sp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" name="Google Shape;49;p32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50" name="Google Shape;50;p32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2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      #cse123</a:t>
              </a:r>
              <a:endParaRPr dirty="0"/>
            </a:p>
          </p:txBody>
        </p:sp>
      </p:grpSp>
      <p:sp>
        <p:nvSpPr>
          <p:cNvPr id="52" name="Google Shape;52;p32"/>
          <p:cNvSpPr txBox="1"/>
          <p:nvPr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/>
          </a:p>
        </p:txBody>
      </p:sp>
      <p:pic>
        <p:nvPicPr>
          <p:cNvPr id="53" name="Google Shape;53;p32" descr="Graphic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2"/>
          <p:cNvSpPr/>
          <p:nvPr/>
        </p:nvSpPr>
        <p:spPr>
          <a:xfrm>
            <a:off x="7058213" y="109691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2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>
  <p:cSld name="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33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3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2024</a:t>
            </a:r>
            <a:endParaRPr lang="en-US" sz="900" dirty="0"/>
          </a:p>
        </p:txBody>
      </p:sp>
      <p:sp>
        <p:nvSpPr>
          <p:cNvPr id="62" name="Google Shape;62;p33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Review; Comparable</a:t>
            </a:r>
            <a:endParaRPr lang="en-US" sz="900" dirty="0"/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      #cse123</a:t>
              </a:r>
              <a:endParaRPr dirty="0"/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3661820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dirty="0"/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34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4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2024</a:t>
            </a:r>
            <a:endParaRPr lang="en-US" sz="900" dirty="0"/>
          </a:p>
        </p:txBody>
      </p:sp>
      <p:sp>
        <p:nvSpPr>
          <p:cNvPr id="78" name="Google Shape;78;p34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Review; Comparable</a:t>
            </a:r>
            <a:endParaRPr lang="en-US" sz="900" dirty="0"/>
          </a:p>
        </p:txBody>
      </p:sp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35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5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2024</a:t>
            </a:r>
            <a:endParaRPr lang="en-US" sz="900" dirty="0"/>
          </a:p>
        </p:txBody>
      </p:sp>
      <p:sp>
        <p:nvSpPr>
          <p:cNvPr id="85" name="Google Shape;85;p35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01: Review; Comparable</a:t>
            </a:r>
            <a:endParaRPr dirty="0"/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Picture 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2024</a:t>
            </a:r>
            <a:endParaRPr dirty="0"/>
          </a:p>
        </p:txBody>
      </p:sp>
      <p:sp>
        <p:nvSpPr>
          <p:cNvPr id="9" name="Google Shape;9;p28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Review; Comparable</a:t>
            </a:r>
            <a:endParaRPr dirty="0"/>
          </a:p>
        </p:txBody>
      </p:sp>
      <p:sp>
        <p:nvSpPr>
          <p:cNvPr id="10" name="Google Shape;10;p28"/>
          <p:cNvSpPr txBox="1"/>
          <p:nvPr/>
        </p:nvSpPr>
        <p:spPr>
          <a:xfrm>
            <a:off x="614129" y="469556"/>
            <a:ext cx="1922714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394855"/>
            <a:ext cx="10972800" cy="120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18" Type="http://schemas.openxmlformats.org/officeDocument/2006/relationships/image" Target="../media/image22.jpg"/><Relationship Id="rId26" Type="http://schemas.openxmlformats.org/officeDocument/2006/relationships/image" Target="../media/image30.jpg"/><Relationship Id="rId3" Type="http://schemas.openxmlformats.org/officeDocument/2006/relationships/hyperlink" Target="http://cs.uw.edu/123/staff" TargetMode="External"/><Relationship Id="rId21" Type="http://schemas.openxmlformats.org/officeDocument/2006/relationships/image" Target="../media/image25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24" Type="http://schemas.openxmlformats.org/officeDocument/2006/relationships/image" Target="../media/image28.png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23" Type="http://schemas.openxmlformats.org/officeDocument/2006/relationships/image" Target="../media/image27.jpg"/><Relationship Id="rId28" Type="http://schemas.openxmlformats.org/officeDocument/2006/relationships/image" Target="../media/image32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jpg"/><Relationship Id="rId14" Type="http://schemas.openxmlformats.org/officeDocument/2006/relationships/image" Target="../media/image18.jpg"/><Relationship Id="rId22" Type="http://schemas.openxmlformats.org/officeDocument/2006/relationships/image" Target="../media/image26.jpg"/><Relationship Id="rId27" Type="http://schemas.openxmlformats.org/officeDocument/2006/relationships/image" Target="../media/image31.png"/><Relationship Id="rId30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cs.uw.edu/12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uwnetid-my.sharepoint.com/:v:/g/personal/nivjoshi_uw_edu/ETHYcSSvCEBJja28JzUETiABpJ4FcdHZO-BP6un_0S1Sd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356810" y="3784377"/>
            <a:ext cx="6212927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Review; Comparable!</a:t>
            </a:r>
            <a:endParaRPr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7148324" y="2020735"/>
            <a:ext cx="43854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Introduce yourself to your neighbor!</a:t>
            </a: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is your name? Major? What have you been up to the past week?</a:t>
            </a:r>
            <a:endParaRPr dirty="0"/>
          </a:p>
        </p:txBody>
      </p:sp>
      <p:pic>
        <p:nvPicPr>
          <p:cNvPr id="93" name="Google Shape;93;p1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8507" y="3165673"/>
            <a:ext cx="1305170" cy="130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6900980" y="5056058"/>
            <a:ext cx="201179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24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8876009" y="5056642"/>
            <a:ext cx="3053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James Wilcox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AC6101-EF0A-4C4A-A4FB-8E7D0034E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844" y="5574550"/>
            <a:ext cx="1223090" cy="12230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6272" y="2243375"/>
            <a:ext cx="1085399" cy="10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Other Course Tools</a:t>
            </a:r>
            <a:endParaRPr/>
          </a:p>
        </p:txBody>
      </p:sp>
      <p:pic>
        <p:nvPicPr>
          <p:cNvPr id="244" name="Google Shape;244;p13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727" y="1442538"/>
            <a:ext cx="1441002" cy="1441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575447" y="3126887"/>
            <a:ext cx="5553212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&amp; Information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Discussion Board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(please ask &amp; answer!; anonymous option)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Announcements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/ Section Handouts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Assignments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IDE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Submit assignments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View Feedback</a:t>
            </a:r>
            <a:endParaRPr dirty="0"/>
          </a:p>
        </p:txBody>
      </p:sp>
      <p:pic>
        <p:nvPicPr>
          <p:cNvPr id="246" name="Google Shape;246;p13" descr="Picture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3734" y="3929483"/>
            <a:ext cx="777941" cy="77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 descr="Picture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87378" y="1247881"/>
            <a:ext cx="1959367" cy="57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8937041" y="1247880"/>
            <a:ext cx="3433385" cy="70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Digital Hand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Queueing in office hours</a:t>
            </a:r>
            <a:endParaRPr/>
          </a:p>
        </p:txBody>
      </p:sp>
      <p:sp>
        <p:nvSpPr>
          <p:cNvPr id="249" name="Google Shape;249;p13"/>
          <p:cNvSpPr txBox="1"/>
          <p:nvPr/>
        </p:nvSpPr>
        <p:spPr>
          <a:xfrm>
            <a:off x="8937041" y="2375709"/>
            <a:ext cx="2283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VSCode</a:t>
            </a:r>
            <a:endParaRPr lang="en-US"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offline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debugger</a:t>
            </a:r>
            <a:endParaRPr dirty="0"/>
          </a:p>
        </p:txBody>
      </p:sp>
      <p:sp>
        <p:nvSpPr>
          <p:cNvPr id="250" name="Google Shape;250;p13"/>
          <p:cNvSpPr txBox="1"/>
          <p:nvPr/>
        </p:nvSpPr>
        <p:spPr>
          <a:xfrm>
            <a:off x="8937041" y="3810622"/>
            <a:ext cx="259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Canvas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 recordings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937041" y="5245534"/>
            <a:ext cx="2593651" cy="131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In-class activities 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(ungraded)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account needed</a:t>
            </a:r>
            <a:endParaRPr/>
          </a:p>
        </p:txBody>
      </p:sp>
      <p:pic>
        <p:nvPicPr>
          <p:cNvPr id="252" name="Google Shape;252;p13" descr="Picture 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8663" y="5510748"/>
            <a:ext cx="793012" cy="793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A8231"/>
              </a:buClr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 / Junit Review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dirty="0"/>
              <a:t>Comparable</a:t>
            </a:r>
            <a:endParaRPr dirty="0"/>
          </a:p>
        </p:txBody>
      </p:sp>
      <p:sp>
        <p:nvSpPr>
          <p:cNvPr id="285" name="Google Shape;285;p18"/>
          <p:cNvSpPr/>
          <p:nvPr/>
        </p:nvSpPr>
        <p:spPr>
          <a:xfrm rot="10800000">
            <a:off x="5500171" y="2765276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How Learning Works</a:t>
            </a:r>
            <a:endParaRPr/>
          </a:p>
        </p:txBody>
      </p:sp>
      <p:sp>
        <p:nvSpPr>
          <p:cNvPr id="291" name="Google Shape;291;p19"/>
          <p:cNvSpPr txBox="1">
            <a:spLocks noGrp="1"/>
          </p:cNvSpPr>
          <p:nvPr>
            <p:ph type="body" idx="1"/>
          </p:nvPr>
        </p:nvSpPr>
        <p:spPr>
          <a:xfrm>
            <a:off x="838200" y="1371599"/>
            <a:ext cx="10515600" cy="535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/>
              <a:t>Learning requires </a:t>
            </a:r>
            <a:r>
              <a:rPr lang="en-US" sz="2500" b="1"/>
              <a:t>active participation</a:t>
            </a:r>
            <a:r>
              <a:rPr lang="en-US" b="1"/>
              <a:t> </a:t>
            </a:r>
            <a:r>
              <a:rPr lang="en-US" sz="2500"/>
              <a:t>in the process. It’s not as simple as sitting and listening to someone talk at you.</a:t>
            </a:r>
            <a:endParaRPr/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-"/>
            </a:pPr>
            <a:r>
              <a:rPr lang="en-US" sz="2200"/>
              <a:t>Requires </a:t>
            </a:r>
            <a:r>
              <a:rPr lang="en-US" sz="2500" b="1"/>
              <a:t>deliberate practice</a:t>
            </a:r>
            <a:r>
              <a:rPr lang="en-US" b="1"/>
              <a:t> </a:t>
            </a:r>
            <a:r>
              <a:rPr lang="en-US" sz="2200"/>
              <a:t>in </a:t>
            </a:r>
            <a:r>
              <a:rPr lang="en-US" sz="2500" b="1"/>
              <a:t>learning by doing</a:t>
            </a:r>
            <a:endParaRPr sz="2500"/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-"/>
            </a:pPr>
            <a:r>
              <a:rPr lang="en-US" sz="2200"/>
              <a:t>Benefits from </a:t>
            </a:r>
            <a:r>
              <a:rPr lang="en-US" sz="2500" b="1"/>
              <a:t>collaborative learning</a:t>
            </a:r>
            <a:endParaRPr/>
          </a:p>
        </p:txBody>
      </p:sp>
      <p:pic>
        <p:nvPicPr>
          <p:cNvPr id="292" name="Google Shape;292;p19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938" y="4244247"/>
            <a:ext cx="3725308" cy="248430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9"/>
          <p:cNvSpPr txBox="1"/>
          <p:nvPr/>
        </p:nvSpPr>
        <p:spPr>
          <a:xfrm>
            <a:off x="838200" y="2936400"/>
            <a:ext cx="9976500" cy="275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Hybrid classroom model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Asks you to do some preparation before class in the form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readings and practice problems.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Should take ~30 minutes outside of class per lesson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will start with brief recap, then pick up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the reading and practice problems leave off.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 isn’t graded, but showing up and trying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 first step in succeeding in the class!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9"/>
          <p:cNvSpPr txBox="1"/>
          <p:nvPr/>
        </p:nvSpPr>
        <p:spPr>
          <a:xfrm>
            <a:off x="838200" y="5559600"/>
            <a:ext cx="6520500" cy="11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Pre-class materials are ungraded, but…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okay if you find them challenging! That means</a:t>
            </a:r>
            <a:b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are learning!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Getting Help</a:t>
            </a:r>
            <a:endParaRPr/>
          </a:p>
        </p:txBody>
      </p:sp>
      <p:sp>
        <p:nvSpPr>
          <p:cNvPr id="306" name="Google Shape;306;p21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/>
              <a:t>Discussion Board</a:t>
            </a:r>
            <a:endParaRPr/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/>
              <a:t>Feel free to make a public or private post on Ed</a:t>
            </a:r>
            <a:endParaRPr/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/>
              <a:t>We encourage you to answer other peoples’ questions! A great way to learn</a:t>
            </a:r>
            <a:endParaRPr/>
          </a:p>
        </p:txBody>
      </p:sp>
      <p:sp>
        <p:nvSpPr>
          <p:cNvPr id="307" name="Google Shape;307;p21"/>
          <p:cNvSpPr txBox="1"/>
          <p:nvPr/>
        </p:nvSpPr>
        <p:spPr>
          <a:xfrm>
            <a:off x="838200" y="2360100"/>
            <a:ext cx="10240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Introductory Programming Lab (Office Hours)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 can help you face to face in office hours, and look at your code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go to the IPL with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 questions, not just assignments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1"/>
          <p:cNvSpPr txBox="1"/>
          <p:nvPr/>
        </p:nvSpPr>
        <p:spPr>
          <a:xfrm>
            <a:off x="838200" y="3371100"/>
            <a:ext cx="10515600" cy="1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through related problems, get to know your TA who is here to support you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838200" y="4142175"/>
            <a:ext cx="105156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Peers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encourage you to form study groups! Discord or Ed are great places to do that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1"/>
          <p:cNvSpPr txBox="1"/>
          <p:nvPr/>
        </p:nvSpPr>
        <p:spPr>
          <a:xfrm>
            <a:off x="838200" y="4867575"/>
            <a:ext cx="10240200" cy="223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prefer that all content and logistic questions go on the Ed discussion board (even if you make them private). Many more students than staff!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serious personal circumstances, you can email James directly. It never hurts to email us, but if it’s a common logistic question, we may politely ask you to post on the discussion board instead.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body" idx="1"/>
          </p:nvPr>
        </p:nvSpPr>
        <p:spPr>
          <a:xfrm>
            <a:off x="838200" y="1385888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OOP / Junit Review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Comparable</a:t>
            </a:r>
            <a:endParaRPr lang="en-US" dirty="0"/>
          </a:p>
        </p:txBody>
      </p:sp>
      <p:sp>
        <p:nvSpPr>
          <p:cNvPr id="329" name="Google Shape;329;p24"/>
          <p:cNvSpPr/>
          <p:nvPr/>
        </p:nvSpPr>
        <p:spPr>
          <a:xfrm rot="10800000">
            <a:off x="4364038" y="3330715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Making the Most of this Class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 / JUnit Review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Comparable</a:t>
            </a:r>
          </a:p>
        </p:txBody>
      </p:sp>
      <p:sp>
        <p:nvSpPr>
          <p:cNvPr id="329" name="Google Shape;329;p24"/>
          <p:cNvSpPr/>
          <p:nvPr/>
        </p:nvSpPr>
        <p:spPr>
          <a:xfrm rot="10800000">
            <a:off x="3285332" y="3830778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85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Comparable</a:t>
            </a:r>
            <a:endParaRPr dirty="0"/>
          </a:p>
        </p:txBody>
      </p:sp>
      <p:sp>
        <p:nvSpPr>
          <p:cNvPr id="306" name="Google Shape;306;p21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Comparable&lt;E&gt;</a:t>
            </a:r>
            <a:r>
              <a:rPr lang="en-US" dirty="0"/>
              <a:t> is an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interface</a:t>
            </a:r>
            <a:r>
              <a:rPr lang="en-US" dirty="0"/>
              <a:t> that allows implementers to define an ordering between two objects</a:t>
            </a:r>
          </a:p>
          <a:p>
            <a:pPr marL="685800" lvl="1" indent="-22860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Char char="•"/>
            </a:pPr>
            <a:r>
              <a:rPr lang="en-US" sz="2400" dirty="0"/>
              <a:t>Used by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TreeSet</a:t>
            </a:r>
            <a:r>
              <a:rPr lang="en-US" sz="2400" dirty="0"/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TreeMap</a:t>
            </a:r>
            <a:r>
              <a:rPr lang="en-US" sz="2400" dirty="0"/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Collections.sort</a:t>
            </a:r>
            <a:r>
              <a:rPr lang="en-US" sz="2400" dirty="0"/>
              <a:t>, etc.</a:t>
            </a: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dirty="0"/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dirty="0"/>
              <a:t>One required method:</a:t>
            </a:r>
          </a:p>
          <a:p>
            <a:pPr marL="457200" lvl="1" indent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public int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compareTo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(E other);</a:t>
            </a:r>
          </a:p>
          <a:p>
            <a:pPr marL="685800" lvl="1" indent="-22860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Char char="•"/>
            </a:pPr>
            <a:endParaRPr lang="en-US" dirty="0"/>
          </a:p>
          <a:p>
            <a:pPr marL="228600" indent="-22860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</a:pPr>
            <a:r>
              <a:rPr lang="en-US" dirty="0"/>
              <a:t>Returned integer falls into 1 of 3 categories</a:t>
            </a:r>
          </a:p>
          <a:p>
            <a:pPr marL="457200" lvl="1" indent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&lt; 0</a:t>
            </a:r>
            <a:r>
              <a:rPr lang="en-US" sz="2400" dirty="0"/>
              <a:t>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n-US" sz="2400" dirty="0"/>
              <a:t> is “less than”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other</a:t>
            </a:r>
          </a:p>
          <a:p>
            <a:pPr marL="457200" lvl="1" indent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 0</a:t>
            </a:r>
            <a:r>
              <a:rPr lang="en-US" sz="2400" dirty="0"/>
              <a:t>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n-US" sz="2400" dirty="0"/>
              <a:t> is “equal to”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other</a:t>
            </a:r>
          </a:p>
          <a:p>
            <a:pPr marL="457200" lvl="1" indent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 0</a:t>
            </a:r>
            <a:r>
              <a:rPr lang="en-US" sz="2400" dirty="0"/>
              <a:t>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n-US" sz="2400" dirty="0"/>
              <a:t> is “greater than”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other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17ED41-70AE-4543-9942-DA60F0A47F73}"/>
              </a:ext>
            </a:extLst>
          </p:cNvPr>
          <p:cNvSpPr txBox="1"/>
          <p:nvPr/>
        </p:nvSpPr>
        <p:spPr>
          <a:xfrm>
            <a:off x="8662987" y="3429000"/>
            <a:ext cx="3529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.compareTo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96A15-2D58-4898-8644-FA4A60051F5D}"/>
              </a:ext>
            </a:extLst>
          </p:cNvPr>
          <p:cNvSpPr txBox="1"/>
          <p:nvPr/>
        </p:nvSpPr>
        <p:spPr>
          <a:xfrm>
            <a:off x="8479630" y="435054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6DE595-B677-4FDD-8FBA-A49AEA19565D}"/>
              </a:ext>
            </a:extLst>
          </p:cNvPr>
          <p:cNvSpPr txBox="1"/>
          <p:nvPr/>
        </p:nvSpPr>
        <p:spPr>
          <a:xfrm>
            <a:off x="10584948" y="4350544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other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A0BC7E-2BAA-48AA-A729-D4DD6C09A7FF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8847679" y="3890665"/>
            <a:ext cx="1" cy="4598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3A1A5F-D6BD-4FFF-90B7-B943C7F56BDB}"/>
              </a:ext>
            </a:extLst>
          </p:cNvPr>
          <p:cNvCxnSpPr/>
          <p:nvPr/>
        </p:nvCxnSpPr>
        <p:spPr>
          <a:xfrm flipH="1" flipV="1">
            <a:off x="11038219" y="3890664"/>
            <a:ext cx="1" cy="4598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7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dirty="0"/>
              <a:t>Subtraction Trick</a:t>
            </a:r>
            <a:endParaRPr dirty="0"/>
          </a:p>
        </p:txBody>
      </p:sp>
      <p:sp>
        <p:nvSpPr>
          <p:cNvPr id="306" name="Google Shape;306;p21"/>
          <p:cNvSpPr txBox="1">
            <a:spLocks noGrp="1"/>
          </p:cNvSpPr>
          <p:nvPr>
            <p:ph type="body" idx="1"/>
          </p:nvPr>
        </p:nvSpPr>
        <p:spPr>
          <a:xfrm>
            <a:off x="838200" y="1371599"/>
            <a:ext cx="10515600" cy="502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compareTo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implementation when comparing two integers (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ascending: </a:t>
            </a: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is just subtraction!</a:t>
            </a: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if we wanted to sort descending?</a:t>
            </a: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Warning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this only works for integers! Doubles have issues with truncation.</a:t>
            </a:r>
          </a:p>
          <a:p>
            <a:pPr marL="0" lvl="0" indent="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0A23E1-F707-4FB7-9671-18E02E615EF9}"/>
              </a:ext>
            </a:extLst>
          </p:cNvPr>
          <p:cNvSpPr txBox="1"/>
          <p:nvPr/>
        </p:nvSpPr>
        <p:spPr>
          <a:xfrm>
            <a:off x="2901855" y="1862432"/>
            <a:ext cx="6388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if 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this.a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other.a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     -&gt; negative number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else if 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this.a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other.a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-&gt; positive number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else 			    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-&gt;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0C9A6-D859-4901-BB9B-3132604E7110}"/>
              </a:ext>
            </a:extLst>
          </p:cNvPr>
          <p:cNvSpPr txBox="1"/>
          <p:nvPr/>
        </p:nvSpPr>
        <p:spPr>
          <a:xfrm>
            <a:off x="4550569" y="3328390"/>
            <a:ext cx="311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this.a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other.a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B4D83-41F6-4F2A-A623-96FEDD39521C}"/>
              </a:ext>
            </a:extLst>
          </p:cNvPr>
          <p:cNvSpPr txBox="1"/>
          <p:nvPr/>
        </p:nvSpPr>
        <p:spPr>
          <a:xfrm>
            <a:off x="4550569" y="4634079"/>
            <a:ext cx="311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other.a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this.a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110" name="Google Shape;110;p2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 / Junit Review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dirty="0"/>
              <a:t>Comparable</a:t>
            </a:r>
          </a:p>
        </p:txBody>
      </p:sp>
      <p:sp>
        <p:nvSpPr>
          <p:cNvPr id="111" name="Google Shape;111;p2"/>
          <p:cNvSpPr/>
          <p:nvPr/>
        </p:nvSpPr>
        <p:spPr>
          <a:xfrm rot="10800000">
            <a:off x="3519616" y="1458097"/>
            <a:ext cx="444844" cy="3089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Course Staff</a:t>
            </a:r>
            <a:endParaRPr/>
          </a:p>
        </p:txBody>
      </p:sp>
      <p:sp>
        <p:nvSpPr>
          <p:cNvPr id="117" name="Google Shape;117;p3"/>
          <p:cNvSpPr txBox="1">
            <a:spLocks noGrp="1"/>
          </p:cNvSpPr>
          <p:nvPr>
            <p:ph type="body" idx="1"/>
          </p:nvPr>
        </p:nvSpPr>
        <p:spPr>
          <a:xfrm>
            <a:off x="838199" y="1219199"/>
            <a:ext cx="5908771" cy="522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Instructor: </a:t>
            </a:r>
            <a:r>
              <a:rPr lang="en-US" dirty="0"/>
              <a:t>James Wilcox</a:t>
            </a:r>
          </a:p>
          <a:p>
            <a:pPr marL="800100" lvl="1">
              <a:spcBef>
                <a:spcPts val="0"/>
              </a:spcBef>
              <a:buSzPts val="2800"/>
              <a:buFont typeface="System Font Regular"/>
              <a:buChar char="-"/>
            </a:pPr>
            <a:r>
              <a:rPr lang="en-US" sz="2400" dirty="0"/>
              <a:t>Feel free to call me “James”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 Assistants: </a:t>
            </a:r>
            <a:r>
              <a:rPr lang="en-US" sz="2800" b="0" i="0" u="sng" strike="noStrike" cap="none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en-US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Fantastic TAs!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Available in section, office hours, and discussion board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Invaluable source of information &amp; help in this course</a:t>
            </a:r>
            <a:endParaRPr dirty="0"/>
          </a:p>
          <a:p>
            <a:pPr marL="0" lvl="1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excited to get to know you!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Our goal is to help you succeed </a:t>
            </a:r>
            <a:r>
              <a:rPr lang="en-US" dirty="0">
                <a:latin typeface="Noto Sans Symbols"/>
                <a:ea typeface="Noto Sans Symbols"/>
                <a:cs typeface="Noto Sans Symbols"/>
                <a:sym typeface="Noto Sans Symbols"/>
              </a:rPr>
              <a:t>☺ </a:t>
            </a:r>
            <a:endParaRPr dirty="0"/>
          </a:p>
        </p:txBody>
      </p:sp>
      <p:pic>
        <p:nvPicPr>
          <p:cNvPr id="2" name="Google Shape;128;p6">
            <a:extLst>
              <a:ext uri="{FF2B5EF4-FFF2-40B4-BE49-F238E27FC236}">
                <a16:creationId xmlns:a16="http://schemas.microsoft.com/office/drawing/2014/main" id="{E19C24EC-F639-1E2A-06FA-1B2DF4623D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387" t="9861" r="9462"/>
          <a:stretch/>
        </p:blipFill>
        <p:spPr>
          <a:xfrm>
            <a:off x="8627722" y="456565"/>
            <a:ext cx="1158829" cy="141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erson posing for a picture with a bridge in the background&#10;&#10;Description automatically generated">
            <a:extLst>
              <a:ext uri="{FF2B5EF4-FFF2-40B4-BE49-F238E27FC236}">
                <a16:creationId xmlns:a16="http://schemas.microsoft.com/office/drawing/2014/main" id="{47767B9F-5097-64A7-090C-1AA86EAEAF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6970" y="2301347"/>
            <a:ext cx="769307" cy="769307"/>
          </a:xfrm>
          <a:prstGeom prst="rect">
            <a:avLst/>
          </a:prstGeom>
        </p:spPr>
      </p:pic>
      <p:pic>
        <p:nvPicPr>
          <p:cNvPr id="6" name="Picture 5" descr="A person standing in front of a ferris wheel&#10;&#10;Description automatically generated">
            <a:extLst>
              <a:ext uri="{FF2B5EF4-FFF2-40B4-BE49-F238E27FC236}">
                <a16:creationId xmlns:a16="http://schemas.microsoft.com/office/drawing/2014/main" id="{722EFAE8-BEA3-EDD4-6955-003F41A0C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845" y="2301347"/>
            <a:ext cx="769307" cy="769307"/>
          </a:xfrm>
          <a:prstGeom prst="rect">
            <a:avLst/>
          </a:prstGeom>
        </p:spPr>
      </p:pic>
      <p:pic>
        <p:nvPicPr>
          <p:cNvPr id="10" name="Picture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2F5C08C0-8CC9-FC4D-4FCC-CB1F080A0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5595" y="2301347"/>
            <a:ext cx="806308" cy="769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7EFF49-8B09-2EE5-281B-5EA30C87DE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693" b="12432"/>
          <a:stretch/>
        </p:blipFill>
        <p:spPr>
          <a:xfrm>
            <a:off x="8532720" y="2301347"/>
            <a:ext cx="769307" cy="771173"/>
          </a:xfrm>
          <a:prstGeom prst="rect">
            <a:avLst/>
          </a:prstGeom>
        </p:spPr>
      </p:pic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77E3BD1-4141-FA68-CD71-56C2D67698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5217"/>
          <a:stretch/>
        </p:blipFill>
        <p:spPr>
          <a:xfrm>
            <a:off x="10355471" y="2301347"/>
            <a:ext cx="804572" cy="762600"/>
          </a:xfrm>
          <a:prstGeom prst="rect">
            <a:avLst/>
          </a:prstGeom>
        </p:spPr>
      </p:pic>
      <p:pic>
        <p:nvPicPr>
          <p:cNvPr id="16" name="Picture 15" descr="A person wearing sunglasses and lying in a hammock&#10;&#10;Description automatically generated">
            <a:extLst>
              <a:ext uri="{FF2B5EF4-FFF2-40B4-BE49-F238E27FC236}">
                <a16:creationId xmlns:a16="http://schemas.microsoft.com/office/drawing/2014/main" id="{32AAEAB7-3BF9-299D-3F52-8AAF4FF33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3275" y="2293976"/>
            <a:ext cx="769307" cy="769971"/>
          </a:xfrm>
          <a:prstGeom prst="rect">
            <a:avLst/>
          </a:prstGeom>
        </p:spPr>
      </p:pic>
      <p:pic>
        <p:nvPicPr>
          <p:cNvPr id="19" name="Picture 18" descr="A person smiling in a forest&#10;&#10;Description automatically generated">
            <a:extLst>
              <a:ext uri="{FF2B5EF4-FFF2-40B4-BE49-F238E27FC236}">
                <a16:creationId xmlns:a16="http://schemas.microsoft.com/office/drawing/2014/main" id="{70940C3E-C76B-DD70-70E0-D524071FC8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6970" y="3204288"/>
            <a:ext cx="769307" cy="769307"/>
          </a:xfrm>
          <a:prstGeom prst="rect">
            <a:avLst/>
          </a:prstGeom>
        </p:spPr>
      </p:pic>
      <p:pic>
        <p:nvPicPr>
          <p:cNvPr id="21" name="Picture 20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33C6CE6E-3593-CDC9-60CD-032FCFC887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9845" y="3204288"/>
            <a:ext cx="770530" cy="769307"/>
          </a:xfrm>
          <a:prstGeom prst="rect">
            <a:avLst/>
          </a:prstGeom>
        </p:spPr>
      </p:pic>
      <p:pic>
        <p:nvPicPr>
          <p:cNvPr id="23" name="Picture 22" descr="A person standing in front of stairs&#10;&#10;Description automatically generated">
            <a:extLst>
              <a:ext uri="{FF2B5EF4-FFF2-40B4-BE49-F238E27FC236}">
                <a16:creationId xmlns:a16="http://schemas.microsoft.com/office/drawing/2014/main" id="{BA372A15-7016-33AE-4DC7-9716D610FF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2720" y="3204288"/>
            <a:ext cx="769307" cy="769307"/>
          </a:xfrm>
          <a:prstGeom prst="rect">
            <a:avLst/>
          </a:prstGeom>
        </p:spPr>
      </p:pic>
      <p:pic>
        <p:nvPicPr>
          <p:cNvPr id="25" name="Picture 24" descr="A person standing on a roof with a body of water in the background&#10;&#10;Description automatically generated">
            <a:extLst>
              <a:ext uri="{FF2B5EF4-FFF2-40B4-BE49-F238E27FC236}">
                <a16:creationId xmlns:a16="http://schemas.microsoft.com/office/drawing/2014/main" id="{29C4F273-4A1B-4251-51C1-4744AAE3F66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6213" b="7963"/>
          <a:stretch/>
        </p:blipFill>
        <p:spPr>
          <a:xfrm>
            <a:off x="9424372" y="3204288"/>
            <a:ext cx="769307" cy="7702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7321DE-581B-3FE3-03D6-7FB85DE15E7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23783" b="20001"/>
          <a:stretch/>
        </p:blipFill>
        <p:spPr>
          <a:xfrm>
            <a:off x="10355471" y="3204750"/>
            <a:ext cx="769307" cy="768845"/>
          </a:xfrm>
          <a:prstGeom prst="rect">
            <a:avLst/>
          </a:prstGeom>
        </p:spPr>
      </p:pic>
      <p:pic>
        <p:nvPicPr>
          <p:cNvPr id="29" name="Picture 28" descr="A person in a white dress&#10;&#10;Description automatically generated">
            <a:extLst>
              <a:ext uri="{FF2B5EF4-FFF2-40B4-BE49-F238E27FC236}">
                <a16:creationId xmlns:a16="http://schemas.microsoft.com/office/drawing/2014/main" id="{0750C03C-5217-2FDD-1959-5FADCCF08B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83275" y="3204288"/>
            <a:ext cx="769307" cy="769307"/>
          </a:xfrm>
          <a:prstGeom prst="rect">
            <a:avLst/>
          </a:prstGeom>
        </p:spPr>
      </p:pic>
      <p:pic>
        <p:nvPicPr>
          <p:cNvPr id="31" name="Picture 30" descr="A person standing on a dock near water with boats in the background&#10;&#10;Description automatically generated">
            <a:extLst>
              <a:ext uri="{FF2B5EF4-FFF2-40B4-BE49-F238E27FC236}">
                <a16:creationId xmlns:a16="http://schemas.microsoft.com/office/drawing/2014/main" id="{42BD3634-2440-88F7-1253-D965DE8E38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46969" y="4107229"/>
            <a:ext cx="769307" cy="769307"/>
          </a:xfrm>
          <a:prstGeom prst="rect">
            <a:avLst/>
          </a:prstGeom>
        </p:spPr>
      </p:pic>
      <p:pic>
        <p:nvPicPr>
          <p:cNvPr id="33" name="Picture 32" descr="A person taking a selfie&#10;&#10;Description automatically generated">
            <a:extLst>
              <a:ext uri="{FF2B5EF4-FFF2-40B4-BE49-F238E27FC236}">
                <a16:creationId xmlns:a16="http://schemas.microsoft.com/office/drawing/2014/main" id="{DCF279A2-A5CB-7289-4727-FB861D19760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7927" b="8109"/>
          <a:stretch/>
        </p:blipFill>
        <p:spPr>
          <a:xfrm>
            <a:off x="7639845" y="4105363"/>
            <a:ext cx="769522" cy="769307"/>
          </a:xfrm>
          <a:prstGeom prst="rect">
            <a:avLst/>
          </a:prstGeom>
        </p:spPr>
      </p:pic>
      <p:pic>
        <p:nvPicPr>
          <p:cNvPr id="35" name="Picture 34" descr="A person smiling at camera&#10;&#10;Description automatically generated">
            <a:extLst>
              <a:ext uri="{FF2B5EF4-FFF2-40B4-BE49-F238E27FC236}">
                <a16:creationId xmlns:a16="http://schemas.microsoft.com/office/drawing/2014/main" id="{E77B800A-AD1B-FFB8-3E6D-33E1D64694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32720" y="4107494"/>
            <a:ext cx="769307" cy="769307"/>
          </a:xfrm>
          <a:prstGeom prst="rect">
            <a:avLst/>
          </a:prstGeom>
        </p:spPr>
      </p:pic>
      <p:pic>
        <p:nvPicPr>
          <p:cNvPr id="37" name="Picture 3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92E11CDE-3358-9E83-EDDD-32B5ACE8F11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24372" y="4105363"/>
            <a:ext cx="769307" cy="769307"/>
          </a:xfrm>
          <a:prstGeom prst="rect">
            <a:avLst/>
          </a:prstGeom>
        </p:spPr>
      </p:pic>
      <p:pic>
        <p:nvPicPr>
          <p:cNvPr id="39" name="Picture 38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F8EC7911-C1AD-E596-73D9-D6581C62C0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55471" y="4105363"/>
            <a:ext cx="769307" cy="769307"/>
          </a:xfrm>
          <a:prstGeom prst="rect">
            <a:avLst/>
          </a:prstGeom>
        </p:spPr>
      </p:pic>
      <p:pic>
        <p:nvPicPr>
          <p:cNvPr id="41" name="Picture 40" descr="A person wearing glasses and a backpack&#10;&#10;Description automatically generated">
            <a:extLst>
              <a:ext uri="{FF2B5EF4-FFF2-40B4-BE49-F238E27FC236}">
                <a16:creationId xmlns:a16="http://schemas.microsoft.com/office/drawing/2014/main" id="{2F762A4E-CE20-30A1-9C60-07EA178C704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83275" y="4113936"/>
            <a:ext cx="769307" cy="7684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BB44C9-4259-4748-736D-32127F2CB4C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46968" y="5010170"/>
            <a:ext cx="769307" cy="7693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B2E6061-A986-6D7B-6294-541B4B29C68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60024" y="5006438"/>
            <a:ext cx="769307" cy="767875"/>
          </a:xfrm>
          <a:prstGeom prst="rect">
            <a:avLst/>
          </a:prstGeom>
        </p:spPr>
      </p:pic>
      <p:pic>
        <p:nvPicPr>
          <p:cNvPr id="47" name="Picture 4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FE40E65-CF33-9774-D08F-A718EB3C67E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32720" y="5009181"/>
            <a:ext cx="769307" cy="768501"/>
          </a:xfrm>
          <a:prstGeom prst="rect">
            <a:avLst/>
          </a:prstGeom>
        </p:spPr>
      </p:pic>
      <p:pic>
        <p:nvPicPr>
          <p:cNvPr id="49" name="Picture 48" descr="A person in a blue coat&#10;&#10;Description automatically generated">
            <a:extLst>
              <a:ext uri="{FF2B5EF4-FFF2-40B4-BE49-F238E27FC236}">
                <a16:creationId xmlns:a16="http://schemas.microsoft.com/office/drawing/2014/main" id="{42793E08-EE6D-8E46-124A-4AB712A3243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405417" y="5005474"/>
            <a:ext cx="769308" cy="769308"/>
          </a:xfrm>
          <a:prstGeom prst="rect">
            <a:avLst/>
          </a:prstGeom>
        </p:spPr>
      </p:pic>
      <p:pic>
        <p:nvPicPr>
          <p:cNvPr id="51" name="Picture 50" descr="A person standing in front of a statue&#10;&#10;Description automatically generated">
            <a:extLst>
              <a:ext uri="{FF2B5EF4-FFF2-40B4-BE49-F238E27FC236}">
                <a16:creationId xmlns:a16="http://schemas.microsoft.com/office/drawing/2014/main" id="{5536056D-FB6F-FCD0-324B-BD62F3566B5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18472" y="5012834"/>
            <a:ext cx="806306" cy="806306"/>
          </a:xfrm>
          <a:prstGeom prst="rect">
            <a:avLst/>
          </a:prstGeom>
        </p:spPr>
      </p:pic>
      <p:pic>
        <p:nvPicPr>
          <p:cNvPr id="53" name="Picture 5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9D66F97-8540-350C-F77A-31F91E54E12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268525" y="5012834"/>
            <a:ext cx="768447" cy="768447"/>
          </a:xfrm>
          <a:prstGeom prst="rect">
            <a:avLst/>
          </a:prstGeom>
        </p:spPr>
      </p:pic>
      <p:pic>
        <p:nvPicPr>
          <p:cNvPr id="55" name="Picture 54" descr="A person wearing a straw hat&#10;&#10;Description automatically generated">
            <a:extLst>
              <a:ext uri="{FF2B5EF4-FFF2-40B4-BE49-F238E27FC236}">
                <a16:creationId xmlns:a16="http://schemas.microsoft.com/office/drawing/2014/main" id="{C3846D65-87F5-FF81-EAF2-B9BE8777A4C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2720" y="5910062"/>
            <a:ext cx="766532" cy="766532"/>
          </a:xfrm>
          <a:prstGeom prst="rect">
            <a:avLst/>
          </a:prstGeom>
        </p:spPr>
      </p:pic>
      <p:pic>
        <p:nvPicPr>
          <p:cNvPr id="57" name="Picture 56" descr="A dog with a stuffed toy on its head&#10;&#10;Description automatically generated">
            <a:extLst>
              <a:ext uri="{FF2B5EF4-FFF2-40B4-BE49-F238E27FC236}">
                <a16:creationId xmlns:a16="http://schemas.microsoft.com/office/drawing/2014/main" id="{2B627E83-4A3C-0349-6DFB-7D9860CC00E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424372" y="5905207"/>
            <a:ext cx="806309" cy="806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What is this Class?</a:t>
            </a:r>
            <a:endParaRPr/>
          </a:p>
        </p:txBody>
      </p:sp>
      <p:sp>
        <p:nvSpPr>
          <p:cNvPr id="132" name="Google Shape;132;p5"/>
          <p:cNvSpPr txBox="1"/>
          <p:nvPr/>
        </p:nvSpPr>
        <p:spPr>
          <a:xfrm>
            <a:off x="620959" y="1531279"/>
            <a:ext cx="5306249" cy="4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121 – Computer Programming I</a:t>
            </a:r>
            <a:endParaRPr dirty="0"/>
          </a:p>
        </p:txBody>
      </p:sp>
      <p:sp>
        <p:nvSpPr>
          <p:cNvPr id="133" name="Google Shape;133;p5"/>
          <p:cNvSpPr txBox="1"/>
          <p:nvPr/>
        </p:nvSpPr>
        <p:spPr>
          <a:xfrm>
            <a:off x="620959" y="1983670"/>
            <a:ext cx="5306251" cy="394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types (int, String,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boolean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Methods / Functions</a:t>
            </a:r>
            <a:endParaRPr sz="2000" dirty="0"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Returns</a:t>
            </a:r>
            <a:endParaRPr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structures</a:t>
            </a:r>
            <a:endParaRPr sz="2000" dirty="0"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Loops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Conditionals</a:t>
            </a:r>
            <a:endParaRPr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Arrays &amp; 2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arrays</a:t>
            </a:r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 Thinking</a:t>
            </a:r>
            <a:b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(language agnostic)</a:t>
            </a:r>
            <a:endParaRPr lang="en-US" dirty="0"/>
          </a:p>
        </p:txBody>
      </p:sp>
      <p:sp>
        <p:nvSpPr>
          <p:cNvPr id="134" name="Google Shape;134;p5"/>
          <p:cNvSpPr txBox="1"/>
          <p:nvPr/>
        </p:nvSpPr>
        <p:spPr>
          <a:xfrm>
            <a:off x="6401549" y="1531279"/>
            <a:ext cx="5306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122 – Computer Programming II</a:t>
            </a:r>
            <a:endParaRPr dirty="0"/>
          </a:p>
        </p:txBody>
      </p:sp>
      <p:sp>
        <p:nvSpPr>
          <p:cNvPr id="135" name="Google Shape;135;p5"/>
          <p:cNvSpPr txBox="1"/>
          <p:nvPr/>
        </p:nvSpPr>
        <p:spPr>
          <a:xfrm>
            <a:off x="6401249" y="1983670"/>
            <a:ext cx="5306400" cy="184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Functional Decomposition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File I/O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data structures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Stacks / Queues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Oriented Programming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Interfaces </a:t>
            </a:r>
            <a:endParaRPr dirty="0"/>
          </a:p>
        </p:txBody>
      </p:sp>
      <p:sp>
        <p:nvSpPr>
          <p:cNvPr id="7" name="Google Shape;134;p5">
            <a:extLst>
              <a:ext uri="{FF2B5EF4-FFF2-40B4-BE49-F238E27FC236}">
                <a16:creationId xmlns:a16="http://schemas.microsoft.com/office/drawing/2014/main" id="{FE8C47B3-D3D5-4FE4-AD7B-80DDFC5CC965}"/>
              </a:ext>
            </a:extLst>
          </p:cNvPr>
          <p:cNvSpPr txBox="1"/>
          <p:nvPr/>
        </p:nvSpPr>
        <p:spPr>
          <a:xfrm>
            <a:off x="3442950" y="4331427"/>
            <a:ext cx="5306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123 – Computer Programming III</a:t>
            </a:r>
            <a:endParaRPr dirty="0"/>
          </a:p>
        </p:txBody>
      </p:sp>
      <p:sp>
        <p:nvSpPr>
          <p:cNvPr id="10" name="Google Shape;135;p5">
            <a:extLst>
              <a:ext uri="{FF2B5EF4-FFF2-40B4-BE49-F238E27FC236}">
                <a16:creationId xmlns:a16="http://schemas.microsoft.com/office/drawing/2014/main" id="{515F7EB4-8AA6-44AC-8618-928D44D2FA6B}"/>
              </a:ext>
            </a:extLst>
          </p:cNvPr>
          <p:cNvSpPr txBox="1"/>
          <p:nvPr/>
        </p:nvSpPr>
        <p:spPr>
          <a:xfrm>
            <a:off x="3160654" y="4783827"/>
            <a:ext cx="5532958" cy="1972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Object Oriented Programming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dirty="0">
                <a:latin typeface="Calibri"/>
                <a:cs typeface="Calibri"/>
                <a:sym typeface="Calibri"/>
              </a:rPr>
              <a:t>Comparable, Inheritance/Polymorphism, Abstract Classes</a:t>
            </a:r>
            <a:endParaRPr dirty="0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Implementing data structures</a:t>
            </a:r>
            <a:endParaRPr lang="en-US" sz="2000" dirty="0"/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SzPts val="2000"/>
              <a:buFont typeface="Helvetica Neue"/>
              <a:buChar char="-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ArrayLists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LinkedLists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Trees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Recursion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Critical analysis of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Why 123?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9248775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To solve more complex problems by leveraging more complex programming structures / patterns</a:t>
            </a:r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dirty="0"/>
              <a:t>To better rationalize specific design decisions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How to “best” structure programs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Which data structures are “most” appropriate to use</a:t>
            </a: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dirty="0"/>
              <a:t>To understand and critically analyze intersections between Computer Science and society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Search engines, algorithmic art, machine learning, etc.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Developing informed opinions on current issues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A8AD491-4B21-457E-AD7E-D270102A5920}"/>
              </a:ext>
            </a:extLst>
          </p:cNvPr>
          <p:cNvSpPr/>
          <p:nvPr/>
        </p:nvSpPr>
        <p:spPr>
          <a:xfrm>
            <a:off x="10072687" y="1371600"/>
            <a:ext cx="392907" cy="25503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BFC2A86-1405-4062-A74C-E0F584EAD3FC}"/>
              </a:ext>
            </a:extLst>
          </p:cNvPr>
          <p:cNvSpPr/>
          <p:nvPr/>
        </p:nvSpPr>
        <p:spPr>
          <a:xfrm>
            <a:off x="10072687" y="4575572"/>
            <a:ext cx="392907" cy="1510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5E5A6-6315-454D-95E1-DD1F2EA1B924}"/>
              </a:ext>
            </a:extLst>
          </p:cNvPr>
          <p:cNvSpPr txBox="1"/>
          <p:nvPr/>
        </p:nvSpPr>
        <p:spPr>
          <a:xfrm>
            <a:off x="10544176" y="2323593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programmer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0D4D5-0916-4BE3-A7AF-A0A11EE18724}"/>
              </a:ext>
            </a:extLst>
          </p:cNvPr>
          <p:cNvSpPr txBox="1"/>
          <p:nvPr/>
        </p:nvSpPr>
        <p:spPr>
          <a:xfrm>
            <a:off x="10622757" y="5092809"/>
            <a:ext cx="144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uild="p"/>
      <p:bldP spid="3" grpId="0" animBg="1"/>
      <p:bldP spid="15" grpId="0" animBg="1"/>
      <p:bldP spid="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E096-C45E-8C4F-74FB-C839D435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want to get out of this course?</a:t>
            </a:r>
          </a:p>
        </p:txBody>
      </p:sp>
      <p:sp>
        <p:nvSpPr>
          <p:cNvPr id="4" name="Google Shape;26;p29">
            <a:extLst>
              <a:ext uri="{FF2B5EF4-FFF2-40B4-BE49-F238E27FC236}">
                <a16:creationId xmlns:a16="http://schemas.microsoft.com/office/drawing/2014/main" id="{36709576-3780-239B-BBCE-43860BD613D4}"/>
              </a:ext>
            </a:extLst>
          </p:cNvPr>
          <p:cNvSpPr/>
          <p:nvPr/>
        </p:nvSpPr>
        <p:spPr>
          <a:xfrm>
            <a:off x="3838865" y="2088086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8;p29">
            <a:extLst>
              <a:ext uri="{FF2B5EF4-FFF2-40B4-BE49-F238E27FC236}">
                <a16:creationId xmlns:a16="http://schemas.microsoft.com/office/drawing/2014/main" id="{19FFA4C6-B816-3A2F-F9E5-929CCAEE81D0}"/>
              </a:ext>
            </a:extLst>
          </p:cNvPr>
          <p:cNvSpPr txBox="1"/>
          <p:nvPr/>
        </p:nvSpPr>
        <p:spPr>
          <a:xfrm>
            <a:off x="4149918" y="2558508"/>
            <a:ext cx="28669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400" b="0" i="0" u="none" strike="noStrike" cap="none" dirty="0" err="1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</a:t>
            </a:r>
            <a:r>
              <a:rPr lang="en-US" sz="24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#cse123 </a:t>
            </a:r>
            <a:endParaRPr sz="2400" dirty="0"/>
          </a:p>
        </p:txBody>
      </p:sp>
      <p:sp>
        <p:nvSpPr>
          <p:cNvPr id="7" name="Google Shape;29;p29">
            <a:extLst>
              <a:ext uri="{FF2B5EF4-FFF2-40B4-BE49-F238E27FC236}">
                <a16:creationId xmlns:a16="http://schemas.microsoft.com/office/drawing/2014/main" id="{A5E53C2E-080E-AB6B-8BB3-AD6DB3A45218}"/>
              </a:ext>
            </a:extLst>
          </p:cNvPr>
          <p:cNvSpPr/>
          <p:nvPr/>
        </p:nvSpPr>
        <p:spPr>
          <a:xfrm>
            <a:off x="7075779" y="2157068"/>
            <a:ext cx="1218439" cy="1223090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AEC4D0-EAEF-81C3-CF5E-BAD6512D42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86734" y="2157068"/>
            <a:ext cx="1201177" cy="12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69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 / Junit Review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dirty="0"/>
              <a:t>Comparable</a:t>
            </a:r>
          </a:p>
        </p:txBody>
      </p:sp>
      <p:sp>
        <p:nvSpPr>
          <p:cNvPr id="171" name="Google Shape;171;p9"/>
          <p:cNvSpPr/>
          <p:nvPr/>
        </p:nvSpPr>
        <p:spPr>
          <a:xfrm rot="10800000">
            <a:off x="5373121" y="2378988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95717-DA10-4048-A859-B4B763BE1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5738" y="2414874"/>
            <a:ext cx="4767491" cy="3327623"/>
          </a:xfrm>
          <a:prstGeom prst="rect">
            <a:avLst/>
          </a:prstGeom>
        </p:spPr>
      </p:pic>
      <p:sp>
        <p:nvSpPr>
          <p:cNvPr id="214" name="Google Shape;214;p1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Course Website</a:t>
            </a:r>
            <a:endParaRPr dirty="0"/>
          </a:p>
        </p:txBody>
      </p:sp>
      <p:grpSp>
        <p:nvGrpSpPr>
          <p:cNvPr id="215" name="Google Shape;215;p11"/>
          <p:cNvGrpSpPr/>
          <p:nvPr/>
        </p:nvGrpSpPr>
        <p:grpSpPr>
          <a:xfrm>
            <a:off x="3107375" y="1247578"/>
            <a:ext cx="5977249" cy="885659"/>
            <a:chOff x="-1" y="0"/>
            <a:chExt cx="5977248" cy="885657"/>
          </a:xfrm>
        </p:grpSpPr>
        <p:sp>
          <p:nvSpPr>
            <p:cNvPr id="216" name="Google Shape;216;p11"/>
            <p:cNvSpPr/>
            <p:nvPr/>
          </p:nvSpPr>
          <p:spPr>
            <a:xfrm>
              <a:off x="-1" y="0"/>
              <a:ext cx="5977248" cy="885657"/>
            </a:xfrm>
            <a:prstGeom prst="rect">
              <a:avLst/>
            </a:prstGeom>
            <a:solidFill>
              <a:srgbClr val="BACCF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endPara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1"/>
            <p:cNvSpPr txBox="1"/>
            <p:nvPr/>
          </p:nvSpPr>
          <p:spPr>
            <a:xfrm>
              <a:off x="45719" y="117708"/>
              <a:ext cx="5885700" cy="646500"/>
            </a:xfrm>
            <a:prstGeom prst="rect">
              <a:avLst/>
            </a:prstGeom>
            <a:solidFill>
              <a:srgbClr val="BACCF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63C1"/>
                </a:buClr>
                <a:buSzPts val="3600"/>
                <a:buFont typeface="Calibri"/>
                <a:buNone/>
              </a:pPr>
              <a:r>
                <a:rPr lang="en-US" sz="3600" b="1" u="sng" dirty="0">
                  <a:solidFill>
                    <a:srgbClr val="0563C1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cs.uw.edu/123</a:t>
              </a:r>
              <a:endParaRPr dirty="0">
                <a:solidFill>
                  <a:srgbClr val="0563C1"/>
                </a:solidFill>
              </a:endParaRPr>
            </a:p>
          </p:txBody>
        </p:sp>
      </p:grpSp>
      <p:sp>
        <p:nvSpPr>
          <p:cNvPr id="218" name="Google Shape;218;p11"/>
          <p:cNvSpPr/>
          <p:nvPr/>
        </p:nvSpPr>
        <p:spPr>
          <a:xfrm>
            <a:off x="6120615" y="2343493"/>
            <a:ext cx="4909356" cy="26838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54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3540" y="21600"/>
                </a:lnTo>
                <a:lnTo>
                  <a:pt x="3540" y="18000"/>
                </a:lnTo>
                <a:lnTo>
                  <a:pt x="0" y="15220"/>
                </a:lnTo>
                <a:lnTo>
                  <a:pt x="3540" y="12600"/>
                </a:lnTo>
                <a:close/>
              </a:path>
            </a:pathLst>
          </a:custGeom>
          <a:solidFill>
            <a:srgbClr val="D6DCE5"/>
          </a:solidFill>
          <a:ln>
            <a:noFill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7974008" y="5052907"/>
            <a:ext cx="2221231" cy="37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Get to know the staff</a:t>
            </a:r>
            <a:endParaRPr/>
          </a:p>
        </p:txBody>
      </p:sp>
      <p:sp>
        <p:nvSpPr>
          <p:cNvPr id="221" name="Google Shape;221;p11"/>
          <p:cNvSpPr txBox="1"/>
          <p:nvPr/>
        </p:nvSpPr>
        <p:spPr>
          <a:xfrm>
            <a:off x="574371" y="5829626"/>
            <a:ext cx="6636907" cy="92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Contains most course info – check frequently!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Announcements, Calendar, Lecture Slides, Office Hours schedule, 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Staff Bios, Important Links 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2511B-3C15-450F-BBCC-7EEFFFFA29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4" r="904"/>
          <a:stretch/>
        </p:blipFill>
        <p:spPr>
          <a:xfrm>
            <a:off x="7039627" y="2638565"/>
            <a:ext cx="3883069" cy="2051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94A96-438B-72E3-78F8-83411626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 inclusive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048D-6941-B8AA-364F-4EE320C49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898688" cy="2747963"/>
          </a:xfrm>
        </p:spPr>
        <p:txBody>
          <a:bodyPr/>
          <a:lstStyle/>
          <a:p>
            <a:r>
              <a:rPr lang="en-US" dirty="0"/>
              <a:t>This is a more professional environment than hanging out with friends</a:t>
            </a:r>
          </a:p>
          <a:p>
            <a:r>
              <a:rPr lang="en-US" dirty="0"/>
              <a:t>Think about the impact your words can have.</a:t>
            </a:r>
          </a:p>
          <a:p>
            <a:r>
              <a:rPr lang="en-US" dirty="0"/>
              <a:t>Collaboration, Support, and Empathy</a:t>
            </a:r>
          </a:p>
          <a:p>
            <a:r>
              <a:rPr lang="en-US" dirty="0"/>
              <a:t>Check your own biases and communicate thoughtfully</a:t>
            </a:r>
          </a:p>
          <a:p>
            <a:r>
              <a:rPr lang="en-US" dirty="0"/>
              <a:t>Challenge unacceptable behaviors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B8675E-B541-FA2A-600A-9ED686EAC2E8}"/>
              </a:ext>
            </a:extLst>
          </p:cNvPr>
          <p:cNvSpPr txBox="1"/>
          <p:nvPr/>
        </p:nvSpPr>
        <p:spPr>
          <a:xfrm>
            <a:off x="1189973" y="1776200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6" name="Picture 5" descr="A white rectangular object with brown tape around it&#10;&#10;Description automatically generated">
            <a:extLst>
              <a:ext uri="{FF2B5EF4-FFF2-40B4-BE49-F238E27FC236}">
                <a16:creationId xmlns:a16="http://schemas.microsoft.com/office/drawing/2014/main" id="{EB3BC1EF-2ED2-D577-70EF-D46A7814A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717" y="1317861"/>
            <a:ext cx="3123283" cy="19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1008</Words>
  <Application>Microsoft Macintosh PowerPoint</Application>
  <PresentationFormat>Widescreen</PresentationFormat>
  <Paragraphs>189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Montserrat SemiBold</vt:lpstr>
      <vt:lpstr>Courier New</vt:lpstr>
      <vt:lpstr>Helvetica Neue</vt:lpstr>
      <vt:lpstr>Montserrat ExtraBold</vt:lpstr>
      <vt:lpstr>Montserrat</vt:lpstr>
      <vt:lpstr>Noto Sans Symbols</vt:lpstr>
      <vt:lpstr>Arial</vt:lpstr>
      <vt:lpstr>System Font Regular</vt:lpstr>
      <vt:lpstr>CSE 373 Summer 2020</vt:lpstr>
      <vt:lpstr>Review; Comparable!</vt:lpstr>
      <vt:lpstr>Lecture Outline</vt:lpstr>
      <vt:lpstr>Course Staff</vt:lpstr>
      <vt:lpstr>What is this Class?</vt:lpstr>
      <vt:lpstr>Why 123?</vt:lpstr>
      <vt:lpstr>What do you want to get out of this course?</vt:lpstr>
      <vt:lpstr>Lecture Outline</vt:lpstr>
      <vt:lpstr>Course Website</vt:lpstr>
      <vt:lpstr>Creating an inclusive environment</vt:lpstr>
      <vt:lpstr>Other Course Tools</vt:lpstr>
      <vt:lpstr>Lecture Outline</vt:lpstr>
      <vt:lpstr>How Learning Works</vt:lpstr>
      <vt:lpstr>Getting Help</vt:lpstr>
      <vt:lpstr>Lecture Outline</vt:lpstr>
      <vt:lpstr>Lecture Outline</vt:lpstr>
      <vt:lpstr>Comparable</vt:lpstr>
      <vt:lpstr>Subtraction Trick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Review; Comparable!</dc:title>
  <dc:creator>cse-loaner</dc:creator>
  <cp:lastModifiedBy>James R. Wilcox</cp:lastModifiedBy>
  <cp:revision>23</cp:revision>
  <dcterms:modified xsi:type="dcterms:W3CDTF">2024-09-25T20:05:40Z</dcterms:modified>
</cp:coreProperties>
</file>