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1" r:id="rId4"/>
    <p:sldId id="272" r:id="rId5"/>
    <p:sldId id="263" r:id="rId6"/>
    <p:sldId id="264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jHniEjpUu9/53ZcarIF2nLEIEkG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ba Garz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EEE0-7874-40D9-B02F-F258DE8F10CE}">
  <a:tblStyle styleId="{2F6EEEE0-7874-40D9-B02F-F258DE8F10C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6EA"/>
          </a:solidFill>
        </a:fill>
      </a:tcStyle>
    </a:wholeTbl>
    <a:band1H>
      <a:tcTxStyle/>
      <a:tcStyle>
        <a:tcBdr/>
        <a:fill>
          <a:solidFill>
            <a:srgbClr val="CCCAD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CCAD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23" Type="http://customschemas.google.com/relationships/presentationmetadata" Target="meta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05d95136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b05d95136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b05d951360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Elba</a:t>
            </a: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Brett</a:t>
            </a:r>
            <a:endParaRPr/>
          </a:p>
        </p:txBody>
      </p:sp>
      <p:sp>
        <p:nvSpPr>
          <p:cNvPr id="169" name="Google Shape;16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59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4"/>
          </p:nvPr>
        </p:nvSpPr>
        <p:spPr>
          <a:xfrm>
            <a:off x="6170612" y="2500577"/>
            <a:ext cx="5183188" cy="359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6180666"/>
            <a:ext cx="12192000" cy="6773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3/23wi/exam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s.cs.washington.edu/~mones/production.html" TargetMode="External"/><Relationship Id="rId3" Type="http://schemas.openxmlformats.org/officeDocument/2006/relationships/hyperlink" Target="https://www.youtube.com/watch?v=S7nL9IGWGqk" TargetMode="External"/><Relationship Id="rId7" Type="http://schemas.openxmlformats.org/officeDocument/2006/relationships/hyperlink" Target="https://www.youtube.com/watch?v=DEESvghKBUc&amp;list=PLTPQEx-31JXhosblxX6bQnCK_qy2No6uC&amp;index=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1NqpK4gDrM&amp;list=PLTPQEx-31JXhusD9twkKlguRlaQowh-Vw&amp;index=10" TargetMode="External"/><Relationship Id="rId5" Type="http://schemas.openxmlformats.org/officeDocument/2006/relationships/hyperlink" Target="https://www.youtube.com/watch?v=iMj9yz24gP8" TargetMode="External"/><Relationship Id="rId10" Type="http://schemas.openxmlformats.org/officeDocument/2006/relationships/hyperlink" Target="https://youtu.be/MTqUYFN5BbI?list=PLTPQEx-31JXhusD9twkKlguRlaQowh-Vw&amp;t=2285" TargetMode="External"/><Relationship Id="rId4" Type="http://schemas.openxmlformats.org/officeDocument/2006/relationships/hyperlink" Target="http://grail.cs.washington.edu/projects/nba_players/" TargetMode="External"/><Relationship Id="rId9" Type="http://schemas.openxmlformats.org/officeDocument/2006/relationships/hyperlink" Target="https://www.youtube.com/watch?v=heLdAGZu-VY&amp;list=PLTPQEx-31JXhosblxX6bQnCK_qy2No6uC&amp;index=14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154/" TargetMode="External"/><Relationship Id="rId13" Type="http://schemas.openxmlformats.org/officeDocument/2006/relationships/hyperlink" Target="https://courses.cs.washington.edu/courses/cse412/" TargetMode="External"/><Relationship Id="rId3" Type="http://schemas.openxmlformats.org/officeDocument/2006/relationships/hyperlink" Target="http://courses.cs.washington.edu/courses/cse311/" TargetMode="External"/><Relationship Id="rId7" Type="http://schemas.openxmlformats.org/officeDocument/2006/relationships/hyperlink" Target="http://courses.cs.washington.edu/courses/cse340/" TargetMode="External"/><Relationship Id="rId12" Type="http://schemas.openxmlformats.org/officeDocument/2006/relationships/hyperlink" Target="https://courses.cs.washington.edu/courses/cse374/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cs.washington.edu/academics/ugrad/nonmajor-options/nonmajor-course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courses.cs.washington.edu/courses/cse341/" TargetMode="External"/><Relationship Id="rId11" Type="http://schemas.openxmlformats.org/officeDocument/2006/relationships/hyperlink" Target="https://courses.cs.washington.edu/courses/cse373/" TargetMode="External"/><Relationship Id="rId5" Type="http://schemas.openxmlformats.org/officeDocument/2006/relationships/hyperlink" Target="http://courses.cs.washington.edu/courses/cse331/" TargetMode="External"/><Relationship Id="rId15" Type="http://schemas.openxmlformats.org/officeDocument/2006/relationships/hyperlink" Target="https://www.cs.washington.edu/academics/ugrad/current-students" TargetMode="External"/><Relationship Id="rId10" Type="http://schemas.openxmlformats.org/officeDocument/2006/relationships/hyperlink" Target="https://courses.cs.washington.edu/courses/cse180/" TargetMode="External"/><Relationship Id="rId4" Type="http://schemas.openxmlformats.org/officeDocument/2006/relationships/hyperlink" Target="http://courses.cs.washington.edu/courses/cse351/" TargetMode="External"/><Relationship Id="rId9" Type="http://schemas.openxmlformats.org/officeDocument/2006/relationships/hyperlink" Target="https://courses.cs.washington.edu/courses/cse163/" TargetMode="External"/><Relationship Id="rId14" Type="http://schemas.openxmlformats.org/officeDocument/2006/relationships/hyperlink" Target="https://courses.cs.washington.edu/courses/cse41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aran/Projec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xkcd.com/142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You Made It!</a:t>
            </a:r>
            <a:endParaRPr/>
          </a:p>
        </p:txBody>
      </p:sp>
      <p:sp>
        <p:nvSpPr>
          <p:cNvPr id="90" name="Google Shape;90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2023 </a:t>
            </a:r>
            <a:endParaRPr dirty="0"/>
          </a:p>
        </p:txBody>
      </p:sp>
      <p:sp>
        <p:nvSpPr>
          <p:cNvPr id="91" name="Google Shape;91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92" name="Google Shape;92;p1" descr="rocky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4525" y="1830800"/>
            <a:ext cx="2561499" cy="191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will smith wow GIF by IF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940" y="4355720"/>
            <a:ext cx="2672585" cy="149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descr="ftw win 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4595" y="3749526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 descr="My Work Is Done Reaction GIF by SpongeBob SquarePa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2821" y="1618438"/>
            <a:ext cx="2581275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 descr="that's all folks mic drop GIF by Kehla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600" y="4027719"/>
            <a:ext cx="2346125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 descr="Serena Williams Queen GIF by WT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97871" y="862721"/>
            <a:ext cx="2667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 descr="neil patrick harris success GIF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02422" y="4352044"/>
            <a:ext cx="2481036" cy="1401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781294" y="396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6000"/>
              <a:t>Thank you!!!</a:t>
            </a:r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2023</a:t>
            </a:r>
            <a:endParaRPr dirty="0"/>
          </a:p>
        </p:txBody>
      </p:sp>
      <p:sp>
        <p:nvSpPr>
          <p:cNvPr id="271" name="Google Shape;2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73" name="Google Shape;273;p15"/>
          <p:cNvSpPr txBox="1"/>
          <p:nvPr/>
        </p:nvSpPr>
        <p:spPr>
          <a:xfrm>
            <a:off x="4050889" y="5427617"/>
            <a:ext cx="397641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 Us (Almost) Anything!</a:t>
            </a:r>
            <a:endParaRPr/>
          </a:p>
        </p:txBody>
      </p:sp>
      <p:pic>
        <p:nvPicPr>
          <p:cNvPr id="5" name="Picture 4" descr="A person and person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0E0A3AA8-5A71-D0EF-8199-B51D83C47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826" y="2769238"/>
            <a:ext cx="3499109" cy="2624332"/>
          </a:xfrm>
          <a:prstGeom prst="rect">
            <a:avLst/>
          </a:prstGeom>
        </p:spPr>
      </p:pic>
      <p:pic>
        <p:nvPicPr>
          <p:cNvPr id="7" name="Picture 6" descr="A person holding a sign&#10;&#10;Description automatically generated">
            <a:extLst>
              <a:ext uri="{FF2B5EF4-FFF2-40B4-BE49-F238E27FC236}">
                <a16:creationId xmlns:a16="http://schemas.microsoft.com/office/drawing/2014/main" id="{3DCCFA8D-F9D7-FEB6-F723-F8329E07B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084" y="1063557"/>
            <a:ext cx="2721810" cy="3627555"/>
          </a:xfrm>
          <a:prstGeom prst="rect">
            <a:avLst/>
          </a:prstGeom>
        </p:spPr>
      </p:pic>
      <p:pic>
        <p:nvPicPr>
          <p:cNvPr id="9" name="Picture 8" descr="A person wearing a hat and glasses&#10;&#10;Description automatically generated with low confidence">
            <a:extLst>
              <a:ext uri="{FF2B5EF4-FFF2-40B4-BE49-F238E27FC236}">
                <a16:creationId xmlns:a16="http://schemas.microsoft.com/office/drawing/2014/main" id="{26BD86B0-31B3-9FE1-FB85-E30D8BC0B1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19" r="12863"/>
          <a:stretch/>
        </p:blipFill>
        <p:spPr>
          <a:xfrm>
            <a:off x="529971" y="1063558"/>
            <a:ext cx="3239706" cy="3578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b05d951360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Announcements</a:t>
            </a:r>
            <a:endParaRPr/>
          </a:p>
        </p:txBody>
      </p:sp>
      <p:sp>
        <p:nvSpPr>
          <p:cNvPr id="105" name="Google Shape;105;g1b05d951360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6" name="Google Shape;106;g1b05d951360_1_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P3 due tonight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Final exam next Tuesday, 12:30-2:20</a:t>
            </a:r>
            <a:endParaRPr dirty="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-US" dirty="0"/>
              <a:t>Read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exam policies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One note page, no more than 8.5” x 11”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Reference sheet</a:t>
            </a:r>
            <a:r>
              <a:rPr lang="en-US" sz="2800" dirty="0"/>
              <a:t> </a:t>
            </a:r>
            <a:r>
              <a:rPr lang="en-US" dirty="0"/>
              <a:t>posted later today</a:t>
            </a:r>
            <a:endParaRPr dirty="0"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-US" dirty="0"/>
              <a:t>Assigned seats</a:t>
            </a:r>
            <a:endParaRPr dirty="0"/>
          </a:p>
          <a:p>
            <a:pPr>
              <a:spcBef>
                <a:spcPts val="0"/>
              </a:spcBef>
              <a:buFont typeface="Arial"/>
              <a:buChar char="●"/>
            </a:pPr>
            <a:r>
              <a:rPr lang="en-US" dirty="0"/>
              <a:t>R8 due next Thursday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Thank your TAs!</a:t>
            </a:r>
            <a:endParaRPr dirty="0"/>
          </a:p>
        </p:txBody>
      </p:sp>
      <p:sp>
        <p:nvSpPr>
          <p:cNvPr id="134" name="Google Shape;13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8285" y="2964587"/>
            <a:ext cx="1143486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7198" y="1397936"/>
            <a:ext cx="1116021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6999" y="470022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86140" y="1541314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00316" y="1862923"/>
            <a:ext cx="114337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92669" y="4953334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37435" y="4284247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74562" y="3449857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878189" y="2882681"/>
            <a:ext cx="117307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467100" y="3246982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8200" y="466385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050493" y="3391185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91935" y="1957463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52233" y="1629689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917914" y="1084246"/>
            <a:ext cx="1162623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7917302" y="2772689"/>
            <a:ext cx="1154113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671141" y="4623887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882960" y="4800960"/>
            <a:ext cx="1143379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88640" y="3061022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Wrap-Up - Winter 2023</a:t>
            </a:r>
            <a:endParaRPr dirty="0"/>
          </a:p>
        </p:txBody>
      </p:sp>
      <p:pic>
        <p:nvPicPr>
          <p:cNvPr id="155" name="Google Shape;155;p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97730" y="1441121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403729" y="4550317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5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75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Learning Objectives</a:t>
            </a:r>
            <a:endParaRPr/>
          </a:p>
        </p:txBody>
      </p:sp>
      <p:sp>
        <p:nvSpPr>
          <p:cNvPr id="172" name="Google Shape;172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n-US" i="1" dirty="0"/>
              <a:t>or, “What did I learn in this class?”</a:t>
            </a:r>
            <a:endParaRPr sz="500" i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 dirty="0"/>
              <a:t>Seven themes: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Computational Thinking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Comprehension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Code Writing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Communication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endParaRPr lang="en-US"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Testing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Debugging</a:t>
            </a:r>
            <a:endParaRPr dirty="0"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Ethics/Impact</a:t>
            </a:r>
            <a:endParaRPr dirty="0"/>
          </a:p>
        </p:txBody>
      </p:sp>
      <p:sp>
        <p:nvSpPr>
          <p:cNvPr id="173" name="Google Shape;17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Wrap-Up – Winter 2023</a:t>
            </a:r>
            <a:endParaRPr dirty="0"/>
          </a:p>
        </p:txBody>
      </p:sp>
      <p:sp>
        <p:nvSpPr>
          <p:cNvPr id="174" name="Google Shape;1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Wrap-Up – Winter 2023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5" name="Google Shape;19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96" name="Google Shape;196;p7" descr="https://lh3.googleusercontent.com/hc_rn47Rrv_0lYi1TgIpEV0y6gMYkyYCu-bWRckykKcw-J6095JOR8X8-sgIyLfyJPofnQ4XpqGntu1A0ga4oKIbiRT8rsGoIJIYMaAk7jsaM3TRPXTP6SmgCiplpDZWWhf74HxWKC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1520" y="411480"/>
            <a:ext cx="8108959" cy="540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Digression: My New Hobby</a:t>
            </a:r>
            <a:endParaRPr/>
          </a:p>
        </p:txBody>
      </p:sp>
      <p:sp>
        <p:nvSpPr>
          <p:cNvPr id="202" name="Google Shape;20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sp>
        <p:nvSpPr>
          <p:cNvPr id="203" name="Google Shape;20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2023</a:t>
            </a:r>
            <a:endParaRPr dirty="0"/>
          </a:p>
        </p:txBody>
      </p:sp>
      <p:sp>
        <p:nvSpPr>
          <p:cNvPr id="204" name="Google Shape;20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9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Applications of CS</a:t>
            </a:r>
            <a:endParaRPr/>
          </a:p>
        </p:txBody>
      </p:sp>
      <p:sp>
        <p:nvSpPr>
          <p:cNvPr id="240" name="Google Shape;24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/>
              <a:t>or “What can I do with what I learned?”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Detect and prevent toxicity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4"/>
              </a:rPr>
              <a:t>Digitize basketball players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5"/>
              </a:rPr>
              <a:t>Help DHH people identify sounds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6"/>
              </a:rPr>
              <a:t>Figure out how to best distribute relief funds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7"/>
              </a:rPr>
              <a:t>Recognize disinformation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8"/>
              </a:rPr>
              <a:t>Make movies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9"/>
              </a:rPr>
              <a:t>Improve digital collaboration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>
                <a:solidFill>
                  <a:schemeClr val="hlink"/>
                </a:solidFill>
                <a:hlinkClick r:id="rId10"/>
              </a:rPr>
              <a:t>Fix Olympic badminton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And so much more!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41" name="Google Shape;24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2023</a:t>
            </a:r>
            <a:endParaRPr dirty="0"/>
          </a:p>
        </p:txBody>
      </p:sp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Future Courses</a:t>
            </a:r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body" idx="1"/>
          </p:nvPr>
        </p:nvSpPr>
        <p:spPr>
          <a:xfrm>
            <a:off x="776612" y="1625997"/>
            <a:ext cx="4761473" cy="482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dirty="0"/>
              <a:t>CSE Majors</a:t>
            </a:r>
            <a:endParaRPr dirty="0"/>
          </a:p>
        </p:txBody>
      </p:sp>
      <p:graphicFrame>
        <p:nvGraphicFramePr>
          <p:cNvPr id="249" name="Google Shape;249;p13"/>
          <p:cNvGraphicFramePr/>
          <p:nvPr>
            <p:extLst>
              <p:ext uri="{D42A27DB-BD31-4B8C-83A1-F6EECF244321}">
                <p14:modId xmlns:p14="http://schemas.microsoft.com/office/powerpoint/2010/main" val="1080690750"/>
              </p:ext>
            </p:extLst>
          </p:nvPr>
        </p:nvGraphicFramePr>
        <p:xfrm>
          <a:off x="838199" y="2104972"/>
          <a:ext cx="4761475" cy="23673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84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Course</a:t>
                      </a:r>
                      <a:endParaRPr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Overview</a:t>
                      </a:r>
                      <a:endParaRPr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3"/>
                        </a:rPr>
                        <a:t>CSE 311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Mathematical foundations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4"/>
                        </a:rPr>
                        <a:t>CSE 351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Low-level computer organization/abstraction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5"/>
                        </a:rPr>
                        <a:t>CSE 331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Software design/implementation</a:t>
                      </a:r>
                      <a:endParaRPr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6"/>
                        </a:rPr>
                        <a:t>CSE 341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Programming languages (!)</a:t>
                      </a:r>
                      <a:endParaRPr sz="160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7"/>
                        </a:rPr>
                        <a:t>CSE 340</a:t>
                      </a:r>
                      <a:endParaRPr sz="1800"/>
                    </a:p>
                  </a:txBody>
                  <a:tcPr marL="44850" marR="448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Interaction programming</a:t>
                      </a:r>
                      <a:endParaRPr sz="1600" dirty="0"/>
                    </a:p>
                  </a:txBody>
                  <a:tcPr marL="44850" marR="448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0" name="Google Shape;250;p13"/>
          <p:cNvSpPr txBox="1">
            <a:spLocks noGrp="1"/>
          </p:cNvSpPr>
          <p:nvPr>
            <p:ph type="body" idx="3"/>
          </p:nvPr>
        </p:nvSpPr>
        <p:spPr>
          <a:xfrm>
            <a:off x="6169024" y="1669049"/>
            <a:ext cx="4788098" cy="39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dirty="0"/>
              <a:t>Non-CSE Majors/Open to All (*)</a:t>
            </a:r>
            <a:endParaRPr dirty="0"/>
          </a:p>
        </p:txBody>
      </p:sp>
      <p:sp>
        <p:nvSpPr>
          <p:cNvPr id="251" name="Google Shape;2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2023</a:t>
            </a:r>
            <a:endParaRPr dirty="0"/>
          </a:p>
        </p:txBody>
      </p:sp>
      <p:sp>
        <p:nvSpPr>
          <p:cNvPr id="252" name="Google Shape;2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aphicFrame>
        <p:nvGraphicFramePr>
          <p:cNvPr id="253" name="Google Shape;253;p13"/>
          <p:cNvGraphicFramePr/>
          <p:nvPr>
            <p:extLst>
              <p:ext uri="{D42A27DB-BD31-4B8C-83A1-F6EECF244321}">
                <p14:modId xmlns:p14="http://schemas.microsoft.com/office/powerpoint/2010/main" val="416136956"/>
              </p:ext>
            </p:extLst>
          </p:nvPr>
        </p:nvGraphicFramePr>
        <p:xfrm>
          <a:off x="6169024" y="2104972"/>
          <a:ext cx="5387436" cy="3156400"/>
        </p:xfrm>
        <a:graphic>
          <a:graphicData uri="http://schemas.openxmlformats.org/drawingml/2006/table">
            <a:tbl>
              <a:tblPr firstRow="1" bandRow="1">
                <a:noFill/>
                <a:tableStyleId>{2F6EEEE0-7874-40D9-B02F-F258DE8F10CE}</a:tableStyleId>
              </a:tblPr>
              <a:tblGrid>
                <a:gridCol w="955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Course</a:t>
                      </a:r>
                      <a:endParaRPr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Overview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8"/>
                        </a:rPr>
                        <a:t>CSE 154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web programming (several languages)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9"/>
                        </a:rPr>
                        <a:t>CSE 163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Intermediate programming, data analysis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0"/>
                        </a:rPr>
                        <a:t>CSE 180</a:t>
                      </a:r>
                      <a:r>
                        <a:rPr lang="en-US" sz="1800" u="none" dirty="0">
                          <a:solidFill>
                            <a:schemeClr val="hlink"/>
                          </a:solidFill>
                        </a:rPr>
                        <a:t>*</a:t>
                      </a:r>
                      <a:endParaRPr sz="1800" u="none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Introduction to data science (Python)</a:t>
                      </a:r>
                      <a:endParaRPr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1"/>
                        </a:rPr>
                        <a:t>CSE 373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structures and algorithms (w/Kasey!)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 dirty="0">
                          <a:solidFill>
                            <a:schemeClr val="hlink"/>
                          </a:solidFill>
                          <a:hlinkClick r:id="rId12"/>
                        </a:rPr>
                        <a:t>CSE 374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Low-level programming and tools (C/C++)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hlinkClick r:id="rId13"/>
                        </a:rPr>
                        <a:t>CSE 412</a:t>
                      </a:r>
                      <a:endParaRPr sz="1800" dirty="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Data Visualization</a:t>
                      </a:r>
                      <a:endParaRPr sz="1600"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721419632"/>
                  </a:ext>
                </a:extLst>
              </a:tr>
              <a:tr h="394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>
                          <a:solidFill>
                            <a:schemeClr val="hlink"/>
                          </a:solidFill>
                          <a:hlinkClick r:id="rId14"/>
                        </a:rPr>
                        <a:t>CSE 416</a:t>
                      </a:r>
                      <a:endParaRPr sz="1800"/>
                    </a:p>
                  </a:txBody>
                  <a:tcPr marL="45050" marR="450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Intro. to Machine Learning</a:t>
                      </a:r>
                      <a:endParaRPr dirty="0"/>
                    </a:p>
                  </a:txBody>
                  <a:tcPr marL="45050" marR="450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54" name="Google Shape;254;p13"/>
          <p:cNvSpPr txBox="1"/>
          <p:nvPr/>
        </p:nvSpPr>
        <p:spPr>
          <a:xfrm>
            <a:off x="838199" y="5896696"/>
            <a:ext cx="105124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See: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https://www.cs.washington.edu/academics/ugrad/current-students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https://www.cs.washington.edu/academics/ugrad/nonmajor-options/nonmajor-courses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255" name="Google Shape;255;p13"/>
          <p:cNvSpPr txBox="1"/>
          <p:nvPr/>
        </p:nvSpPr>
        <p:spPr>
          <a:xfrm>
            <a:off x="838199" y="1302405"/>
            <a:ext cx="891640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“What can I do next?”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9A37EF-6A74-6EF9-F593-75A7096DDB72}"/>
              </a:ext>
            </a:extLst>
          </p:cNvPr>
          <p:cNvSpPr txBox="1"/>
          <p:nvPr/>
        </p:nvSpPr>
        <p:spPr>
          <a:xfrm>
            <a:off x="4269021" y="5409757"/>
            <a:ext cx="266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All offered in Spring 2023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Frequently Asked Questions</a:t>
            </a:r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body" idx="1"/>
          </p:nvPr>
        </p:nvSpPr>
        <p:spPr>
          <a:xfrm>
            <a:off x="838200" y="1611275"/>
            <a:ext cx="10515600" cy="44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get better at programming?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Practice!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How can I learn to X?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Search online, read books, look at examples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 should I work on next?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Anything you can think of! (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Here are some ideas</a:t>
            </a:r>
            <a:r>
              <a:rPr lang="en-US" dirty="0"/>
              <a:t>)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Beware</a:t>
            </a:r>
            <a:r>
              <a:rPr lang="en-US" dirty="0"/>
              <a:t>: it’s hard to tell what’s easy and what’s hard.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Should I learn another language? Which one?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That depends–what do you want to do?</a:t>
            </a:r>
            <a:endParaRPr dirty="0"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What’s the best programming language?</a:t>
            </a:r>
            <a:endParaRPr dirty="0"/>
          </a:p>
          <a:p>
            <a:pPr marL="685800" lvl="1" indent="-2400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😠 (take CSE 341/CSE 413)</a:t>
            </a:r>
            <a:endParaRPr dirty="0"/>
          </a:p>
        </p:txBody>
      </p:sp>
      <p:sp>
        <p:nvSpPr>
          <p:cNvPr id="263" name="Google Shape;2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Wrap-Up – Winter 2023</a:t>
            </a:r>
            <a:endParaRPr dirty="0"/>
          </a:p>
        </p:txBody>
      </p:sp>
      <p:sp>
        <p:nvSpPr>
          <p:cNvPr id="264" name="Google Shape;2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len School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330065"/>
      </a:accent1>
      <a:accent2>
        <a:srgbClr val="917B4C"/>
      </a:accent2>
      <a:accent3>
        <a:srgbClr val="E8D3A2"/>
      </a:accent3>
      <a:accent4>
        <a:srgbClr val="330065"/>
      </a:accent4>
      <a:accent5>
        <a:srgbClr val="917B4C"/>
      </a:accent5>
      <a:accent6>
        <a:srgbClr val="E8D3A2"/>
      </a:accent6>
      <a:hlink>
        <a:srgbClr val="33006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447</Words>
  <Application>Microsoft Office PowerPoint</Application>
  <PresentationFormat>Widescreen</PresentationFormat>
  <Paragraphs>108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You Made It!</vt:lpstr>
      <vt:lpstr>Announcements</vt:lpstr>
      <vt:lpstr>Thank your TAs!</vt:lpstr>
      <vt:lpstr>Learning Objectives</vt:lpstr>
      <vt:lpstr>PowerPoint Presentation</vt:lpstr>
      <vt:lpstr>Digression: My New Hobby</vt:lpstr>
      <vt:lpstr>Applications of CS</vt:lpstr>
      <vt:lpstr>Future Courses</vt:lpstr>
      <vt:lpstr>Frequently Asked Questions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Made It!</dc:title>
  <dc:creator>Brett Wortzman</dc:creator>
  <cp:lastModifiedBy>Brett Wortzman</cp:lastModifiedBy>
  <cp:revision>4</cp:revision>
  <dcterms:created xsi:type="dcterms:W3CDTF">2020-09-29T18:40:50Z</dcterms:created>
  <dcterms:modified xsi:type="dcterms:W3CDTF">2023-03-11T00:45:41Z</dcterms:modified>
</cp:coreProperties>
</file>