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jqpDy4ZiU+9KyhCZTzhpl61a5W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08A4304-1338-4ECB-9FE2-51631FE1324B}">
  <a:tblStyle styleId="{308A4304-1338-4ECB-9FE2-51631FE1324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6EA"/>
          </a:solidFill>
        </a:fill>
      </a:tcStyle>
    </a:wholeTbl>
    <a:band1H>
      <a:tcTxStyle b="off" i="off"/>
      <a:tcStyle>
        <a:fill>
          <a:solidFill>
            <a:srgbClr val="CCCAD2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CCAD2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1800"/>
              <a:t>Brett</a:t>
            </a:r>
            <a:endParaRPr b="0"/>
          </a:p>
        </p:txBody>
      </p:sp>
      <p:sp>
        <p:nvSpPr>
          <p:cNvPr id="193" name="Google Shape;1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/>
              <a:t>:45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13" name="Google Shape;21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23" name="Google Shape;22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249" name="Google Shape;24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1800"/>
              <a:t>Brett</a:t>
            </a:r>
            <a:endParaRPr b="0"/>
          </a:p>
        </p:txBody>
      </p:sp>
      <p:sp>
        <p:nvSpPr>
          <p:cNvPr id="259" name="Google Shape;259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0" lang="en-US" sz="1800"/>
              <a:t>Brett</a:t>
            </a:r>
            <a:endParaRPr b="0"/>
          </a:p>
        </p:txBody>
      </p:sp>
      <p:sp>
        <p:nvSpPr>
          <p:cNvPr id="267" name="Google Shape;267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/>
              <a:t>:55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75" name="Google Shape;275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85" name="Google Shape;28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295" name="Google Shape;29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i="1" lang="en-US"/>
              <a:t>Mention other tools coming soon: IntelliJ, MyDigitalHand, Sli.do</a:t>
            </a:r>
            <a:endParaRPr i="1"/>
          </a:p>
        </p:txBody>
      </p:sp>
      <p:sp>
        <p:nvSpPr>
          <p:cNvPr id="310" name="Google Shape;310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/>
              <a:t>:05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322" name="Google Shape;322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Here on down comes Friday.</a:t>
            </a:r>
            <a:endParaRPr/>
          </a:p>
        </p:txBody>
      </p:sp>
      <p:sp>
        <p:nvSpPr>
          <p:cNvPr id="329" name="Google Shape;32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5" name="Google Shape;35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3" name="Google Shape;36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600"/>
              <a:t>:32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1" name="Google Shape;38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122" name="Google Shape;12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/>
              <a:t>:37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4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4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5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" name="Google Shape;38;p37"/>
          <p:cNvSpPr txBox="1"/>
          <p:nvPr>
            <p:ph idx="2" type="body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37"/>
          <p:cNvSpPr txBox="1"/>
          <p:nvPr>
            <p:ph idx="4" type="body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" name="Google Shape;5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placement.cs.washington.edu/" TargetMode="External"/><Relationship Id="rId4" Type="http://schemas.openxmlformats.org/officeDocument/2006/relationships/hyperlink" Target="https://www.cs.washington.edu/academics/ugrad/nonmajor-options/intro-courses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Relationship Id="rId4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courses.cs.washington.edu/courses/cse123/23wi/syllabus/#revision-resubmission-and-reattempts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courses.cs.washington.edu/courses/cse123/23wi/syllabus/#grades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courses.cs.washington.edu/courses/cse123/23wi/syllabus/#academic-honesty-and-collaboration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23.jpg"/><Relationship Id="rId11" Type="http://schemas.openxmlformats.org/officeDocument/2006/relationships/image" Target="../media/image7.jpg"/><Relationship Id="rId22" Type="http://schemas.openxmlformats.org/officeDocument/2006/relationships/image" Target="../media/image16.jpg"/><Relationship Id="rId10" Type="http://schemas.openxmlformats.org/officeDocument/2006/relationships/image" Target="../media/image22.jpg"/><Relationship Id="rId21" Type="http://schemas.openxmlformats.org/officeDocument/2006/relationships/image" Target="../media/image18.jpg"/><Relationship Id="rId13" Type="http://schemas.openxmlformats.org/officeDocument/2006/relationships/image" Target="../media/image17.jpg"/><Relationship Id="rId12" Type="http://schemas.openxmlformats.org/officeDocument/2006/relationships/image" Target="../media/image21.jpg"/><Relationship Id="rId23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6.jpg"/><Relationship Id="rId9" Type="http://schemas.openxmlformats.org/officeDocument/2006/relationships/image" Target="../media/image9.jpg"/><Relationship Id="rId15" Type="http://schemas.openxmlformats.org/officeDocument/2006/relationships/image" Target="../media/image12.jpg"/><Relationship Id="rId14" Type="http://schemas.openxmlformats.org/officeDocument/2006/relationships/image" Target="../media/image10.jpg"/><Relationship Id="rId17" Type="http://schemas.openxmlformats.org/officeDocument/2006/relationships/image" Target="../media/image11.jpg"/><Relationship Id="rId16" Type="http://schemas.openxmlformats.org/officeDocument/2006/relationships/image" Target="../media/image31.jpg"/><Relationship Id="rId5" Type="http://schemas.openxmlformats.org/officeDocument/2006/relationships/image" Target="../media/image5.jpg"/><Relationship Id="rId19" Type="http://schemas.openxmlformats.org/officeDocument/2006/relationships/image" Target="../media/image24.jpg"/><Relationship Id="rId6" Type="http://schemas.openxmlformats.org/officeDocument/2006/relationships/image" Target="../media/image15.jpg"/><Relationship Id="rId18" Type="http://schemas.openxmlformats.org/officeDocument/2006/relationships/image" Target="../media/image14.jpg"/><Relationship Id="rId7" Type="http://schemas.openxmlformats.org/officeDocument/2006/relationships/image" Target="../media/image13.jp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Welcome to CSE 123!</a:t>
            </a:r>
            <a:endParaRPr/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524000" y="3602038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Brett Wortzman/Kasey Champion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Winter 2023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1524000" y="4701912"/>
            <a:ext cx="9144000" cy="100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Other Similar Courses</a:t>
            </a:r>
            <a:endParaRPr/>
          </a:p>
        </p:txBody>
      </p:sp>
      <p:graphicFrame>
        <p:nvGraphicFramePr>
          <p:cNvPr id="187" name="Google Shape;187;p10"/>
          <p:cNvGraphicFramePr/>
          <p:nvPr/>
        </p:nvGraphicFramePr>
        <p:xfrm>
          <a:off x="838200" y="1825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{308A4304-1338-4ECB-9FE2-51631FE1324B}</a:tableStyleId>
              </a:tblPr>
              <a:tblGrid>
                <a:gridCol w="1646450"/>
                <a:gridCol w="886915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Course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Good choice if…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CSE 123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 done a fair bit of programming, at least some of which is in Java AND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 are, or want to be, in a major such as CS, CE, ECE, Info, etc. that requires Java programming OR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You’re interested in creating software (whether as a hobby, side-gig, career, etc.)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CSE 122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You’ve done some programming (roughly one course worth) in </a:t>
                      </a:r>
                      <a:r>
                        <a:rPr i="1" lang="en-US" sz="1600" u="none" cap="none" strike="noStrike"/>
                        <a:t>any</a:t>
                      </a:r>
                      <a:r>
                        <a:rPr i="0" lang="en-US" sz="1600" u="none" cap="none" strike="noStrike"/>
                        <a:t> programming language AND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 are, or want to be, in a major such as CS, CE, ECE, Info, etc. that requires Java programming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CSE 143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 took CSE 142 at UW, at a community college, or through UW in the High School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CSE 163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You’re interested in data science and analysis OR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 want to learn Python* OR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 are, or want to be, in a major such as Physics, Bio, Stat, etc. where analyzing data through programming is useful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CSE 154 (23sp)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cap="none" strike="noStrike"/>
                        <a:t>You’re interested in web development (HTML, CSS, JS)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88" name="Google Shape;18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189" name="Google Shape;18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10"/>
          <p:cNvSpPr txBox="1"/>
          <p:nvPr/>
        </p:nvSpPr>
        <p:spPr>
          <a:xfrm>
            <a:off x="838200" y="5712440"/>
            <a:ext cx="892116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b="0" i="1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Guided Self-Placement</a:t>
            </a:r>
            <a:r>
              <a:rPr b="0" i="1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0" i="1" lang="en-US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Introductory Courses</a:t>
            </a:r>
            <a:r>
              <a:rPr b="0" i="1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more info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Help Us Improve!</a:t>
            </a:r>
            <a:endParaRPr/>
          </a:p>
        </p:txBody>
      </p:sp>
      <p:sp>
        <p:nvSpPr>
          <p:cNvPr id="196" name="Google Shape;196;p18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CSE 123 is </a:t>
            </a:r>
            <a:r>
              <a:rPr b="1" i="1" lang="en-US"/>
              <a:t>brand new!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worked hard to build a course we think will be effective and supportive and help you succeed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probably didn’t get it all right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appreciate your patience and understanding if we need to make adjustments during the quarter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Please give us lots of feedback!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2800"/>
              <a:buChar char="•"/>
            </a:pPr>
            <a:r>
              <a:rPr lang="en-US"/>
              <a:t>Post on Ed and/or use the Anonymous Feedback Tool</a:t>
            </a:r>
            <a:endParaRPr/>
          </a:p>
        </p:txBody>
      </p:sp>
      <p:sp>
        <p:nvSpPr>
          <p:cNvPr id="197" name="Google Shape;19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198" name="Google Shape;19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Components</a:t>
            </a:r>
            <a:endParaRPr/>
          </a:p>
        </p:txBody>
      </p:sp>
      <p:sp>
        <p:nvSpPr>
          <p:cNvPr id="204" name="Google Shape;204;p11"/>
          <p:cNvSpPr txBox="1"/>
          <p:nvPr>
            <p:ph idx="1" type="body"/>
          </p:nvPr>
        </p:nvSpPr>
        <p:spPr>
          <a:xfrm>
            <a:off x="839788" y="1681163"/>
            <a:ext cx="5157787" cy="5184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Lessons (aka Lectures)</a:t>
            </a:r>
            <a:endParaRPr/>
          </a:p>
        </p:txBody>
      </p:sp>
      <p:sp>
        <p:nvSpPr>
          <p:cNvPr id="205" name="Google Shape;205;p11"/>
          <p:cNvSpPr txBox="1"/>
          <p:nvPr>
            <p:ph idx="2" type="body"/>
          </p:nvPr>
        </p:nvSpPr>
        <p:spPr>
          <a:xfrm>
            <a:off x="839788" y="2195145"/>
            <a:ext cx="5157787" cy="3228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WF, 12:30 or 2:30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Held live in KNE; recordings released after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First introductions to course concepts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Mix of presentation of content and practice activities/problems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Required (but not graded) pre-work for most sessions</a:t>
            </a:r>
            <a:endParaRPr/>
          </a:p>
        </p:txBody>
      </p:sp>
      <p:sp>
        <p:nvSpPr>
          <p:cNvPr id="206" name="Google Shape;206;p11"/>
          <p:cNvSpPr txBox="1"/>
          <p:nvPr>
            <p:ph idx="3" type="body"/>
          </p:nvPr>
        </p:nvSpPr>
        <p:spPr>
          <a:xfrm>
            <a:off x="6172200" y="1681163"/>
            <a:ext cx="5183188" cy="51398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Sections</a:t>
            </a:r>
            <a:endParaRPr/>
          </a:p>
        </p:txBody>
      </p:sp>
      <p:sp>
        <p:nvSpPr>
          <p:cNvPr id="207" name="Google Shape;207;p11"/>
          <p:cNvSpPr txBox="1"/>
          <p:nvPr>
            <p:ph idx="4" type="body"/>
          </p:nvPr>
        </p:nvSpPr>
        <p:spPr>
          <a:xfrm>
            <a:off x="6170612" y="2195145"/>
            <a:ext cx="5183188" cy="32236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TuTh, various times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Led by TAs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Held live in person; </a:t>
            </a:r>
            <a:r>
              <a:rPr b="1" i="1" lang="en-US"/>
              <a:t>not </a:t>
            </a:r>
            <a:r>
              <a:rPr lang="en-US"/>
              <a:t>recorded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Materials will be released online afterwards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Additional review, discussion, and practice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Mostly practice problems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08" name="Google Shape;208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209" name="Google Shape;209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11"/>
          <p:cNvSpPr txBox="1"/>
          <p:nvPr/>
        </p:nvSpPr>
        <p:spPr>
          <a:xfrm>
            <a:off x="839788" y="5418840"/>
            <a:ext cx="10733164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 not taken, but you are responsible for all material (including announcements).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16" name="Google Shape;216;p12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>
                <a:solidFill>
                  <a:schemeClr val="accent5"/>
                </a:solidFill>
              </a:rPr>
              <a:t>Our learning model</a:t>
            </a:r>
            <a:endParaRPr/>
          </a:p>
        </p:txBody>
      </p:sp>
      <p:sp>
        <p:nvSpPr>
          <p:cNvPr id="217" name="Google Shape;217;p12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Tools and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Website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Defining Classes Review</a:t>
            </a:r>
            <a:endParaRPr>
              <a:solidFill>
                <a:srgbClr val="DDDDDD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Assessment and grading</a:t>
            </a:r>
            <a:endParaRPr>
              <a:solidFill>
                <a:srgbClr val="C0C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Collaboration</a:t>
            </a:r>
            <a:endParaRPr>
              <a:solidFill>
                <a:srgbClr val="C0C0C0"/>
              </a:solidFill>
            </a:endParaRPr>
          </a:p>
        </p:txBody>
      </p:sp>
      <p:sp>
        <p:nvSpPr>
          <p:cNvPr id="218" name="Google Shape;21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219" name="Google Shape;21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12"/>
          <p:cNvSpPr/>
          <p:nvPr/>
        </p:nvSpPr>
        <p:spPr>
          <a:xfrm flipH="1">
            <a:off x="4095656" y="4181465"/>
            <a:ext cx="580171" cy="157655"/>
          </a:xfrm>
          <a:prstGeom prst="rightArrow">
            <a:avLst>
              <a:gd fmla="val 50000" name="adj1"/>
              <a:gd fmla="val 102000" name="adj2"/>
            </a:avLst>
          </a:prstGeom>
          <a:solidFill>
            <a:schemeClr val="accent2"/>
          </a:solidFill>
          <a:ln cap="flat" cmpd="sng" w="12700">
            <a:solidFill>
              <a:srgbClr val="6959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226" name="Google Shape;22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descr="https://lh3.googleusercontent.com/hc_rn47Rrv_0lYi1TgIpEV0y6gMYkyYCu-bWRckykKcw-J6095JOR8X8-sgIyLfyJPofnQ4XpqGntu1A0ga4oKIbiRT8rsGoIJIYMaAk7jsaM3TRPXTP6SmgCiplpDZWWhf74HxWKCY" id="227" name="Google Shape;22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Pandemic Hobby</a:t>
            </a:r>
            <a:endParaRPr/>
          </a:p>
        </p:txBody>
      </p:sp>
      <p:sp>
        <p:nvSpPr>
          <p:cNvPr id="233" name="Google Shape;233;p14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i="1" lang="en-US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34" name="Google Shape;23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235" name="Google Shape;23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Woobles penguin" id="236" name="Google Shape;236;p14"/>
          <p:cNvPicPr preferRelativeResize="0"/>
          <p:nvPr/>
        </p:nvPicPr>
        <p:blipFill rotWithShape="1">
          <a:blip r:embed="rId3">
            <a:alphaModFix/>
          </a:blip>
          <a:srcRect b="0" l="14000" r="4998" t="23600"/>
          <a:stretch/>
        </p:blipFill>
        <p:spPr>
          <a:xfrm>
            <a:off x="838200" y="2534195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Pandemic Hobby</a:t>
            </a:r>
            <a:endParaRPr/>
          </a:p>
        </p:txBody>
      </p:sp>
      <p:sp>
        <p:nvSpPr>
          <p:cNvPr id="242" name="Google Shape;242;p15"/>
          <p:cNvSpPr txBox="1"/>
          <p:nvPr>
            <p:ph idx="1" type="body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i="1" lang="en-US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43" name="Google Shape;24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244" name="Google Shape;24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 b="13343" l="45418" r="15276" t="9557"/>
          <a:stretch/>
        </p:blipFill>
        <p:spPr>
          <a:xfrm>
            <a:off x="7672334" y="2534196"/>
            <a:ext cx="3439803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obles penguin" id="246" name="Google Shape;246;p15"/>
          <p:cNvPicPr preferRelativeResize="0"/>
          <p:nvPr/>
        </p:nvPicPr>
        <p:blipFill rotWithShape="1">
          <a:blip r:embed="rId4">
            <a:alphaModFix/>
          </a:blip>
          <a:srcRect b="0" l="14000" r="4998" t="23600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Pandemic Hobby</a:t>
            </a:r>
            <a:endParaRPr/>
          </a:p>
        </p:txBody>
      </p:sp>
      <p:sp>
        <p:nvSpPr>
          <p:cNvPr id="252" name="Google Shape;252;p16"/>
          <p:cNvSpPr txBox="1"/>
          <p:nvPr>
            <p:ph idx="1" type="body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i="1" lang="en-US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53" name="Google Shape;25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254" name="Google Shape;25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5" name="Google Shape;255;p16"/>
          <p:cNvPicPr preferRelativeResize="0"/>
          <p:nvPr/>
        </p:nvPicPr>
        <p:blipFill rotWithShape="1">
          <a:blip r:embed="rId3">
            <a:alphaModFix/>
          </a:blip>
          <a:srcRect b="13343" l="14269" r="15276" t="9557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obles penguin" id="256" name="Google Shape;256;p16"/>
          <p:cNvPicPr preferRelativeResize="0"/>
          <p:nvPr/>
        </p:nvPicPr>
        <p:blipFill rotWithShape="1">
          <a:blip r:embed="rId4">
            <a:alphaModFix/>
          </a:blip>
          <a:srcRect b="0" l="14000" r="4998" t="23600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Culture and Support</a:t>
            </a:r>
            <a:endParaRPr/>
          </a:p>
        </p:txBody>
      </p:sp>
      <p:sp>
        <p:nvSpPr>
          <p:cNvPr id="262" name="Google Shape;262;p46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Currently 512 students enrolled!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Wide range of backgrounds, interests, and goals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Support and help each other!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Form study groups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If you have a question, others almost certainly do too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Lots of ways to get support from us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Message board, IPL, section</a:t>
            </a:r>
            <a:endParaRPr/>
          </a:p>
          <a:p>
            <a:pPr indent="-50800" lvl="1" marL="68580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63" name="Google Shape;263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264" name="Google Shape;264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Culture and Support</a:t>
            </a:r>
            <a:endParaRPr/>
          </a:p>
        </p:txBody>
      </p:sp>
      <p:sp>
        <p:nvSpPr>
          <p:cNvPr id="270" name="Google Shape;270;p47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Policies designed with flexibility in mind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Resubmissions/Retakes, lecture recordings, etc.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But life and the world still happen…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b="1" i="1" lang="en-US"/>
              <a:t>Please reach out ASAP 	</a:t>
            </a:r>
            <a:r>
              <a:rPr i="1" lang="en-US"/>
              <a:t>if you’re struggling or have circumstances that require extra support</a:t>
            </a:r>
            <a:endParaRPr b="1" i="1"/>
          </a:p>
          <a:p>
            <a:pPr indent="-50800" lvl="0" marL="228600" rtl="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71" name="Google Shape;271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272" name="Google Shape;272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97" name="Google Shape;97;p2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98" name="Google Shape;98;p2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Tools and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Website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Defining Classes Review</a:t>
            </a:r>
            <a:endParaRPr>
              <a:solidFill>
                <a:srgbClr val="DDDDDD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Assessment and grading</a:t>
            </a:r>
            <a:endParaRPr>
              <a:solidFill>
                <a:srgbClr val="C0C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Collaboration</a:t>
            </a:r>
            <a:endParaRPr>
              <a:solidFill>
                <a:srgbClr val="C0C0C0"/>
              </a:solidFill>
            </a:endParaRPr>
          </a:p>
        </p:txBody>
      </p:sp>
      <p:sp>
        <p:nvSpPr>
          <p:cNvPr id="99" name="Google Shape;9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100" name="Google Shape;10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78" name="Google Shape;278;p48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279" name="Google Shape;279;p48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Tools and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Course Website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Defining Classes Review</a:t>
            </a:r>
            <a:endParaRPr>
              <a:solidFill>
                <a:srgbClr val="DDDDDD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Assessment and grading</a:t>
            </a:r>
            <a:endParaRPr>
              <a:solidFill>
                <a:srgbClr val="C0C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Collaboration</a:t>
            </a:r>
            <a:endParaRPr>
              <a:solidFill>
                <a:srgbClr val="C0C0C0"/>
              </a:solidFill>
            </a:endParaRPr>
          </a:p>
        </p:txBody>
      </p:sp>
      <p:sp>
        <p:nvSpPr>
          <p:cNvPr id="280" name="Google Shape;280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281" name="Google Shape;281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82" name="Google Shape;282;p48"/>
          <p:cNvSpPr/>
          <p:nvPr/>
        </p:nvSpPr>
        <p:spPr>
          <a:xfrm flipH="1">
            <a:off x="9467756" y="2009765"/>
            <a:ext cx="580171" cy="157655"/>
          </a:xfrm>
          <a:prstGeom prst="rightArrow">
            <a:avLst>
              <a:gd fmla="val 50000" name="adj1"/>
              <a:gd fmla="val 102000" name="adj2"/>
            </a:avLst>
          </a:prstGeom>
          <a:solidFill>
            <a:schemeClr val="accent2"/>
          </a:solidFill>
          <a:ln cap="flat" cmpd="sng" w="12700">
            <a:solidFill>
              <a:srgbClr val="6959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288" name="Google Shape;28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289" name="Google Shape;28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19"/>
          <p:cNvSpPr txBox="1"/>
          <p:nvPr/>
        </p:nvSpPr>
        <p:spPr>
          <a:xfrm>
            <a:off x="1129328" y="1613158"/>
            <a:ext cx="3473152" cy="646331"/>
          </a:xfrm>
          <a:prstGeom prst="rect">
            <a:avLst/>
          </a:prstGeom>
          <a:solidFill>
            <a:schemeClr val="accent1"/>
          </a:solidFill>
          <a:ln cap="sq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cs.uw.edu/123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9"/>
          <p:cNvSpPr txBox="1"/>
          <p:nvPr/>
        </p:nvSpPr>
        <p:spPr>
          <a:xfrm>
            <a:off x="838200" y="2423160"/>
            <a:ext cx="4320540" cy="3364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source of course information (</a:t>
            </a:r>
            <a:r>
              <a:rPr b="0" i="1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Canvas)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Calendar will contain links to (almost) all 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9"/>
          <p:cNvPicPr preferRelativeResize="0"/>
          <p:nvPr/>
        </p:nvPicPr>
        <p:blipFill rotWithShape="1">
          <a:blip r:embed="rId3">
            <a:alphaModFix/>
          </a:blip>
          <a:srcRect b="0" l="3242" r="3181" t="10285"/>
          <a:stretch/>
        </p:blipFill>
        <p:spPr>
          <a:xfrm>
            <a:off x="5349066" y="1515800"/>
            <a:ext cx="6818120" cy="415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496" y="2370909"/>
            <a:ext cx="4205146" cy="330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 rotWithShape="1">
          <a:blip r:embed="rId4">
            <a:alphaModFix/>
          </a:blip>
          <a:srcRect b="0" l="3242" r="3181" t="10285"/>
          <a:stretch/>
        </p:blipFill>
        <p:spPr>
          <a:xfrm>
            <a:off x="5345730" y="1513416"/>
            <a:ext cx="6818120" cy="415501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300" name="Google Shape;30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301" name="Google Shape;30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838200" y="2423160"/>
            <a:ext cx="4320540" cy="3364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0"/>
          <p:cNvSpPr/>
          <p:nvPr/>
        </p:nvSpPr>
        <p:spPr>
          <a:xfrm>
            <a:off x="5645843" y="2975444"/>
            <a:ext cx="374075" cy="145953"/>
          </a:xfrm>
          <a:prstGeom prst="rect">
            <a:avLst/>
          </a:prstGeom>
          <a:noFill/>
          <a:ln cap="flat" cmpd="sng" w="28575">
            <a:solidFill>
              <a:srgbClr val="25004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0"/>
          <p:cNvSpPr txBox="1"/>
          <p:nvPr/>
        </p:nvSpPr>
        <p:spPr>
          <a:xfrm>
            <a:off x="516980" y="1880485"/>
            <a:ext cx="5638800" cy="5529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review the syllabus ASAP.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0"/>
          <p:cNvSpPr/>
          <p:nvPr/>
        </p:nvSpPr>
        <p:spPr>
          <a:xfrm>
            <a:off x="516979" y="2370910"/>
            <a:ext cx="4154609" cy="3297522"/>
          </a:xfrm>
          <a:prstGeom prst="rect">
            <a:avLst/>
          </a:prstGeom>
          <a:noFill/>
          <a:ln cap="flat" cmpd="sng" w="57150">
            <a:solidFill>
              <a:srgbClr val="25004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20"/>
          <p:cNvCxnSpPr/>
          <p:nvPr/>
        </p:nvCxnSpPr>
        <p:spPr>
          <a:xfrm rot="10800000">
            <a:off x="4680641" y="2370909"/>
            <a:ext cx="965202" cy="604536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20"/>
          <p:cNvCxnSpPr/>
          <p:nvPr/>
        </p:nvCxnSpPr>
        <p:spPr>
          <a:xfrm flipH="1">
            <a:off x="4680642" y="3121397"/>
            <a:ext cx="965202" cy="2547035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1"/>
          <p:cNvPicPr preferRelativeResize="0"/>
          <p:nvPr/>
        </p:nvPicPr>
        <p:blipFill rotWithShape="1">
          <a:blip r:embed="rId3">
            <a:alphaModFix/>
          </a:blip>
          <a:srcRect b="0" l="3854" r="0" t="13445"/>
          <a:stretch/>
        </p:blipFill>
        <p:spPr>
          <a:xfrm>
            <a:off x="5709310" y="2308644"/>
            <a:ext cx="6237363" cy="366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18168" y="42489"/>
            <a:ext cx="1324785" cy="21967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Ed</a:t>
            </a:r>
            <a:endParaRPr/>
          </a:p>
        </p:txBody>
      </p:sp>
      <p:sp>
        <p:nvSpPr>
          <p:cNvPr id="315" name="Google Shape;315;p21"/>
          <p:cNvSpPr txBox="1"/>
          <p:nvPr>
            <p:ph idx="1" type="body"/>
          </p:nvPr>
        </p:nvSpPr>
        <p:spPr>
          <a:xfrm>
            <a:off x="838200" y="1825625"/>
            <a:ext cx="5072269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online learning platform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Lessons, sections, assignments posted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Linked from calendar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Submit graded work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Receive/View feedback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Message board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Including announcements</a:t>
            </a:r>
            <a:endParaRPr/>
          </a:p>
        </p:txBody>
      </p:sp>
      <p:sp>
        <p:nvSpPr>
          <p:cNvPr id="316" name="Google Shape;31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317" name="Google Shape;31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10776493" y="1876439"/>
            <a:ext cx="278083" cy="136885"/>
          </a:xfrm>
          <a:prstGeom prst="rect">
            <a:avLst/>
          </a:prstGeom>
          <a:noFill/>
          <a:ln cap="flat" cmpd="sng" w="28575">
            <a:solidFill>
              <a:srgbClr val="25004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💻</a:t>
            </a:r>
            <a:br>
              <a:rPr lang="en-US"/>
            </a:br>
            <a:r>
              <a:rPr lang="en-US"/>
              <a:t>Defining Classes Review</a:t>
            </a:r>
            <a:endParaRPr/>
          </a:p>
        </p:txBody>
      </p:sp>
      <p:sp>
        <p:nvSpPr>
          <p:cNvPr id="325" name="Google Shape;325;p4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26" name="Google Shape;326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32" name="Google Shape;332;p24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333" name="Google Shape;333;p24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Tools and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Website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Defining Classes Review</a:t>
            </a:r>
            <a:endParaRPr>
              <a:solidFill>
                <a:srgbClr val="DDDDDD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Assessment and grading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Collaboration</a:t>
            </a:r>
            <a:endParaRPr/>
          </a:p>
        </p:txBody>
      </p:sp>
      <p:sp>
        <p:nvSpPr>
          <p:cNvPr id="334" name="Google Shape;334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335" name="Google Shape;335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36" name="Google Shape;336;p24"/>
          <p:cNvSpPr/>
          <p:nvPr/>
        </p:nvSpPr>
        <p:spPr>
          <a:xfrm flipH="1">
            <a:off x="10075979" y="3830107"/>
            <a:ext cx="580171" cy="157655"/>
          </a:xfrm>
          <a:prstGeom prst="rightArrow">
            <a:avLst>
              <a:gd fmla="val 50000" name="adj1"/>
              <a:gd fmla="val 102000" name="adj2"/>
            </a:avLst>
          </a:prstGeom>
          <a:solidFill>
            <a:schemeClr val="accent2"/>
          </a:solidFill>
          <a:ln cap="flat" cmpd="sng" w="12700">
            <a:solidFill>
              <a:srgbClr val="6959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 and Grading</a:t>
            </a:r>
            <a:endParaRPr/>
          </a:p>
        </p:txBody>
      </p:sp>
      <p:sp>
        <p:nvSpPr>
          <p:cNvPr id="342" name="Google Shape;342;p25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goal in the course is for you to </a:t>
            </a:r>
            <a:r>
              <a:rPr b="1" lang="en-US"/>
              <a:t>gain proficiency the concepts and skills </a:t>
            </a:r>
            <a:r>
              <a:rPr lang="en-US"/>
              <a:t>we teach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assess your proficiency by asking you to apply the concepts and skills on tasks or problems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By necessity, we are assessing your </a:t>
            </a:r>
            <a:r>
              <a:rPr i="1" lang="en-US"/>
              <a:t>work</a:t>
            </a:r>
            <a:r>
              <a:rPr lang="en-US"/>
              <a:t> as a proxy for your proficiency</a:t>
            </a:r>
            <a:endParaRPr/>
          </a:p>
        </p:txBody>
      </p:sp>
      <p:sp>
        <p:nvSpPr>
          <p:cNvPr id="343" name="Google Shape;34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344" name="Google Shape;34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</a:t>
            </a:r>
            <a:endParaRPr/>
          </a:p>
        </p:txBody>
      </p:sp>
      <p:sp>
        <p:nvSpPr>
          <p:cNvPr id="350" name="Google Shape;350;p26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Your learning in this course will be assessed in four ways: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Programming Assignments (~biweekly, 4 total)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Structured programming assignments to assess your proficiency of programming concepts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Creative Projects (~biweekly, 4 total)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Smaller, more open-ended assignments to give you space to explore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Quizzes (3 total, in section)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Series of problems covering all material up to that point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Final Exam (Tuesday, March 14)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Final, culminating assessment of all your skills and knowledge</a:t>
            </a:r>
            <a:endParaRPr/>
          </a:p>
          <a:p>
            <a:pPr indent="-762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/>
          </a:p>
        </p:txBody>
      </p:sp>
      <p:sp>
        <p:nvSpPr>
          <p:cNvPr id="351" name="Google Shape;35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352" name="Google Shape;35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Resubmission/Retakes</a:t>
            </a:r>
            <a:endParaRPr/>
          </a:p>
        </p:txBody>
      </p:sp>
      <p:sp>
        <p:nvSpPr>
          <p:cNvPr id="358" name="Google Shape;358;p27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rPr i="1" lang="en-US"/>
              <a:t>Learning takes time, and doesn’t always happen on the first try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One previous Programming Assignment or Creative Project can be </a:t>
            </a:r>
            <a:r>
              <a:rPr b="1" lang="en-US"/>
              <a:t>resubmitted</a:t>
            </a:r>
            <a:r>
              <a:rPr lang="en-US"/>
              <a:t> each week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Must be accompanied by a write-up describing changes (via Google Form)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Grade on resubmission will replace original grade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Each assignment should only be resubmitted once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840"/>
              <a:buChar char="•"/>
            </a:pPr>
            <a:r>
              <a:rPr lang="en-US"/>
              <a:t>Each Quiz can be </a:t>
            </a:r>
            <a:r>
              <a:rPr b="1" lang="en-US"/>
              <a:t>retaken </a:t>
            </a:r>
            <a:r>
              <a:rPr lang="en-US"/>
              <a:t>once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If missed or to improve performance (but not both)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Grades taken “best-per-problem”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17647"/>
              <a:buChar char="•"/>
            </a:pPr>
            <a:r>
              <a:rPr lang="en-US"/>
              <a:t>Retakes scheduled at certain times– details forthcoming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7647"/>
              <a:buChar char="•"/>
            </a:pPr>
            <a:r>
              <a:rPr lang="en-US"/>
              <a:t>See the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/>
              <a:t> for more details</a:t>
            </a:r>
            <a:endParaRPr/>
          </a:p>
        </p:txBody>
      </p:sp>
      <p:sp>
        <p:nvSpPr>
          <p:cNvPr id="359" name="Google Shape;35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360" name="Google Shape;36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Grading</a:t>
            </a:r>
            <a:endParaRPr/>
          </a:p>
        </p:txBody>
      </p:sp>
      <p:sp>
        <p:nvSpPr>
          <p:cNvPr id="366" name="Google Shape;366;p28"/>
          <p:cNvSpPr txBox="1"/>
          <p:nvPr>
            <p:ph idx="1" type="body"/>
          </p:nvPr>
        </p:nvSpPr>
        <p:spPr>
          <a:xfrm>
            <a:off x="838200" y="1825625"/>
            <a:ext cx="92202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en-US"/>
              <a:t>Grades should reflect your proficiency in the course objectives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All assignments will be graded </a:t>
            </a:r>
            <a:r>
              <a:rPr b="1" lang="en-US"/>
              <a:t>E (Excellent), S (Satisfactory), or N (Not yet)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Under certain circumstances, a grade of U (Unassessable) may be assigned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In some cases, not all grades will be given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Final grades will be assigned based on the </a:t>
            </a:r>
            <a:r>
              <a:rPr b="1" lang="en-US"/>
              <a:t>amount of work at each level</a:t>
            </a:r>
            <a:endParaRPr/>
          </a:p>
          <a:p>
            <a:pPr indent="-11747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See the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/>
              <a:t> for more details</a:t>
            </a:r>
            <a:endParaRPr/>
          </a:p>
        </p:txBody>
      </p:sp>
      <p:sp>
        <p:nvSpPr>
          <p:cNvPr id="367" name="Google Shape;36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368" name="Google Shape;36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06" name="Google Shape;106;p3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</a:pPr>
            <a:r>
              <a:rPr lang="en-US">
                <a:solidFill>
                  <a:schemeClr val="accent5"/>
                </a:solidFill>
              </a:rPr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107" name="Google Shape;107;p3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Tools and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Website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Defining Classes Review</a:t>
            </a:r>
            <a:endParaRPr>
              <a:solidFill>
                <a:srgbClr val="DDDDDD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Assessment and grading</a:t>
            </a:r>
            <a:endParaRPr>
              <a:solidFill>
                <a:srgbClr val="C0C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Collaboration</a:t>
            </a:r>
            <a:endParaRPr>
              <a:solidFill>
                <a:srgbClr val="C0C0C0"/>
              </a:solidFill>
            </a:endParaRPr>
          </a:p>
        </p:txBody>
      </p:sp>
      <p:sp>
        <p:nvSpPr>
          <p:cNvPr id="108" name="Google Shape;108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109" name="Google Shape;109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10" name="Google Shape;110;p3"/>
          <p:cNvSpPr/>
          <p:nvPr/>
        </p:nvSpPr>
        <p:spPr>
          <a:xfrm flipH="1">
            <a:off x="2554014" y="1992762"/>
            <a:ext cx="580171" cy="157655"/>
          </a:xfrm>
          <a:prstGeom prst="rightArrow">
            <a:avLst>
              <a:gd fmla="val 50000" name="adj1"/>
              <a:gd fmla="val 102000" name="adj2"/>
            </a:avLst>
          </a:prstGeom>
          <a:solidFill>
            <a:schemeClr val="accent2"/>
          </a:solidFill>
          <a:ln cap="flat" cmpd="sng" w="12700">
            <a:solidFill>
              <a:srgbClr val="6959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374" name="Google Shape;374;p29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this course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Learning objectives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Other similar courses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components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375" name="Google Shape;375;p29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Tools and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Website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Defining Classes Review</a:t>
            </a:r>
            <a:endParaRPr>
              <a:solidFill>
                <a:srgbClr val="DDDDDD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Assessment and grading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Collaboration</a:t>
            </a:r>
            <a:endParaRPr/>
          </a:p>
        </p:txBody>
      </p:sp>
      <p:sp>
        <p:nvSpPr>
          <p:cNvPr id="376" name="Google Shape;3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377" name="Google Shape;3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78" name="Google Shape;378;p29"/>
          <p:cNvSpPr/>
          <p:nvPr/>
        </p:nvSpPr>
        <p:spPr>
          <a:xfrm flipH="1">
            <a:off x="8472914" y="4326499"/>
            <a:ext cx="580171" cy="157655"/>
          </a:xfrm>
          <a:prstGeom prst="rightArrow">
            <a:avLst>
              <a:gd fmla="val 50000" name="adj1"/>
              <a:gd fmla="val 102000" name="adj2"/>
            </a:avLst>
          </a:prstGeom>
          <a:solidFill>
            <a:schemeClr val="accent2"/>
          </a:solidFill>
          <a:ln cap="flat" cmpd="sng" w="12700">
            <a:solidFill>
              <a:srgbClr val="6959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Collaboration Policy</a:t>
            </a:r>
            <a:endParaRPr/>
          </a:p>
        </p:txBody>
      </p:sp>
      <p:sp>
        <p:nvSpPr>
          <p:cNvPr id="384" name="Google Shape;384;p30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i="1" lang="en-US"/>
              <a:t>Learning is hard, but it’s easier when you learn from each other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You are encouraged to form study groups; work together on pre-class work, practice and review; and discuss your ideas and approaches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All work you submit for grading </a:t>
            </a:r>
            <a:r>
              <a:rPr b="1" lang="en-US"/>
              <a:t>must be </a:t>
            </a:r>
            <a:r>
              <a:rPr b="1" i="1" lang="en-US"/>
              <a:t>predominantly </a:t>
            </a:r>
            <a:r>
              <a:rPr b="1" lang="en-US"/>
              <a:t>and </a:t>
            </a:r>
            <a:r>
              <a:rPr b="1" i="1" lang="en-US"/>
              <a:t>substantially </a:t>
            </a:r>
            <a:r>
              <a:rPr b="1" lang="en-US"/>
              <a:t>your own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Work that violates policy may be withdrawn within 72 hours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See the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/>
              <a:t> for more details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85" name="Google Shape;38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386" name="Google Shape;38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Hi, I’m Brett! (he/him)</a:t>
            </a:r>
            <a:endParaRPr/>
          </a:p>
        </p:txBody>
      </p:sp>
      <p:sp>
        <p:nvSpPr>
          <p:cNvPr id="116" name="Google Shape;116;p4"/>
          <p:cNvSpPr txBox="1"/>
          <p:nvPr>
            <p:ph idx="1" type="body"/>
          </p:nvPr>
        </p:nvSpPr>
        <p:spPr>
          <a:xfrm>
            <a:off x="838200" y="1825625"/>
            <a:ext cx="7555361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Associate Teaching Professor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Frequent intro CS instructor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Lead designer/developer of new 12X curriculum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Also interested in CS education/pedagogy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Previously: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trained CS teachers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developed CS curriculum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taught high school CS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worked as a software engineer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17" name="Google Shape;11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118" name="Google Shape;11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27377" t="0"/>
          <a:stretch/>
        </p:blipFill>
        <p:spPr>
          <a:xfrm>
            <a:off x="8610600" y="2018611"/>
            <a:ext cx="3182830" cy="292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Hi, I’m Kasey! (she/her)</a:t>
            </a:r>
            <a:endParaRPr/>
          </a:p>
        </p:txBody>
      </p:sp>
      <p:sp>
        <p:nvSpPr>
          <p:cNvPr id="125" name="Google Shape;125;p5"/>
          <p:cNvSpPr txBox="1"/>
          <p:nvPr>
            <p:ph idx="1" type="body"/>
          </p:nvPr>
        </p:nvSpPr>
        <p:spPr>
          <a:xfrm>
            <a:off x="838200" y="1825625"/>
            <a:ext cx="7555361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9306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Part-Time Lecturer</a:t>
            </a:r>
            <a:endParaRPr/>
          </a:p>
          <a:p>
            <a:pPr indent="-39306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Technical Program Manager for Chromebooks for Education at Google</a:t>
            </a:r>
            <a:endParaRPr/>
          </a:p>
          <a:p>
            <a:pPr indent="-39306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Also teach CSE 492J Interview Prep seminar, CSE 373 Data Structures and Algorithms, more…</a:t>
            </a:r>
            <a:endParaRPr/>
          </a:p>
          <a:p>
            <a:pPr indent="-393065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Previously: </a:t>
            </a:r>
            <a:endParaRPr/>
          </a:p>
          <a:p>
            <a:pPr indent="-369569" lvl="1" marL="914400" rtl="0" algn="l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Director of Interview Question Development at Karat</a:t>
            </a:r>
            <a:endParaRPr/>
          </a:p>
          <a:p>
            <a:pPr indent="-369569" lvl="1" marL="914400" rtl="0" algn="l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Developer, Program Manager, Content Developer at Microsoft</a:t>
            </a:r>
            <a:endParaRPr/>
          </a:p>
          <a:p>
            <a:pPr indent="-369569" lvl="1" marL="914400" rtl="0" algn="l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taught high school CS at Franklin HS in Seattle</a:t>
            </a:r>
            <a:endParaRPr/>
          </a:p>
          <a:p>
            <a:pPr indent="-369569" lvl="1" marL="914400" rtl="0" algn="l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en-US"/>
              <a:t>Studied Electrical Engineering at UW</a:t>
            </a:r>
            <a:endParaRPr i="1"/>
          </a:p>
        </p:txBody>
      </p:sp>
      <p:sp>
        <p:nvSpPr>
          <p:cNvPr id="126" name="Google Shape;12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127" name="Google Shape;12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8" name="Google Shape;1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3561" y="1002263"/>
            <a:ext cx="2906532" cy="4360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Meet (most of) your 28 TAs!</a:t>
            </a:r>
            <a:endParaRPr/>
          </a:p>
        </p:txBody>
      </p:sp>
      <p:sp>
        <p:nvSpPr>
          <p:cNvPr id="134" name="Google Shape;13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8285" y="2964587"/>
            <a:ext cx="1143486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7198" y="1397936"/>
            <a:ext cx="111602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6999" y="470022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86140" y="1541314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00316" y="1862923"/>
            <a:ext cx="114337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92669" y="4953334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37435" y="4284247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274562" y="3449857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78189" y="2882681"/>
            <a:ext cx="117307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67100" y="3246982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38200" y="466385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50493" y="3391185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791935" y="1957463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252233" y="1629689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917914" y="1084246"/>
            <a:ext cx="1162623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917302" y="2772689"/>
            <a:ext cx="1154113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671141" y="4623887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2882960" y="4800960"/>
            <a:ext cx="114337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88640" y="3061022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297730" y="1441121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0403729" y="4550317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2" name="Google Shape;162;p8"/>
          <p:cNvSpPr txBox="1"/>
          <p:nvPr>
            <p:ph idx="1" type="body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About 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>
                <a:solidFill>
                  <a:schemeClr val="accent2"/>
                </a:solidFill>
              </a:rPr>
              <a:t>About this course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Learning objectives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Other similar courses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400"/>
              <a:buChar char="•"/>
            </a:pPr>
            <a:r>
              <a:rPr lang="en-US">
                <a:solidFill>
                  <a:schemeClr val="accent2"/>
                </a:solidFill>
              </a:rPr>
              <a:t>Course components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learning model</a:t>
            </a:r>
            <a:endParaRPr/>
          </a:p>
        </p:txBody>
      </p:sp>
      <p:sp>
        <p:nvSpPr>
          <p:cNvPr id="163" name="Google Shape;163;p8"/>
          <p:cNvSpPr txBox="1"/>
          <p:nvPr>
            <p:ph idx="2" type="body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Tools and resources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Course Website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Defining Classes Review</a:t>
            </a:r>
            <a:endParaRPr>
              <a:solidFill>
                <a:srgbClr val="DDDDDD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Assessment and grading</a:t>
            </a:r>
            <a:endParaRPr>
              <a:solidFill>
                <a:srgbClr val="C0C0C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solidFill>
                  <a:srgbClr val="C0C0C0"/>
                </a:solidFill>
              </a:rPr>
              <a:t>Collaboration</a:t>
            </a:r>
            <a:endParaRPr>
              <a:solidFill>
                <a:srgbClr val="C0C0C0"/>
              </a:solidFill>
            </a:endParaRPr>
          </a:p>
        </p:txBody>
      </p:sp>
      <p:sp>
        <p:nvSpPr>
          <p:cNvPr id="164" name="Google Shape;16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Lesson 0 - Winter 2023</a:t>
            </a:r>
            <a:endParaRPr/>
          </a:p>
        </p:txBody>
      </p:sp>
      <p:sp>
        <p:nvSpPr>
          <p:cNvPr id="165" name="Google Shape;16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 flipH="1">
            <a:off x="3827868" y="2522483"/>
            <a:ext cx="580171" cy="157655"/>
          </a:xfrm>
          <a:prstGeom prst="rightArrow">
            <a:avLst>
              <a:gd fmla="val 50000" name="adj1"/>
              <a:gd fmla="val 102000" name="adj2"/>
            </a:avLst>
          </a:prstGeom>
          <a:solidFill>
            <a:schemeClr val="accent2"/>
          </a:solidFill>
          <a:ln cap="flat" cmpd="sng" w="12700">
            <a:solidFill>
              <a:srgbClr val="69593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72" name="Google Shape;172;p9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i="1" lang="en-US"/>
              <a:t>or, “What will I learn in this class?”</a:t>
            </a:r>
            <a:endParaRPr i="1" sz="5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Seven themes: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Computational Thinking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Code Comprehension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Code Writing</a:t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79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Communication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Testing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Debugging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Ethics/Impact</a:t>
            </a:r>
            <a:endParaRPr/>
          </a:p>
        </p:txBody>
      </p:sp>
      <p:sp>
        <p:nvSpPr>
          <p:cNvPr id="173" name="Google Shape;17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Winter 2023</a:t>
            </a:r>
            <a:endParaRPr/>
          </a:p>
        </p:txBody>
      </p:sp>
      <p:sp>
        <p:nvSpPr>
          <p:cNvPr id="174" name="Google Shape;17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Prerequisite Knowledge</a:t>
            </a:r>
            <a:endParaRPr/>
          </a:p>
        </p:txBody>
      </p:sp>
      <p:sp>
        <p:nvSpPr>
          <p:cNvPr id="180" name="Google Shape;180;p45"/>
          <p:cNvSpPr txBox="1"/>
          <p:nvPr>
            <p:ph idx="1" type="body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Comfort with control structures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loops, conditionals, methods/functions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Experience with using basic data structures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arrays, lists, sets, maps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Experience with console and file input/output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Exposure to simple object-oriented programming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classes, interfaces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Programming experience </a:t>
            </a:r>
            <a:r>
              <a:rPr i="1" lang="en-US"/>
              <a:t>in Java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Or willingness to pick up on your own</a:t>
            </a:r>
            <a:endParaRPr/>
          </a:p>
        </p:txBody>
      </p:sp>
      <p:sp>
        <p:nvSpPr>
          <p:cNvPr id="181" name="Google Shape;181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2020-09-29T18:40:50Z</dcterms:created>
  <dc:creator>Brett Wortzman</dc:creator>
</cp:coreProperties>
</file>