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7"/>
  </p:notesMasterIdLst>
  <p:sldIdLst>
    <p:sldId id="301" r:id="rId3"/>
    <p:sldId id="455" r:id="rId4"/>
    <p:sldId id="475" r:id="rId5"/>
    <p:sldId id="474" r:id="rId6"/>
    <p:sldId id="457" r:id="rId7"/>
    <p:sldId id="476" r:id="rId8"/>
    <p:sldId id="477" r:id="rId9"/>
    <p:sldId id="478" r:id="rId10"/>
    <p:sldId id="459" r:id="rId11"/>
    <p:sldId id="482" r:id="rId12"/>
    <p:sldId id="479" r:id="rId13"/>
    <p:sldId id="480" r:id="rId14"/>
    <p:sldId id="481" r:id="rId15"/>
    <p:sldId id="483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nsolas" panose="020B0609020204030204" pitchFamily="49" charset="0"/>
      <p:regular r:id="rId22"/>
      <p:bold r:id="rId23"/>
      <p:italic r:id="rId24"/>
      <p:boldItalic r:id="rId25"/>
    </p:embeddedFont>
    <p:embeddedFont>
      <p:font typeface="Oswald Medium" panose="00000600000000000000" pitchFamily="2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8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0F863-E168-47D1-A8E3-760704B806C2}">
  <a:tblStyle styleId="{2420F863-E168-47D1-A8E3-760704B806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8" d="100"/>
          <a:sy n="128" d="100"/>
        </p:scale>
        <p:origin x="63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7521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6646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5528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5585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932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7028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8883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6263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5804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505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4084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6722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870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6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4"/>
          </p:nvPr>
        </p:nvSpPr>
        <p:spPr>
          <a:xfrm>
            <a:off x="4627959" y="1875433"/>
            <a:ext cx="3887400" cy="26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720000" y="2131475"/>
            <a:ext cx="3748500" cy="189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886300" cy="65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 rotWithShape="1">
          <a:blip r:embed="rId2">
            <a:alphaModFix/>
          </a:blip>
          <a:srcRect l="43998" t="9395" r="37150"/>
          <a:stretch/>
        </p:blipFill>
        <p:spPr>
          <a:xfrm>
            <a:off x="8430826" y="0"/>
            <a:ext cx="713175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5"/>
          <p:cNvGrpSpPr/>
          <p:nvPr/>
        </p:nvGrpSpPr>
        <p:grpSpPr>
          <a:xfrm>
            <a:off x="818210" y="4536789"/>
            <a:ext cx="1230148" cy="634671"/>
            <a:chOff x="446775" y="1938400"/>
            <a:chExt cx="1552825" cy="801150"/>
          </a:xfrm>
        </p:grpSpPr>
        <p:sp>
          <p:nvSpPr>
            <p:cNvPr id="131" name="Google Shape;131;p25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25"/>
          <p:cNvGrpSpPr/>
          <p:nvPr/>
        </p:nvGrpSpPr>
        <p:grpSpPr>
          <a:xfrm>
            <a:off x="7619050" y="3707600"/>
            <a:ext cx="2336700" cy="2336700"/>
            <a:chOff x="-3409125" y="2800550"/>
            <a:chExt cx="2336700" cy="2336700"/>
          </a:xfrm>
        </p:grpSpPr>
        <p:sp>
          <p:nvSpPr>
            <p:cNvPr id="151" name="Google Shape;151;p25"/>
            <p:cNvSpPr/>
            <p:nvPr/>
          </p:nvSpPr>
          <p:spPr>
            <a:xfrm>
              <a:off x="-3409125" y="2800550"/>
              <a:ext cx="2336700" cy="23367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-3068550" y="3141125"/>
              <a:ext cx="1655400" cy="1655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25"/>
          <p:cNvGrpSpPr/>
          <p:nvPr/>
        </p:nvGrpSpPr>
        <p:grpSpPr>
          <a:xfrm>
            <a:off x="7191010" y="-27960"/>
            <a:ext cx="1230148" cy="634671"/>
            <a:chOff x="446775" y="1938400"/>
            <a:chExt cx="1552825" cy="801150"/>
          </a:xfrm>
        </p:grpSpPr>
        <p:sp>
          <p:nvSpPr>
            <p:cNvPr id="154" name="Google Shape;154;p25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subTitle" idx="1"/>
          </p:nvPr>
        </p:nvSpPr>
        <p:spPr>
          <a:xfrm>
            <a:off x="1651646" y="1771100"/>
            <a:ext cx="2378100" cy="55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subTitle" idx="2"/>
          </p:nvPr>
        </p:nvSpPr>
        <p:spPr>
          <a:xfrm>
            <a:off x="5114250" y="1771100"/>
            <a:ext cx="2378100" cy="55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5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 rotWithShape="1">
          <a:blip r:embed="rId2">
            <a:alphaModFix/>
          </a:blip>
          <a:srcRect l="47514" t="9395" r="43085"/>
          <a:stretch/>
        </p:blipFill>
        <p:spPr>
          <a:xfrm>
            <a:off x="1924" y="0"/>
            <a:ext cx="355651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26"/>
          <p:cNvGrpSpPr/>
          <p:nvPr/>
        </p:nvGrpSpPr>
        <p:grpSpPr>
          <a:xfrm>
            <a:off x="7198751" y="4536789"/>
            <a:ext cx="1230148" cy="634671"/>
            <a:chOff x="446775" y="1938400"/>
            <a:chExt cx="1552825" cy="801150"/>
          </a:xfrm>
        </p:grpSpPr>
        <p:sp>
          <p:nvSpPr>
            <p:cNvPr id="180" name="Google Shape;180;p26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6"/>
          <p:cNvSpPr txBox="1">
            <a:spLocks noGrp="1"/>
          </p:cNvSpPr>
          <p:nvPr>
            <p:ph type="body" idx="3"/>
          </p:nvPr>
        </p:nvSpPr>
        <p:spPr>
          <a:xfrm>
            <a:off x="1651646" y="2512425"/>
            <a:ext cx="2378100" cy="184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4"/>
          </p:nvPr>
        </p:nvSpPr>
        <p:spPr>
          <a:xfrm>
            <a:off x="5114250" y="2512425"/>
            <a:ext cx="2378100" cy="184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635500"/>
            <a:ext cx="9144005" cy="5080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>
              <a:buSzPts val="6000"/>
            </a:pPr>
            <a:r>
              <a:rPr lang="en-US" dirty="0"/>
              <a:t>Binary Trees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75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2400"/>
            </a:pPr>
            <a:r>
              <a:rPr lang="en-US" dirty="0"/>
              <a:t>Hitesh Boinpally</a:t>
            </a:r>
          </a:p>
          <a:p>
            <a:pPr marL="0" indent="0">
              <a:spcBef>
                <a:spcPts val="0"/>
              </a:spcBef>
              <a:buSzPts val="2400"/>
            </a:pPr>
            <a:r>
              <a:rPr lang="en-US" dirty="0"/>
              <a:t>Summer 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Binary Trees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Traversals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Reminders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9 -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32BFBAC9-2C77-420E-9F94-00F3C93EE5BE}"/>
              </a:ext>
            </a:extLst>
          </p:cNvPr>
          <p:cNvSpPr/>
          <p:nvPr/>
        </p:nvSpPr>
        <p:spPr>
          <a:xfrm flipH="1">
            <a:off x="2693052" y="184039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878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Printing Trees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1" y="1369220"/>
            <a:ext cx="5609166" cy="318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 to print out the contents of the tree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ways to do so: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sz="19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9 -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102B54-874F-479E-B149-F73D722ED9A0}"/>
              </a:ext>
            </a:extLst>
          </p:cNvPr>
          <p:cNvSpPr/>
          <p:nvPr/>
        </p:nvSpPr>
        <p:spPr>
          <a:xfrm>
            <a:off x="7202284" y="1706229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B67CEF-0C92-42EC-B838-CB939E6064CA}"/>
              </a:ext>
            </a:extLst>
          </p:cNvPr>
          <p:cNvSpPr/>
          <p:nvPr/>
        </p:nvSpPr>
        <p:spPr>
          <a:xfrm>
            <a:off x="6618281" y="2401557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60DF68-CD14-4707-86CA-2D85A2454E56}"/>
              </a:ext>
            </a:extLst>
          </p:cNvPr>
          <p:cNvSpPr/>
          <p:nvPr/>
        </p:nvSpPr>
        <p:spPr>
          <a:xfrm>
            <a:off x="7798198" y="2401557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446417-FEBA-4364-A8A6-66A8E83E3BA8}"/>
              </a:ext>
            </a:extLst>
          </p:cNvPr>
          <p:cNvSpPr/>
          <p:nvPr/>
        </p:nvSpPr>
        <p:spPr>
          <a:xfrm>
            <a:off x="7328947" y="3186276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19E62B-D42C-487C-84D0-15E9E2232525}"/>
              </a:ext>
            </a:extLst>
          </p:cNvPr>
          <p:cNvSpPr/>
          <p:nvPr/>
        </p:nvSpPr>
        <p:spPr>
          <a:xfrm>
            <a:off x="6115050" y="3186276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6C07CB-232D-476B-B6E4-35889BC07CEA}"/>
              </a:ext>
            </a:extLst>
          </p:cNvPr>
          <p:cNvSpPr/>
          <p:nvPr/>
        </p:nvSpPr>
        <p:spPr>
          <a:xfrm>
            <a:off x="8245445" y="3186276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C75A23-1378-40C5-890B-79B163969E39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 flipH="1">
            <a:off x="6892601" y="2174523"/>
            <a:ext cx="390029" cy="227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DB0460-0834-499D-ACF8-3CD16B8D8176}"/>
              </a:ext>
            </a:extLst>
          </p:cNvPr>
          <p:cNvCxnSpPr>
            <a:cxnSpLocks/>
            <a:stCxn id="10" idx="5"/>
            <a:endCxn id="12" idx="0"/>
          </p:cNvCxnSpPr>
          <p:nvPr/>
        </p:nvCxnSpPr>
        <p:spPr>
          <a:xfrm>
            <a:off x="7670578" y="2174523"/>
            <a:ext cx="401940" cy="227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F0D845-E5C8-4D43-8EDA-CD8632DBAB4A}"/>
              </a:ext>
            </a:extLst>
          </p:cNvPr>
          <p:cNvCxnSpPr>
            <a:cxnSpLocks/>
            <a:stCxn id="11" idx="3"/>
            <a:endCxn id="14" idx="0"/>
          </p:cNvCxnSpPr>
          <p:nvPr/>
        </p:nvCxnSpPr>
        <p:spPr>
          <a:xfrm flipH="1">
            <a:off x="6389370" y="2869851"/>
            <a:ext cx="309257" cy="316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DF9F72-27F2-4BE2-B987-12DD9CD074DA}"/>
              </a:ext>
            </a:extLst>
          </p:cNvPr>
          <p:cNvCxnSpPr>
            <a:stCxn id="12" idx="3"/>
            <a:endCxn id="13" idx="0"/>
          </p:cNvCxnSpPr>
          <p:nvPr/>
        </p:nvCxnSpPr>
        <p:spPr>
          <a:xfrm flipH="1">
            <a:off x="7603267" y="2869851"/>
            <a:ext cx="275277" cy="316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1FC589-A09D-4685-84E5-624CD47711B3}"/>
              </a:ext>
            </a:extLst>
          </p:cNvPr>
          <p:cNvCxnSpPr>
            <a:stCxn id="12" idx="5"/>
            <a:endCxn id="15" idx="0"/>
          </p:cNvCxnSpPr>
          <p:nvPr/>
        </p:nvCxnSpPr>
        <p:spPr>
          <a:xfrm>
            <a:off x="8266492" y="2869851"/>
            <a:ext cx="253273" cy="316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81CE0C5-003B-403C-B930-8C4F5B48A7D3}"/>
              </a:ext>
            </a:extLst>
          </p:cNvPr>
          <p:cNvSpPr txBox="1"/>
          <p:nvPr/>
        </p:nvSpPr>
        <p:spPr>
          <a:xfrm>
            <a:off x="6974583" y="1155297"/>
            <a:ext cx="1004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40DD8F-DD69-4D30-859A-3778DEC08D22}"/>
              </a:ext>
            </a:extLst>
          </p:cNvPr>
          <p:cNvCxnSpPr>
            <a:stCxn id="21" idx="2"/>
            <a:endCxn id="10" idx="0"/>
          </p:cNvCxnSpPr>
          <p:nvPr/>
        </p:nvCxnSpPr>
        <p:spPr>
          <a:xfrm>
            <a:off x="7476604" y="1432296"/>
            <a:ext cx="0" cy="2739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AD22240-0708-4C73-A011-D33CE0785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93206"/>
              </p:ext>
            </p:extLst>
          </p:nvPr>
        </p:nvGraphicFramePr>
        <p:xfrm>
          <a:off x="898938" y="2571669"/>
          <a:ext cx="3305552" cy="1163247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1290139">
                  <a:extLst>
                    <a:ext uri="{9D8B030D-6E8A-4147-A177-3AD203B41FA5}">
                      <a16:colId xmlns:a16="http://schemas.microsoft.com/office/drawing/2014/main" val="137374531"/>
                    </a:ext>
                  </a:extLst>
                </a:gridCol>
                <a:gridCol w="2015413">
                  <a:extLst>
                    <a:ext uri="{9D8B030D-6E8A-4147-A177-3AD203B41FA5}">
                      <a16:colId xmlns:a16="http://schemas.microsoft.com/office/drawing/2014/main" val="1294241365"/>
                    </a:ext>
                  </a:extLst>
                </a:gridCol>
              </a:tblGrid>
              <a:tr h="38774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Pre-order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48 21 5 10 8 6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9472749"/>
                  </a:ext>
                </a:extLst>
              </a:tr>
              <a:tr h="38774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In-order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5 21 48 8 10 6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4047209"/>
                  </a:ext>
                </a:extLst>
              </a:tr>
              <a:tr h="38774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Post-order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5 21 8 6 10 48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779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090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4551742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What’s the in-order traversal of this tree?</a:t>
            </a:r>
            <a:endParaRPr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9 -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102B54-874F-479E-B149-F73D722ED9A0}"/>
              </a:ext>
            </a:extLst>
          </p:cNvPr>
          <p:cNvSpPr/>
          <p:nvPr/>
        </p:nvSpPr>
        <p:spPr>
          <a:xfrm>
            <a:off x="1944983" y="1817189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B67CEF-0C92-42EC-B838-CB939E6064CA}"/>
              </a:ext>
            </a:extLst>
          </p:cNvPr>
          <p:cNvSpPr/>
          <p:nvPr/>
        </p:nvSpPr>
        <p:spPr>
          <a:xfrm>
            <a:off x="849680" y="2503551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60DF68-CD14-4707-86CA-2D85A2454E56}"/>
              </a:ext>
            </a:extLst>
          </p:cNvPr>
          <p:cNvSpPr/>
          <p:nvPr/>
        </p:nvSpPr>
        <p:spPr>
          <a:xfrm>
            <a:off x="2537165" y="2503551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446417-FEBA-4364-A8A6-66A8E83E3BA8}"/>
              </a:ext>
            </a:extLst>
          </p:cNvPr>
          <p:cNvSpPr/>
          <p:nvPr/>
        </p:nvSpPr>
        <p:spPr>
          <a:xfrm>
            <a:off x="3337952" y="3941767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19E62B-D42C-487C-84D0-15E9E2232525}"/>
              </a:ext>
            </a:extLst>
          </p:cNvPr>
          <p:cNvSpPr/>
          <p:nvPr/>
        </p:nvSpPr>
        <p:spPr>
          <a:xfrm>
            <a:off x="248317" y="3187372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6C07CB-232D-476B-B6E4-35889BC07CEA}"/>
              </a:ext>
            </a:extLst>
          </p:cNvPr>
          <p:cNvSpPr/>
          <p:nvPr/>
        </p:nvSpPr>
        <p:spPr>
          <a:xfrm>
            <a:off x="2985587" y="3187372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C75A23-1378-40C5-890B-79B163969E39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 flipH="1">
            <a:off x="1124000" y="2285483"/>
            <a:ext cx="901329" cy="218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DB0460-0834-499D-ACF8-3CD16B8D8176}"/>
              </a:ext>
            </a:extLst>
          </p:cNvPr>
          <p:cNvCxnSpPr>
            <a:cxnSpLocks/>
            <a:stCxn id="10" idx="5"/>
            <a:endCxn id="12" idx="0"/>
          </p:cNvCxnSpPr>
          <p:nvPr/>
        </p:nvCxnSpPr>
        <p:spPr>
          <a:xfrm>
            <a:off x="2413277" y="2285483"/>
            <a:ext cx="398208" cy="218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F0D845-E5C8-4D43-8EDA-CD8632DBAB4A}"/>
              </a:ext>
            </a:extLst>
          </p:cNvPr>
          <p:cNvCxnSpPr>
            <a:cxnSpLocks/>
            <a:stCxn id="11" idx="3"/>
            <a:endCxn id="14" idx="0"/>
          </p:cNvCxnSpPr>
          <p:nvPr/>
        </p:nvCxnSpPr>
        <p:spPr>
          <a:xfrm flipH="1">
            <a:off x="522637" y="2971845"/>
            <a:ext cx="407389" cy="215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DF9F72-27F2-4BE2-B987-12DD9CD074DA}"/>
              </a:ext>
            </a:extLst>
          </p:cNvPr>
          <p:cNvCxnSpPr>
            <a:cxnSpLocks/>
            <a:stCxn id="15" idx="5"/>
            <a:endCxn id="13" idx="0"/>
          </p:cNvCxnSpPr>
          <p:nvPr/>
        </p:nvCxnSpPr>
        <p:spPr>
          <a:xfrm>
            <a:off x="3453881" y="3655666"/>
            <a:ext cx="158391" cy="286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1FC589-A09D-4685-84E5-624CD47711B3}"/>
              </a:ext>
            </a:extLst>
          </p:cNvPr>
          <p:cNvCxnSpPr>
            <a:stCxn id="12" idx="5"/>
            <a:endCxn id="15" idx="0"/>
          </p:cNvCxnSpPr>
          <p:nvPr/>
        </p:nvCxnSpPr>
        <p:spPr>
          <a:xfrm>
            <a:off x="3005459" y="2971845"/>
            <a:ext cx="254448" cy="215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81CE0C5-003B-403C-B930-8C4F5B48A7D3}"/>
              </a:ext>
            </a:extLst>
          </p:cNvPr>
          <p:cNvSpPr txBox="1"/>
          <p:nvPr/>
        </p:nvSpPr>
        <p:spPr>
          <a:xfrm>
            <a:off x="1717282" y="1266257"/>
            <a:ext cx="1004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40DD8F-DD69-4D30-859A-3778DEC08D22}"/>
              </a:ext>
            </a:extLst>
          </p:cNvPr>
          <p:cNvCxnSpPr>
            <a:stCxn id="21" idx="2"/>
            <a:endCxn id="10" idx="0"/>
          </p:cNvCxnSpPr>
          <p:nvPr/>
        </p:nvCxnSpPr>
        <p:spPr>
          <a:xfrm>
            <a:off x="2219303" y="1574034"/>
            <a:ext cx="0" cy="2431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DA4E692-4066-4E37-BDB6-6D861C4EC7BA}"/>
              </a:ext>
            </a:extLst>
          </p:cNvPr>
          <p:cNvSpPr txBox="1"/>
          <p:nvPr/>
        </p:nvSpPr>
        <p:spPr>
          <a:xfrm>
            <a:off x="6582002" y="435260"/>
            <a:ext cx="2799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slido.com</a:t>
            </a:r>
            <a:b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code: #su_cse123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643FBEF-8F76-4157-8C7E-5221E7F31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27919" y="182208"/>
            <a:ext cx="1370143" cy="137014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4F9E5FB2-165D-4D79-AA6F-30D93C29724F}"/>
              </a:ext>
            </a:extLst>
          </p:cNvPr>
          <p:cNvSpPr/>
          <p:nvPr/>
        </p:nvSpPr>
        <p:spPr>
          <a:xfrm>
            <a:off x="673546" y="4005934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0E41028-D776-4F7A-80BF-BB373FA63AA0}"/>
              </a:ext>
            </a:extLst>
          </p:cNvPr>
          <p:cNvCxnSpPr>
            <a:cxnSpLocks/>
            <a:stCxn id="14" idx="5"/>
            <a:endCxn id="29" idx="0"/>
          </p:cNvCxnSpPr>
          <p:nvPr/>
        </p:nvCxnSpPr>
        <p:spPr>
          <a:xfrm>
            <a:off x="716611" y="3655666"/>
            <a:ext cx="231255" cy="3502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16F4925-1B1D-4ACF-A329-CED8E893FEAA}"/>
              </a:ext>
            </a:extLst>
          </p:cNvPr>
          <p:cNvSpPr/>
          <p:nvPr/>
        </p:nvSpPr>
        <p:spPr>
          <a:xfrm>
            <a:off x="2025329" y="3187372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962AC8-A5F9-432D-B10A-CCA2610E3B64}"/>
              </a:ext>
            </a:extLst>
          </p:cNvPr>
          <p:cNvCxnSpPr>
            <a:cxnSpLocks/>
            <a:stCxn id="12" idx="3"/>
            <a:endCxn id="33" idx="0"/>
          </p:cNvCxnSpPr>
          <p:nvPr/>
        </p:nvCxnSpPr>
        <p:spPr>
          <a:xfrm flipH="1">
            <a:off x="2299649" y="2971845"/>
            <a:ext cx="317862" cy="215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BA2303E3-34AA-41A5-93CF-8C03184638C0}"/>
              </a:ext>
            </a:extLst>
          </p:cNvPr>
          <p:cNvSpPr/>
          <p:nvPr/>
        </p:nvSpPr>
        <p:spPr>
          <a:xfrm>
            <a:off x="1553458" y="4005934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42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7F2BC9-A306-4D7A-9E27-E27BDA77ED79}"/>
              </a:ext>
            </a:extLst>
          </p:cNvPr>
          <p:cNvCxnSpPr>
            <a:cxnSpLocks/>
            <a:stCxn id="33" idx="3"/>
            <a:endCxn id="45" idx="0"/>
          </p:cNvCxnSpPr>
          <p:nvPr/>
        </p:nvCxnSpPr>
        <p:spPr>
          <a:xfrm flipH="1">
            <a:off x="1827778" y="3655666"/>
            <a:ext cx="277897" cy="3502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96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4551742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What’s the in-order traversal of this tree?</a:t>
            </a:r>
            <a:endParaRPr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9 -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102B54-874F-479E-B149-F73D722ED9A0}"/>
              </a:ext>
            </a:extLst>
          </p:cNvPr>
          <p:cNvSpPr/>
          <p:nvPr/>
        </p:nvSpPr>
        <p:spPr>
          <a:xfrm>
            <a:off x="1944983" y="1817189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B67CEF-0C92-42EC-B838-CB939E6064CA}"/>
              </a:ext>
            </a:extLst>
          </p:cNvPr>
          <p:cNvSpPr/>
          <p:nvPr/>
        </p:nvSpPr>
        <p:spPr>
          <a:xfrm>
            <a:off x="849680" y="2503551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60DF68-CD14-4707-86CA-2D85A2454E56}"/>
              </a:ext>
            </a:extLst>
          </p:cNvPr>
          <p:cNvSpPr/>
          <p:nvPr/>
        </p:nvSpPr>
        <p:spPr>
          <a:xfrm>
            <a:off x="2537165" y="2503551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446417-FEBA-4364-A8A6-66A8E83E3BA8}"/>
              </a:ext>
            </a:extLst>
          </p:cNvPr>
          <p:cNvSpPr/>
          <p:nvPr/>
        </p:nvSpPr>
        <p:spPr>
          <a:xfrm>
            <a:off x="3337952" y="3941767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19E62B-D42C-487C-84D0-15E9E2232525}"/>
              </a:ext>
            </a:extLst>
          </p:cNvPr>
          <p:cNvSpPr/>
          <p:nvPr/>
        </p:nvSpPr>
        <p:spPr>
          <a:xfrm>
            <a:off x="248317" y="3187372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6C07CB-232D-476B-B6E4-35889BC07CEA}"/>
              </a:ext>
            </a:extLst>
          </p:cNvPr>
          <p:cNvSpPr/>
          <p:nvPr/>
        </p:nvSpPr>
        <p:spPr>
          <a:xfrm>
            <a:off x="2985587" y="3187372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C75A23-1378-40C5-890B-79B163969E39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 flipH="1">
            <a:off x="1124000" y="2285483"/>
            <a:ext cx="901329" cy="218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DB0460-0834-499D-ACF8-3CD16B8D8176}"/>
              </a:ext>
            </a:extLst>
          </p:cNvPr>
          <p:cNvCxnSpPr>
            <a:cxnSpLocks/>
            <a:stCxn id="10" idx="5"/>
            <a:endCxn id="12" idx="0"/>
          </p:cNvCxnSpPr>
          <p:nvPr/>
        </p:nvCxnSpPr>
        <p:spPr>
          <a:xfrm>
            <a:off x="2413277" y="2285483"/>
            <a:ext cx="398208" cy="218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F0D845-E5C8-4D43-8EDA-CD8632DBAB4A}"/>
              </a:ext>
            </a:extLst>
          </p:cNvPr>
          <p:cNvCxnSpPr>
            <a:cxnSpLocks/>
            <a:stCxn id="11" idx="3"/>
            <a:endCxn id="14" idx="0"/>
          </p:cNvCxnSpPr>
          <p:nvPr/>
        </p:nvCxnSpPr>
        <p:spPr>
          <a:xfrm flipH="1">
            <a:off x="522637" y="2971845"/>
            <a:ext cx="407389" cy="215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DF9F72-27F2-4BE2-B987-12DD9CD074DA}"/>
              </a:ext>
            </a:extLst>
          </p:cNvPr>
          <p:cNvCxnSpPr>
            <a:cxnSpLocks/>
            <a:stCxn id="15" idx="5"/>
            <a:endCxn id="13" idx="0"/>
          </p:cNvCxnSpPr>
          <p:nvPr/>
        </p:nvCxnSpPr>
        <p:spPr>
          <a:xfrm>
            <a:off x="3453881" y="3655666"/>
            <a:ext cx="158391" cy="286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1FC589-A09D-4685-84E5-624CD47711B3}"/>
              </a:ext>
            </a:extLst>
          </p:cNvPr>
          <p:cNvCxnSpPr>
            <a:stCxn id="12" idx="5"/>
            <a:endCxn id="15" idx="0"/>
          </p:cNvCxnSpPr>
          <p:nvPr/>
        </p:nvCxnSpPr>
        <p:spPr>
          <a:xfrm>
            <a:off x="3005459" y="2971845"/>
            <a:ext cx="254448" cy="215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81CE0C5-003B-403C-B930-8C4F5B48A7D3}"/>
              </a:ext>
            </a:extLst>
          </p:cNvPr>
          <p:cNvSpPr txBox="1"/>
          <p:nvPr/>
        </p:nvSpPr>
        <p:spPr>
          <a:xfrm>
            <a:off x="1717282" y="1266257"/>
            <a:ext cx="1004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40DD8F-DD69-4D30-859A-3778DEC08D22}"/>
              </a:ext>
            </a:extLst>
          </p:cNvPr>
          <p:cNvCxnSpPr>
            <a:stCxn id="21" idx="2"/>
            <a:endCxn id="10" idx="0"/>
          </p:cNvCxnSpPr>
          <p:nvPr/>
        </p:nvCxnSpPr>
        <p:spPr>
          <a:xfrm>
            <a:off x="2219303" y="1574034"/>
            <a:ext cx="0" cy="2431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DA4E692-4066-4E37-BDB6-6D861C4EC7BA}"/>
              </a:ext>
            </a:extLst>
          </p:cNvPr>
          <p:cNvSpPr txBox="1"/>
          <p:nvPr/>
        </p:nvSpPr>
        <p:spPr>
          <a:xfrm>
            <a:off x="6582002" y="435260"/>
            <a:ext cx="2799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slido.com</a:t>
            </a:r>
            <a:b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code: #su_cse123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643FBEF-8F76-4157-8C7E-5221E7F31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27919" y="182208"/>
            <a:ext cx="1370143" cy="137014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4F9E5FB2-165D-4D79-AA6F-30D93C29724F}"/>
              </a:ext>
            </a:extLst>
          </p:cNvPr>
          <p:cNvSpPr/>
          <p:nvPr/>
        </p:nvSpPr>
        <p:spPr>
          <a:xfrm>
            <a:off x="673546" y="4005934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0E41028-D776-4F7A-80BF-BB373FA63AA0}"/>
              </a:ext>
            </a:extLst>
          </p:cNvPr>
          <p:cNvCxnSpPr>
            <a:cxnSpLocks/>
            <a:stCxn id="14" idx="5"/>
            <a:endCxn id="29" idx="0"/>
          </p:cNvCxnSpPr>
          <p:nvPr/>
        </p:nvCxnSpPr>
        <p:spPr>
          <a:xfrm>
            <a:off x="716611" y="3655666"/>
            <a:ext cx="231255" cy="3502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16F4925-1B1D-4ACF-A329-CED8E893FEAA}"/>
              </a:ext>
            </a:extLst>
          </p:cNvPr>
          <p:cNvSpPr/>
          <p:nvPr/>
        </p:nvSpPr>
        <p:spPr>
          <a:xfrm>
            <a:off x="2025329" y="3187372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962AC8-A5F9-432D-B10A-CCA2610E3B64}"/>
              </a:ext>
            </a:extLst>
          </p:cNvPr>
          <p:cNvCxnSpPr>
            <a:cxnSpLocks/>
            <a:stCxn id="12" idx="3"/>
            <a:endCxn id="33" idx="0"/>
          </p:cNvCxnSpPr>
          <p:nvPr/>
        </p:nvCxnSpPr>
        <p:spPr>
          <a:xfrm flipH="1">
            <a:off x="2299649" y="2971845"/>
            <a:ext cx="317862" cy="215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BA2303E3-34AA-41A5-93CF-8C03184638C0}"/>
              </a:ext>
            </a:extLst>
          </p:cNvPr>
          <p:cNvSpPr/>
          <p:nvPr/>
        </p:nvSpPr>
        <p:spPr>
          <a:xfrm>
            <a:off x="1553458" y="4005934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42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7F2BC9-A306-4D7A-9E27-E27BDA77ED79}"/>
              </a:ext>
            </a:extLst>
          </p:cNvPr>
          <p:cNvCxnSpPr>
            <a:cxnSpLocks/>
            <a:stCxn id="33" idx="3"/>
            <a:endCxn id="45" idx="0"/>
          </p:cNvCxnSpPr>
          <p:nvPr/>
        </p:nvCxnSpPr>
        <p:spPr>
          <a:xfrm flipH="1">
            <a:off x="1827778" y="3655666"/>
            <a:ext cx="277897" cy="3502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6A5DCD7-1E9C-4C47-984E-EFCA977D835B}"/>
              </a:ext>
            </a:extLst>
          </p:cNvPr>
          <p:cNvSpPr txBox="1"/>
          <p:nvPr/>
        </p:nvSpPr>
        <p:spPr>
          <a:xfrm>
            <a:off x="5447351" y="3972477"/>
            <a:ext cx="2767320" cy="3077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Answer:</a:t>
            </a:r>
            <a:r>
              <a:rPr lang="en-US" dirty="0"/>
              <a:t> 5 4 16 12 42 23 10 6 8</a:t>
            </a:r>
          </a:p>
        </p:txBody>
      </p:sp>
    </p:spTree>
    <p:extLst>
      <p:ext uri="{BB962C8B-B14F-4D97-AF65-F5344CB8AC3E}">
        <p14:creationId xmlns:p14="http://schemas.microsoft.com/office/powerpoint/2010/main" val="4219583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Practice: </a:t>
            </a:r>
            <a:r>
              <a:rPr lang="en-US" dirty="0" err="1">
                <a:latin typeface="Consolas" panose="020B0609020204030204" pitchFamily="49" charset="0"/>
              </a:rPr>
              <a:t>pathSum</a:t>
            </a:r>
            <a:endParaRPr dirty="0">
              <a:latin typeface="Consolas" panose="020B0609020204030204" pitchFamily="49" charset="0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5759760" cy="1915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Given a number, print out all sums that have value greater than or equal to the given number for a tree in a pre-order fashion.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sz="19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For the tree pictured, the call </a:t>
            </a:r>
            <a:r>
              <a:rPr lang="en-US" sz="1950" dirty="0" err="1">
                <a:latin typeface="Consolas" panose="020B0609020204030204" pitchFamily="49" charset="0"/>
                <a:cs typeface="Calibri" panose="020F0502020204030204" pitchFamily="34" charset="0"/>
              </a:rPr>
              <a:t>pathSum</a:t>
            </a:r>
            <a:r>
              <a:rPr lang="en-US" sz="1950" dirty="0">
                <a:latin typeface="Consolas" panose="020B0609020204030204" pitchFamily="49" charset="0"/>
                <a:cs typeface="Calibri" panose="020F0502020204030204" pitchFamily="34" charset="0"/>
              </a:rPr>
              <a:t>(13)</a:t>
            </a: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 would result in the following: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sz="19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sz="19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9 -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C5208C-FB64-468C-AA44-CF7EFA7521DF}"/>
              </a:ext>
            </a:extLst>
          </p:cNvPr>
          <p:cNvSpPr/>
          <p:nvPr/>
        </p:nvSpPr>
        <p:spPr>
          <a:xfrm>
            <a:off x="7202284" y="1706229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E7ADBF-4D97-4A0C-BBF4-24EFA721A9C2}"/>
              </a:ext>
            </a:extLst>
          </p:cNvPr>
          <p:cNvSpPr/>
          <p:nvPr/>
        </p:nvSpPr>
        <p:spPr>
          <a:xfrm>
            <a:off x="6618281" y="2401557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BF97631-F949-41A1-8C10-4D8801490F29}"/>
              </a:ext>
            </a:extLst>
          </p:cNvPr>
          <p:cNvSpPr/>
          <p:nvPr/>
        </p:nvSpPr>
        <p:spPr>
          <a:xfrm>
            <a:off x="7798198" y="2401557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3885A3-B23B-4529-9C47-59C66B66BFAD}"/>
              </a:ext>
            </a:extLst>
          </p:cNvPr>
          <p:cNvSpPr/>
          <p:nvPr/>
        </p:nvSpPr>
        <p:spPr>
          <a:xfrm>
            <a:off x="7328947" y="3186276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513130-E6D8-4FDE-9455-CEE283997CE0}"/>
              </a:ext>
            </a:extLst>
          </p:cNvPr>
          <p:cNvSpPr/>
          <p:nvPr/>
        </p:nvSpPr>
        <p:spPr>
          <a:xfrm>
            <a:off x="6115050" y="3186276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5A54E1-17C9-4A16-8368-97A874A2689E}"/>
              </a:ext>
            </a:extLst>
          </p:cNvPr>
          <p:cNvSpPr/>
          <p:nvPr/>
        </p:nvSpPr>
        <p:spPr>
          <a:xfrm>
            <a:off x="8245445" y="3186276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AD13B3-5E04-4CBA-AE17-16C18564F3A3}"/>
              </a:ext>
            </a:extLst>
          </p:cNvPr>
          <p:cNvCxnSpPr>
            <a:cxnSpLocks/>
            <a:stCxn id="19" idx="3"/>
            <a:endCxn id="20" idx="0"/>
          </p:cNvCxnSpPr>
          <p:nvPr/>
        </p:nvCxnSpPr>
        <p:spPr>
          <a:xfrm flipH="1">
            <a:off x="6892601" y="2174523"/>
            <a:ext cx="390029" cy="227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4F37C31-A739-4F3D-B048-74B58BF3FF72}"/>
              </a:ext>
            </a:extLst>
          </p:cNvPr>
          <p:cNvCxnSpPr>
            <a:cxnSpLocks/>
            <a:stCxn id="19" idx="5"/>
            <a:endCxn id="21" idx="0"/>
          </p:cNvCxnSpPr>
          <p:nvPr/>
        </p:nvCxnSpPr>
        <p:spPr>
          <a:xfrm>
            <a:off x="7670578" y="2174523"/>
            <a:ext cx="401940" cy="227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28C2D74-DA46-4CDC-85C7-94758EFBC1C7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6389370" y="2869851"/>
            <a:ext cx="309257" cy="316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2FE4CF4-EDF8-4E52-A368-B70DB5FA9A7B}"/>
              </a:ext>
            </a:extLst>
          </p:cNvPr>
          <p:cNvCxnSpPr>
            <a:stCxn id="21" idx="3"/>
            <a:endCxn id="22" idx="0"/>
          </p:cNvCxnSpPr>
          <p:nvPr/>
        </p:nvCxnSpPr>
        <p:spPr>
          <a:xfrm flipH="1">
            <a:off x="7603267" y="2869851"/>
            <a:ext cx="275277" cy="316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0E43FC-F781-426F-9E49-A5C2A0FCD66E}"/>
              </a:ext>
            </a:extLst>
          </p:cNvPr>
          <p:cNvCxnSpPr>
            <a:stCxn id="21" idx="5"/>
            <a:endCxn id="24" idx="0"/>
          </p:cNvCxnSpPr>
          <p:nvPr/>
        </p:nvCxnSpPr>
        <p:spPr>
          <a:xfrm>
            <a:off x="8266492" y="2869851"/>
            <a:ext cx="253273" cy="316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D821A71-8FBE-4543-8766-483C7907A539}"/>
              </a:ext>
            </a:extLst>
          </p:cNvPr>
          <p:cNvSpPr txBox="1"/>
          <p:nvPr/>
        </p:nvSpPr>
        <p:spPr>
          <a:xfrm>
            <a:off x="6974583" y="1155297"/>
            <a:ext cx="1004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A5301CD-D665-483A-82C3-346C2275CA8D}"/>
              </a:ext>
            </a:extLst>
          </p:cNvPr>
          <p:cNvCxnSpPr>
            <a:stCxn id="32" idx="2"/>
            <a:endCxn id="19" idx="0"/>
          </p:cNvCxnSpPr>
          <p:nvPr/>
        </p:nvCxnSpPr>
        <p:spPr>
          <a:xfrm>
            <a:off x="7476604" y="1432296"/>
            <a:ext cx="0" cy="2739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EB0E501-14A8-4303-BF71-6138956A0F9F}"/>
              </a:ext>
            </a:extLst>
          </p:cNvPr>
          <p:cNvSpPr txBox="1"/>
          <p:nvPr/>
        </p:nvSpPr>
        <p:spPr>
          <a:xfrm>
            <a:off x="4285297" y="2950197"/>
            <a:ext cx="1440645" cy="156966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pathSum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(13)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Output: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13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23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0088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Binary Trees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Traversals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Reminders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9 -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2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5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Binary Trees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Traversals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Reminders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9 -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32BFBAC9-2C77-420E-9F94-00F3C93EE5BE}"/>
              </a:ext>
            </a:extLst>
          </p:cNvPr>
          <p:cNvSpPr/>
          <p:nvPr/>
        </p:nvSpPr>
        <p:spPr>
          <a:xfrm flipH="1">
            <a:off x="2734106" y="1497027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954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Trees in Computer Science</a:t>
            </a:r>
            <a:endParaRPr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9 -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4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674085-73E8-4A59-B8CB-03058CE47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356" y="1369219"/>
            <a:ext cx="4807294" cy="260074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95AED-B671-462B-8FE7-F1DD94BAE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5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Trees in Computer Science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Implementation for </a:t>
            </a:r>
            <a:r>
              <a:rPr lang="en-US" sz="2250" dirty="0" err="1">
                <a:latin typeface="Consolas" panose="020B0609020204030204" pitchFamily="49" charset="0"/>
                <a:cs typeface="Calibri" panose="020F0502020204030204" pitchFamily="34" charset="0"/>
              </a:rPr>
              <a:t>TreeMap</a:t>
            </a: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2250" dirty="0" err="1">
                <a:latin typeface="Consolas" panose="020B0609020204030204" pitchFamily="49" charset="0"/>
                <a:cs typeface="Calibri" panose="020F0502020204030204" pitchFamily="34" charset="0"/>
              </a:rPr>
              <a:t>TreeSet</a:t>
            </a: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Decision Trees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How files / folders are represented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Family Trees, Org Charts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Parse trees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a = (b + c) * d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Natural language processing</a:t>
            </a:r>
            <a:endParaRPr lang="en-US" sz="225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9 -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5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2E78B-0A8E-4B42-BC57-012E32A08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618" y="2743734"/>
            <a:ext cx="3441130" cy="1697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674085-73E8-4A59-B8CB-03058CE47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997717" y="560464"/>
            <a:ext cx="2728271" cy="147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Trees Defined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572736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Tree:</a:t>
            </a: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 Nodes linked together in some hierarchical fashion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Binary Tree:</a:t>
            </a: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 A tree where each node has at most 2 children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sz="22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Recursive Definition:</a:t>
            </a: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A tree is either: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Empty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A node with data, and a left and right subtree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9 -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6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Trees Defined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572736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Tree:</a:t>
            </a: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 Nodes linked together in some hierarchical fashion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Binary Tree:</a:t>
            </a: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 A tree where each node has at most 2 children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sz="22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Recursive Definition:</a:t>
            </a: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A tree is either: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Empty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A node with data, and a left and right subtree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9 -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7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958390C-9735-4234-8973-EAA078EBC8FB}"/>
              </a:ext>
            </a:extLst>
          </p:cNvPr>
          <p:cNvSpPr/>
          <p:nvPr/>
        </p:nvSpPr>
        <p:spPr>
          <a:xfrm>
            <a:off x="7359987" y="1693542"/>
            <a:ext cx="365760" cy="36576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939A85-C898-4442-974D-4BA1AB50D074}"/>
              </a:ext>
            </a:extLst>
          </p:cNvPr>
          <p:cNvSpPr/>
          <p:nvPr/>
        </p:nvSpPr>
        <p:spPr>
          <a:xfrm>
            <a:off x="6775984" y="2388870"/>
            <a:ext cx="365760" cy="36576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D58012-39B9-4BD7-A2E6-D96D31B401E6}"/>
              </a:ext>
            </a:extLst>
          </p:cNvPr>
          <p:cNvSpPr/>
          <p:nvPr/>
        </p:nvSpPr>
        <p:spPr>
          <a:xfrm>
            <a:off x="7955901" y="2388870"/>
            <a:ext cx="365760" cy="36576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A5BB49-7E71-4874-BBAF-5E01B4FCB385}"/>
              </a:ext>
            </a:extLst>
          </p:cNvPr>
          <p:cNvSpPr/>
          <p:nvPr/>
        </p:nvSpPr>
        <p:spPr>
          <a:xfrm>
            <a:off x="7486650" y="3173589"/>
            <a:ext cx="365760" cy="36576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20F72D-B136-4140-AA63-AAE3FBCE3BD2}"/>
              </a:ext>
            </a:extLst>
          </p:cNvPr>
          <p:cNvSpPr/>
          <p:nvPr/>
        </p:nvSpPr>
        <p:spPr>
          <a:xfrm>
            <a:off x="6272753" y="3173589"/>
            <a:ext cx="365760" cy="36576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E34860-2393-4369-A65D-092285EF6B0D}"/>
              </a:ext>
            </a:extLst>
          </p:cNvPr>
          <p:cNvSpPr/>
          <p:nvPr/>
        </p:nvSpPr>
        <p:spPr>
          <a:xfrm>
            <a:off x="8403148" y="3173589"/>
            <a:ext cx="365760" cy="36576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9B91182-2700-48BC-BF66-450E9A35CAF3}"/>
              </a:ext>
            </a:extLst>
          </p:cNvPr>
          <p:cNvCxnSpPr>
            <a:cxnSpLocks/>
            <a:stCxn id="2" idx="3"/>
            <a:endCxn id="7" idx="0"/>
          </p:cNvCxnSpPr>
          <p:nvPr/>
        </p:nvCxnSpPr>
        <p:spPr>
          <a:xfrm flipH="1">
            <a:off x="6958864" y="2005738"/>
            <a:ext cx="454687" cy="3831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DE8F6B-E31D-474B-A9A7-416A2EB36428}"/>
              </a:ext>
            </a:extLst>
          </p:cNvPr>
          <p:cNvCxnSpPr>
            <a:cxnSpLocks/>
            <a:stCxn id="2" idx="5"/>
            <a:endCxn id="8" idx="0"/>
          </p:cNvCxnSpPr>
          <p:nvPr/>
        </p:nvCxnSpPr>
        <p:spPr>
          <a:xfrm>
            <a:off x="7672183" y="2005738"/>
            <a:ext cx="466598" cy="3831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AAF307C-6BB0-42A0-8B8B-93ECD10A205F}"/>
              </a:ext>
            </a:extLst>
          </p:cNvPr>
          <p:cNvCxnSpPr>
            <a:cxnSpLocks/>
            <a:stCxn id="7" idx="3"/>
            <a:endCxn id="10" idx="0"/>
          </p:cNvCxnSpPr>
          <p:nvPr/>
        </p:nvCxnSpPr>
        <p:spPr>
          <a:xfrm flipH="1">
            <a:off x="6455633" y="2701066"/>
            <a:ext cx="373915" cy="4725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4CF55E-0423-434E-A3A9-1C7CADA8B285}"/>
              </a:ext>
            </a:extLst>
          </p:cNvPr>
          <p:cNvCxnSpPr>
            <a:stCxn id="8" idx="3"/>
            <a:endCxn id="9" idx="0"/>
          </p:cNvCxnSpPr>
          <p:nvPr/>
        </p:nvCxnSpPr>
        <p:spPr>
          <a:xfrm flipH="1">
            <a:off x="7669530" y="2701066"/>
            <a:ext cx="339935" cy="4725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A2697E2-6E7D-4C73-BA5C-9830FB67E46D}"/>
              </a:ext>
            </a:extLst>
          </p:cNvPr>
          <p:cNvCxnSpPr>
            <a:stCxn id="8" idx="5"/>
            <a:endCxn id="11" idx="0"/>
          </p:cNvCxnSpPr>
          <p:nvPr/>
        </p:nvCxnSpPr>
        <p:spPr>
          <a:xfrm>
            <a:off x="8268097" y="2701066"/>
            <a:ext cx="317931" cy="4725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55A3F7A-B8BA-4838-AE4D-596473ACC7AB}"/>
              </a:ext>
            </a:extLst>
          </p:cNvPr>
          <p:cNvSpPr txBox="1"/>
          <p:nvPr/>
        </p:nvSpPr>
        <p:spPr>
          <a:xfrm>
            <a:off x="7040846" y="1147294"/>
            <a:ext cx="1004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8AA3474-50FA-4451-8627-1C879B68767C}"/>
              </a:ext>
            </a:extLst>
          </p:cNvPr>
          <p:cNvCxnSpPr>
            <a:stCxn id="27" idx="2"/>
            <a:endCxn id="2" idx="0"/>
          </p:cNvCxnSpPr>
          <p:nvPr/>
        </p:nvCxnSpPr>
        <p:spPr>
          <a:xfrm>
            <a:off x="7542867" y="1455071"/>
            <a:ext cx="0" cy="2384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04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Trees Defined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5727362" cy="107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A tree is either: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Empty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A node with data, and a left and right subtree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9 -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8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958390C-9735-4234-8973-EAA078EBC8FB}"/>
              </a:ext>
            </a:extLst>
          </p:cNvPr>
          <p:cNvSpPr/>
          <p:nvPr/>
        </p:nvSpPr>
        <p:spPr>
          <a:xfrm>
            <a:off x="7397310" y="2626603"/>
            <a:ext cx="365760" cy="36576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939A85-C898-4442-974D-4BA1AB50D074}"/>
              </a:ext>
            </a:extLst>
          </p:cNvPr>
          <p:cNvSpPr/>
          <p:nvPr/>
        </p:nvSpPr>
        <p:spPr>
          <a:xfrm>
            <a:off x="6813307" y="3321931"/>
            <a:ext cx="365760" cy="36576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D58012-39B9-4BD7-A2E6-D96D31B401E6}"/>
              </a:ext>
            </a:extLst>
          </p:cNvPr>
          <p:cNvSpPr/>
          <p:nvPr/>
        </p:nvSpPr>
        <p:spPr>
          <a:xfrm>
            <a:off x="7993224" y="3321931"/>
            <a:ext cx="365760" cy="36576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A5BB49-7E71-4874-BBAF-5E01B4FCB385}"/>
              </a:ext>
            </a:extLst>
          </p:cNvPr>
          <p:cNvSpPr/>
          <p:nvPr/>
        </p:nvSpPr>
        <p:spPr>
          <a:xfrm>
            <a:off x="7523973" y="4106650"/>
            <a:ext cx="365760" cy="36576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20F72D-B136-4140-AA63-AAE3FBCE3BD2}"/>
              </a:ext>
            </a:extLst>
          </p:cNvPr>
          <p:cNvSpPr/>
          <p:nvPr/>
        </p:nvSpPr>
        <p:spPr>
          <a:xfrm>
            <a:off x="6310076" y="4106650"/>
            <a:ext cx="365760" cy="36576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E34860-2393-4369-A65D-092285EF6B0D}"/>
              </a:ext>
            </a:extLst>
          </p:cNvPr>
          <p:cNvSpPr/>
          <p:nvPr/>
        </p:nvSpPr>
        <p:spPr>
          <a:xfrm>
            <a:off x="8440471" y="4106650"/>
            <a:ext cx="365760" cy="36576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9B91182-2700-48BC-BF66-450E9A35CAF3}"/>
              </a:ext>
            </a:extLst>
          </p:cNvPr>
          <p:cNvCxnSpPr>
            <a:cxnSpLocks/>
            <a:stCxn id="2" idx="3"/>
            <a:endCxn id="7" idx="0"/>
          </p:cNvCxnSpPr>
          <p:nvPr/>
        </p:nvCxnSpPr>
        <p:spPr>
          <a:xfrm flipH="1">
            <a:off x="6996187" y="2938799"/>
            <a:ext cx="454687" cy="3831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DE8F6B-E31D-474B-A9A7-416A2EB36428}"/>
              </a:ext>
            </a:extLst>
          </p:cNvPr>
          <p:cNvCxnSpPr>
            <a:cxnSpLocks/>
            <a:stCxn id="2" idx="5"/>
            <a:endCxn id="8" idx="0"/>
          </p:cNvCxnSpPr>
          <p:nvPr/>
        </p:nvCxnSpPr>
        <p:spPr>
          <a:xfrm>
            <a:off x="7709506" y="2938799"/>
            <a:ext cx="466598" cy="3831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AAF307C-6BB0-42A0-8B8B-93ECD10A205F}"/>
              </a:ext>
            </a:extLst>
          </p:cNvPr>
          <p:cNvCxnSpPr>
            <a:cxnSpLocks/>
            <a:stCxn id="7" idx="3"/>
            <a:endCxn id="10" idx="0"/>
          </p:cNvCxnSpPr>
          <p:nvPr/>
        </p:nvCxnSpPr>
        <p:spPr>
          <a:xfrm flipH="1">
            <a:off x="6492956" y="3634127"/>
            <a:ext cx="373915" cy="4725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4CF55E-0423-434E-A3A9-1C7CADA8B285}"/>
              </a:ext>
            </a:extLst>
          </p:cNvPr>
          <p:cNvCxnSpPr>
            <a:stCxn id="8" idx="3"/>
            <a:endCxn id="9" idx="0"/>
          </p:cNvCxnSpPr>
          <p:nvPr/>
        </p:nvCxnSpPr>
        <p:spPr>
          <a:xfrm flipH="1">
            <a:off x="7706853" y="3634127"/>
            <a:ext cx="339935" cy="4725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A2697E2-6E7D-4C73-BA5C-9830FB67E46D}"/>
              </a:ext>
            </a:extLst>
          </p:cNvPr>
          <p:cNvCxnSpPr>
            <a:stCxn id="8" idx="5"/>
            <a:endCxn id="11" idx="0"/>
          </p:cNvCxnSpPr>
          <p:nvPr/>
        </p:nvCxnSpPr>
        <p:spPr>
          <a:xfrm>
            <a:off x="8305420" y="3634127"/>
            <a:ext cx="317931" cy="4725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55A3F7A-B8BA-4838-AE4D-596473ACC7AB}"/>
              </a:ext>
            </a:extLst>
          </p:cNvPr>
          <p:cNvSpPr txBox="1"/>
          <p:nvPr/>
        </p:nvSpPr>
        <p:spPr>
          <a:xfrm>
            <a:off x="7078169" y="2080355"/>
            <a:ext cx="1004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8AA3474-50FA-4451-8627-1C879B68767C}"/>
              </a:ext>
            </a:extLst>
          </p:cNvPr>
          <p:cNvCxnSpPr>
            <a:stCxn id="27" idx="2"/>
            <a:endCxn id="2" idx="0"/>
          </p:cNvCxnSpPr>
          <p:nvPr/>
        </p:nvCxnSpPr>
        <p:spPr>
          <a:xfrm>
            <a:off x="7580190" y="2388132"/>
            <a:ext cx="0" cy="2384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B9BEBF4-72B7-4C4E-AA8C-F89AAB86A417}"/>
              </a:ext>
            </a:extLst>
          </p:cNvPr>
          <p:cNvSpPr txBox="1"/>
          <p:nvPr/>
        </p:nvSpPr>
        <p:spPr>
          <a:xfrm>
            <a:off x="147718" y="2505209"/>
            <a:ext cx="1004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DA5AC4-C4BF-4C57-A138-6EA4FD2FEA65}"/>
              </a:ext>
            </a:extLst>
          </p:cNvPr>
          <p:cNvCxnSpPr>
            <a:stCxn id="21" idx="2"/>
          </p:cNvCxnSpPr>
          <p:nvPr/>
        </p:nvCxnSpPr>
        <p:spPr>
          <a:xfrm>
            <a:off x="649739" y="2812986"/>
            <a:ext cx="0" cy="2384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96FEFDE-059C-4EC7-BC1F-2CEED3CC63FC}"/>
              </a:ext>
            </a:extLst>
          </p:cNvPr>
          <p:cNvSpPr/>
          <p:nvPr/>
        </p:nvSpPr>
        <p:spPr>
          <a:xfrm>
            <a:off x="1599595" y="3051457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6850A8-BAF7-46CF-A9B3-CCBFB8AE16DA}"/>
              </a:ext>
            </a:extLst>
          </p:cNvPr>
          <p:cNvSpPr txBox="1"/>
          <p:nvPr/>
        </p:nvSpPr>
        <p:spPr>
          <a:xfrm>
            <a:off x="1371895" y="2505209"/>
            <a:ext cx="1004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7C4678-EE4D-400C-AEB3-65D4DC69FAE3}"/>
              </a:ext>
            </a:extLst>
          </p:cNvPr>
          <p:cNvCxnSpPr>
            <a:cxnSpLocks/>
            <a:stCxn id="26" idx="2"/>
            <a:endCxn id="25" idx="0"/>
          </p:cNvCxnSpPr>
          <p:nvPr/>
        </p:nvCxnSpPr>
        <p:spPr>
          <a:xfrm flipH="1">
            <a:off x="1873915" y="2812986"/>
            <a:ext cx="1" cy="2384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7F778A29-9CC6-4A3B-B8F3-02833A4A5EB5}"/>
              </a:ext>
            </a:extLst>
          </p:cNvPr>
          <p:cNvSpPr/>
          <p:nvPr/>
        </p:nvSpPr>
        <p:spPr>
          <a:xfrm>
            <a:off x="3260280" y="3063784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4DD8ABE-534C-4286-BA51-A2AF513A81BA}"/>
              </a:ext>
            </a:extLst>
          </p:cNvPr>
          <p:cNvSpPr/>
          <p:nvPr/>
        </p:nvSpPr>
        <p:spPr>
          <a:xfrm>
            <a:off x="2676277" y="3759112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69B8A08-FFFE-4988-8B99-4FE56F5B8215}"/>
              </a:ext>
            </a:extLst>
          </p:cNvPr>
          <p:cNvSpPr/>
          <p:nvPr/>
        </p:nvSpPr>
        <p:spPr>
          <a:xfrm>
            <a:off x="3856194" y="3759112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1209FA8-1B19-4C42-BD25-6CF0C37C2B8E}"/>
              </a:ext>
            </a:extLst>
          </p:cNvPr>
          <p:cNvCxnSpPr>
            <a:cxnSpLocks/>
            <a:stCxn id="44" idx="3"/>
            <a:endCxn id="45" idx="0"/>
          </p:cNvCxnSpPr>
          <p:nvPr/>
        </p:nvCxnSpPr>
        <p:spPr>
          <a:xfrm flipH="1">
            <a:off x="2950597" y="3532078"/>
            <a:ext cx="390029" cy="227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1C36619-FC64-41EC-A377-654D0F63A039}"/>
              </a:ext>
            </a:extLst>
          </p:cNvPr>
          <p:cNvCxnSpPr>
            <a:cxnSpLocks/>
            <a:stCxn id="44" idx="5"/>
            <a:endCxn id="46" idx="0"/>
          </p:cNvCxnSpPr>
          <p:nvPr/>
        </p:nvCxnSpPr>
        <p:spPr>
          <a:xfrm>
            <a:off x="3728574" y="3532078"/>
            <a:ext cx="401940" cy="227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BBD06E4-8731-42AA-8139-9D7EBCED39C8}"/>
              </a:ext>
            </a:extLst>
          </p:cNvPr>
          <p:cNvSpPr txBox="1"/>
          <p:nvPr/>
        </p:nvSpPr>
        <p:spPr>
          <a:xfrm>
            <a:off x="2941139" y="2517536"/>
            <a:ext cx="1004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EB40C13-7BCB-46F2-8F7A-38AA1C36C650}"/>
              </a:ext>
            </a:extLst>
          </p:cNvPr>
          <p:cNvCxnSpPr/>
          <p:nvPr/>
        </p:nvCxnSpPr>
        <p:spPr>
          <a:xfrm>
            <a:off x="3455438" y="2812986"/>
            <a:ext cx="0" cy="2384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5E5CF55F-2D23-4073-A74B-CB7D315FEF74}"/>
              </a:ext>
            </a:extLst>
          </p:cNvPr>
          <p:cNvSpPr/>
          <p:nvPr/>
        </p:nvSpPr>
        <p:spPr>
          <a:xfrm>
            <a:off x="5837762" y="2980543"/>
            <a:ext cx="365760" cy="36576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7F57F11-3BD4-45BB-8042-52D1DA3A655C}"/>
              </a:ext>
            </a:extLst>
          </p:cNvPr>
          <p:cNvSpPr/>
          <p:nvPr/>
        </p:nvSpPr>
        <p:spPr>
          <a:xfrm>
            <a:off x="5273856" y="3461164"/>
            <a:ext cx="365760" cy="36576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246FBCC-4C01-4AA3-A6F0-67E759D4DA50}"/>
              </a:ext>
            </a:extLst>
          </p:cNvPr>
          <p:cNvSpPr/>
          <p:nvPr/>
        </p:nvSpPr>
        <p:spPr>
          <a:xfrm>
            <a:off x="4793677" y="4146362"/>
            <a:ext cx="365760" cy="36576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62F3571-5456-4F45-B9C2-0273406AA8FF}"/>
              </a:ext>
            </a:extLst>
          </p:cNvPr>
          <p:cNvCxnSpPr>
            <a:cxnSpLocks/>
            <a:stCxn id="51" idx="3"/>
            <a:endCxn id="52" idx="0"/>
          </p:cNvCxnSpPr>
          <p:nvPr/>
        </p:nvCxnSpPr>
        <p:spPr>
          <a:xfrm flipH="1">
            <a:off x="5456736" y="3292739"/>
            <a:ext cx="434590" cy="168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78FFD33-C092-4DA0-BB7E-C326453E1DAF}"/>
              </a:ext>
            </a:extLst>
          </p:cNvPr>
          <p:cNvCxnSpPr>
            <a:cxnSpLocks/>
            <a:stCxn id="52" idx="3"/>
            <a:endCxn id="53" idx="0"/>
          </p:cNvCxnSpPr>
          <p:nvPr/>
        </p:nvCxnSpPr>
        <p:spPr>
          <a:xfrm flipH="1">
            <a:off x="4976557" y="3773360"/>
            <a:ext cx="350863" cy="3730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F41BE3A-7F08-4238-A7D5-EB5F344803A2}"/>
              </a:ext>
            </a:extLst>
          </p:cNvPr>
          <p:cNvSpPr txBox="1"/>
          <p:nvPr/>
        </p:nvSpPr>
        <p:spPr>
          <a:xfrm>
            <a:off x="5518621" y="2434295"/>
            <a:ext cx="1004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1566A46-CC77-456E-A186-EE63610C48F1}"/>
              </a:ext>
            </a:extLst>
          </p:cNvPr>
          <p:cNvCxnSpPr>
            <a:cxnSpLocks/>
            <a:stCxn id="56" idx="2"/>
            <a:endCxn id="51" idx="0"/>
          </p:cNvCxnSpPr>
          <p:nvPr/>
        </p:nvCxnSpPr>
        <p:spPr>
          <a:xfrm>
            <a:off x="6020642" y="2742072"/>
            <a:ext cx="0" cy="2384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50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Printing Trees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1" y="1369220"/>
            <a:ext cx="5609166" cy="318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 to print out the contents of the tree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intended output: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25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48 21 5 10 8 6</a:t>
            </a:r>
            <a:endParaRPr lang="en-US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19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9 -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102B54-874F-479E-B149-F73D722ED9A0}"/>
              </a:ext>
            </a:extLst>
          </p:cNvPr>
          <p:cNvSpPr/>
          <p:nvPr/>
        </p:nvSpPr>
        <p:spPr>
          <a:xfrm>
            <a:off x="7202284" y="1706229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B67CEF-0C92-42EC-B838-CB939E6064CA}"/>
              </a:ext>
            </a:extLst>
          </p:cNvPr>
          <p:cNvSpPr/>
          <p:nvPr/>
        </p:nvSpPr>
        <p:spPr>
          <a:xfrm>
            <a:off x="6618281" y="2401557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60DF68-CD14-4707-86CA-2D85A2454E56}"/>
              </a:ext>
            </a:extLst>
          </p:cNvPr>
          <p:cNvSpPr/>
          <p:nvPr/>
        </p:nvSpPr>
        <p:spPr>
          <a:xfrm>
            <a:off x="7798198" y="2401557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446417-FEBA-4364-A8A6-66A8E83E3BA8}"/>
              </a:ext>
            </a:extLst>
          </p:cNvPr>
          <p:cNvSpPr/>
          <p:nvPr/>
        </p:nvSpPr>
        <p:spPr>
          <a:xfrm>
            <a:off x="7328947" y="3186276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19E62B-D42C-487C-84D0-15E9E2232525}"/>
              </a:ext>
            </a:extLst>
          </p:cNvPr>
          <p:cNvSpPr/>
          <p:nvPr/>
        </p:nvSpPr>
        <p:spPr>
          <a:xfrm>
            <a:off x="6115050" y="3186276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6C07CB-232D-476B-B6E4-35889BC07CEA}"/>
              </a:ext>
            </a:extLst>
          </p:cNvPr>
          <p:cNvSpPr/>
          <p:nvPr/>
        </p:nvSpPr>
        <p:spPr>
          <a:xfrm>
            <a:off x="8245445" y="3186276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C75A23-1378-40C5-890B-79B163969E39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 flipH="1">
            <a:off x="6892601" y="2174523"/>
            <a:ext cx="390029" cy="227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DB0460-0834-499D-ACF8-3CD16B8D8176}"/>
              </a:ext>
            </a:extLst>
          </p:cNvPr>
          <p:cNvCxnSpPr>
            <a:cxnSpLocks/>
            <a:stCxn id="10" idx="5"/>
            <a:endCxn id="12" idx="0"/>
          </p:cNvCxnSpPr>
          <p:nvPr/>
        </p:nvCxnSpPr>
        <p:spPr>
          <a:xfrm>
            <a:off x="7670578" y="2174523"/>
            <a:ext cx="401940" cy="227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F0D845-E5C8-4D43-8EDA-CD8632DBAB4A}"/>
              </a:ext>
            </a:extLst>
          </p:cNvPr>
          <p:cNvCxnSpPr>
            <a:cxnSpLocks/>
            <a:stCxn id="11" idx="3"/>
            <a:endCxn id="14" idx="0"/>
          </p:cNvCxnSpPr>
          <p:nvPr/>
        </p:nvCxnSpPr>
        <p:spPr>
          <a:xfrm flipH="1">
            <a:off x="6389370" y="2869851"/>
            <a:ext cx="309257" cy="316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DF9F72-27F2-4BE2-B987-12DD9CD074DA}"/>
              </a:ext>
            </a:extLst>
          </p:cNvPr>
          <p:cNvCxnSpPr>
            <a:stCxn id="12" idx="3"/>
            <a:endCxn id="13" idx="0"/>
          </p:cNvCxnSpPr>
          <p:nvPr/>
        </p:nvCxnSpPr>
        <p:spPr>
          <a:xfrm flipH="1">
            <a:off x="7603267" y="2869851"/>
            <a:ext cx="275277" cy="316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1FC589-A09D-4685-84E5-624CD47711B3}"/>
              </a:ext>
            </a:extLst>
          </p:cNvPr>
          <p:cNvCxnSpPr>
            <a:stCxn id="12" idx="5"/>
            <a:endCxn id="15" idx="0"/>
          </p:cNvCxnSpPr>
          <p:nvPr/>
        </p:nvCxnSpPr>
        <p:spPr>
          <a:xfrm>
            <a:off x="8266492" y="2869851"/>
            <a:ext cx="253273" cy="316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81CE0C5-003B-403C-B930-8C4F5B48A7D3}"/>
              </a:ext>
            </a:extLst>
          </p:cNvPr>
          <p:cNvSpPr txBox="1"/>
          <p:nvPr/>
        </p:nvSpPr>
        <p:spPr>
          <a:xfrm>
            <a:off x="6974583" y="1155297"/>
            <a:ext cx="1004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40DD8F-DD69-4D30-859A-3778DEC08D22}"/>
              </a:ext>
            </a:extLst>
          </p:cNvPr>
          <p:cNvCxnSpPr>
            <a:stCxn id="21" idx="2"/>
            <a:endCxn id="10" idx="0"/>
          </p:cNvCxnSpPr>
          <p:nvPr/>
        </p:nvCxnSpPr>
        <p:spPr>
          <a:xfrm>
            <a:off x="7476604" y="1432296"/>
            <a:ext cx="0" cy="2739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82806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477</Words>
  <Application>Microsoft Office PowerPoint</Application>
  <PresentationFormat>On-screen Show (16:9)</PresentationFormat>
  <Paragraphs>168</Paragraphs>
  <Slides>14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Oswald Medium</vt:lpstr>
      <vt:lpstr>Calibri</vt:lpstr>
      <vt:lpstr>Consolas</vt:lpstr>
      <vt:lpstr>Arial</vt:lpstr>
      <vt:lpstr>Simple Light</vt:lpstr>
      <vt:lpstr>Office Theme</vt:lpstr>
      <vt:lpstr>Binary Trees</vt:lpstr>
      <vt:lpstr>Agenda</vt:lpstr>
      <vt:lpstr>Agenda</vt:lpstr>
      <vt:lpstr>Trees in Computer Science</vt:lpstr>
      <vt:lpstr>Trees in Computer Science</vt:lpstr>
      <vt:lpstr>Trees Defined</vt:lpstr>
      <vt:lpstr>Trees Defined</vt:lpstr>
      <vt:lpstr>Trees Defined</vt:lpstr>
      <vt:lpstr>Printing Trees</vt:lpstr>
      <vt:lpstr>Agenda</vt:lpstr>
      <vt:lpstr>Printing Trees</vt:lpstr>
      <vt:lpstr>What’s the in-order traversal of this tree?</vt:lpstr>
      <vt:lpstr>What’s the in-order traversal of this tree?</vt:lpstr>
      <vt:lpstr>Practice: pathSum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Recursive Backtracking</dc:title>
  <cp:lastModifiedBy>hiteshb</cp:lastModifiedBy>
  <cp:revision>93</cp:revision>
  <dcterms:modified xsi:type="dcterms:W3CDTF">2023-07-21T17:01:22Z</dcterms:modified>
</cp:coreProperties>
</file>