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3"/>
  </p:notesMasterIdLst>
  <p:sldIdLst>
    <p:sldId id="301" r:id="rId3"/>
    <p:sldId id="455" r:id="rId4"/>
    <p:sldId id="456" r:id="rId5"/>
    <p:sldId id="457" r:id="rId6"/>
    <p:sldId id="458" r:id="rId7"/>
    <p:sldId id="459" r:id="rId8"/>
    <p:sldId id="397" r:id="rId9"/>
    <p:sldId id="469" r:id="rId10"/>
    <p:sldId id="406" r:id="rId11"/>
    <p:sldId id="466" r:id="rId12"/>
    <p:sldId id="461" r:id="rId13"/>
    <p:sldId id="462" r:id="rId14"/>
    <p:sldId id="464" r:id="rId15"/>
    <p:sldId id="465" r:id="rId16"/>
    <p:sldId id="467" r:id="rId17"/>
    <p:sldId id="468" r:id="rId18"/>
    <p:sldId id="470" r:id="rId19"/>
    <p:sldId id="471" r:id="rId20"/>
    <p:sldId id="472" r:id="rId21"/>
    <p:sldId id="47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Oswald Medium" panose="00000600000000000000" pitchFamily="2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181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0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6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8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016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330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666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422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96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02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7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812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580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613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870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506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6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573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Recursive Backtracking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Dice Sums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159820" cy="214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Write a method that prints out all outcomes that sum to a particular value when rolling some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n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6-sided dice.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E6C7A7-BD3D-4E43-9CFB-08F7CB05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170" y="333306"/>
            <a:ext cx="1664208" cy="109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8D67D8-E3D9-48AE-A049-139F84FD290A}"/>
              </a:ext>
            </a:extLst>
          </p:cNvPr>
          <p:cNvSpPr txBox="1"/>
          <p:nvPr/>
        </p:nvSpPr>
        <p:spPr>
          <a:xfrm>
            <a:off x="6109451" y="1388224"/>
            <a:ext cx="233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 err="1">
                <a:latin typeface="Consolas" panose="020B0609020204030204" pitchFamily="49" charset="0"/>
              </a:rPr>
              <a:t>diceRoll</a:t>
            </a:r>
            <a:r>
              <a:rPr lang="en-US" dirty="0">
                <a:latin typeface="Consolas" panose="020B0609020204030204" pitchFamily="49" charset="0"/>
              </a:rPr>
              <a:t>(2, 7)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6C4D3-AAF3-437D-9FC7-70EC1BCC74D5}"/>
              </a:ext>
            </a:extLst>
          </p:cNvPr>
          <p:cNvSpPr txBox="1"/>
          <p:nvPr/>
        </p:nvSpPr>
        <p:spPr>
          <a:xfrm>
            <a:off x="6790586" y="1846636"/>
            <a:ext cx="696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[1, 6]</a:t>
            </a:r>
          </a:p>
          <a:p>
            <a:r>
              <a:rPr lang="en-US" dirty="0"/>
              <a:t>[2, 5] [3, 4]</a:t>
            </a:r>
          </a:p>
          <a:p>
            <a:r>
              <a:rPr lang="en-US" dirty="0"/>
              <a:t>[4, 3]</a:t>
            </a:r>
          </a:p>
          <a:p>
            <a:r>
              <a:rPr lang="en-US" dirty="0"/>
              <a:t>[5, 2]</a:t>
            </a:r>
          </a:p>
          <a:p>
            <a:r>
              <a:rPr lang="en-US" dirty="0"/>
              <a:t>[6, 1]</a:t>
            </a:r>
          </a:p>
        </p:txBody>
      </p:sp>
    </p:spTree>
    <p:extLst>
      <p:ext uri="{BB962C8B-B14F-4D97-AF65-F5344CB8AC3E}">
        <p14:creationId xmlns:p14="http://schemas.microsoft.com/office/powerpoint/2010/main" val="152222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3BB10-B2A8-40B2-A5E9-BC22A4770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(Visualization courtesy of Hunter Schafer) </a:t>
            </a: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graphicFrame>
        <p:nvGraphicFramePr>
          <p:cNvPr id="4" name="Group 231">
            <a:extLst>
              <a:ext uri="{FF2B5EF4-FFF2-40B4-BE49-F238E27FC236}">
                <a16:creationId xmlns:a16="http://schemas.microsoft.com/office/drawing/2014/main" id="{A69AA495-8573-4BA7-A458-813AD7665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01687"/>
              </p:ext>
            </p:extLst>
          </p:nvPr>
        </p:nvGraphicFramePr>
        <p:xfrm>
          <a:off x="2583656" y="452347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14">
            <a:extLst>
              <a:ext uri="{FF2B5EF4-FFF2-40B4-BE49-F238E27FC236}">
                <a16:creationId xmlns:a16="http://schemas.microsoft.com/office/drawing/2014/main" id="{EE3AE3FF-049E-4C23-9378-B3D5226B8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006" y="1197243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6" name="Group 232">
            <a:extLst>
              <a:ext uri="{FF2B5EF4-FFF2-40B4-BE49-F238E27FC236}">
                <a16:creationId xmlns:a16="http://schemas.microsoft.com/office/drawing/2014/main" id="{D8EFD8BB-9862-4CC6-83A3-88648EA50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88344"/>
              </p:ext>
            </p:extLst>
          </p:nvPr>
        </p:nvGraphicFramePr>
        <p:xfrm>
          <a:off x="227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45">
            <a:extLst>
              <a:ext uri="{FF2B5EF4-FFF2-40B4-BE49-F238E27FC236}">
                <a16:creationId xmlns:a16="http://schemas.microsoft.com/office/drawing/2014/main" id="{1B5DCD78-8615-4301-94AB-3E7A77F70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34093"/>
              </p:ext>
            </p:extLst>
          </p:nvPr>
        </p:nvGraphicFramePr>
        <p:xfrm>
          <a:off x="75406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Line 31">
            <a:extLst>
              <a:ext uri="{FF2B5EF4-FFF2-40B4-BE49-F238E27FC236}">
                <a16:creationId xmlns:a16="http://schemas.microsoft.com/office/drawing/2014/main" id="{38775ED0-1B72-4523-9EA1-20A508C51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006" y="188304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9" name="Group 316">
            <a:extLst>
              <a:ext uri="{FF2B5EF4-FFF2-40B4-BE49-F238E27FC236}">
                <a16:creationId xmlns:a16="http://schemas.microsoft.com/office/drawing/2014/main" id="{9A9C2089-0227-4779-AB10-96FD7649E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05010"/>
              </p:ext>
            </p:extLst>
          </p:nvPr>
        </p:nvGraphicFramePr>
        <p:xfrm>
          <a:off x="11985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47">
            <a:extLst>
              <a:ext uri="{FF2B5EF4-FFF2-40B4-BE49-F238E27FC236}">
                <a16:creationId xmlns:a16="http://schemas.microsoft.com/office/drawing/2014/main" id="{557639BC-F57E-436A-B42F-42CD2AEA0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7201"/>
              </p:ext>
            </p:extLst>
          </p:nvPr>
        </p:nvGraphicFramePr>
        <p:xfrm>
          <a:off x="1532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49">
            <a:extLst>
              <a:ext uri="{FF2B5EF4-FFF2-40B4-BE49-F238E27FC236}">
                <a16:creationId xmlns:a16="http://schemas.microsoft.com/office/drawing/2014/main" id="{1309A70D-2C6F-4C20-A238-3B5D2C7C1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0836"/>
              </p:ext>
            </p:extLst>
          </p:nvPr>
        </p:nvGraphicFramePr>
        <p:xfrm>
          <a:off x="3056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251">
            <a:extLst>
              <a:ext uri="{FF2B5EF4-FFF2-40B4-BE49-F238E27FC236}">
                <a16:creationId xmlns:a16="http://schemas.microsoft.com/office/drawing/2014/main" id="{A19F2FB6-A7A6-47B2-8F83-8B378269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3647"/>
              </p:ext>
            </p:extLst>
          </p:nvPr>
        </p:nvGraphicFramePr>
        <p:xfrm>
          <a:off x="4580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237">
            <a:extLst>
              <a:ext uri="{FF2B5EF4-FFF2-40B4-BE49-F238E27FC236}">
                <a16:creationId xmlns:a16="http://schemas.microsoft.com/office/drawing/2014/main" id="{7B203225-809C-4359-A114-BCD585710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68215"/>
              </p:ext>
            </p:extLst>
          </p:nvPr>
        </p:nvGraphicFramePr>
        <p:xfrm>
          <a:off x="7774781" y="1476643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Line 80">
            <a:extLst>
              <a:ext uri="{FF2B5EF4-FFF2-40B4-BE49-F238E27FC236}">
                <a16:creationId xmlns:a16="http://schemas.microsoft.com/office/drawing/2014/main" id="{3AA2F437-70A0-4237-B50E-82662578D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856" y="1197243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5" name="Line 81">
            <a:extLst>
              <a:ext uri="{FF2B5EF4-FFF2-40B4-BE49-F238E27FC236}">
                <a16:creationId xmlns:a16="http://schemas.microsoft.com/office/drawing/2014/main" id="{A5C1B8BB-1D14-4961-AF82-580EBD793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1883043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6" name="Line 82">
            <a:extLst>
              <a:ext uri="{FF2B5EF4-FFF2-40B4-BE49-F238E27FC236}">
                <a16:creationId xmlns:a16="http://schemas.microsoft.com/office/drawing/2014/main" id="{5C33A42B-6572-40F7-BEF6-B47CF6339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7" name="Line 83">
            <a:extLst>
              <a:ext uri="{FF2B5EF4-FFF2-40B4-BE49-F238E27FC236}">
                <a16:creationId xmlns:a16="http://schemas.microsoft.com/office/drawing/2014/main" id="{9E287FA4-62E6-4471-BDE4-2D2709855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8" name="Line 84">
            <a:extLst>
              <a:ext uri="{FF2B5EF4-FFF2-40B4-BE49-F238E27FC236}">
                <a16:creationId xmlns:a16="http://schemas.microsoft.com/office/drawing/2014/main" id="{7F1ABF3F-50EA-4AFF-ADFC-951731811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06" y="2630346"/>
            <a:ext cx="351314" cy="319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9" name="Line 101">
            <a:extLst>
              <a:ext uri="{FF2B5EF4-FFF2-40B4-BE49-F238E27FC236}">
                <a16:creationId xmlns:a16="http://schemas.microsoft.com/office/drawing/2014/main" id="{C226865A-C6FF-449B-9871-2E49FE8F6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54651"/>
            <a:ext cx="990600" cy="295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0" name="Line 102">
            <a:extLst>
              <a:ext uri="{FF2B5EF4-FFF2-40B4-BE49-F238E27FC236}">
                <a16:creationId xmlns:a16="http://schemas.microsoft.com/office/drawing/2014/main" id="{62625937-B87C-4CE3-AF38-EADFFCB5C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5043"/>
            <a:ext cx="218353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1" name="Text Box 144">
            <a:extLst>
              <a:ext uri="{FF2B5EF4-FFF2-40B4-BE49-F238E27FC236}">
                <a16:creationId xmlns:a16="http://schemas.microsoft.com/office/drawing/2014/main" id="{AB1AD19B-E8D0-4177-9C2C-12139099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180" y="3905608"/>
            <a:ext cx="324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22" name="Group 233">
            <a:extLst>
              <a:ext uri="{FF2B5EF4-FFF2-40B4-BE49-F238E27FC236}">
                <a16:creationId xmlns:a16="http://schemas.microsoft.com/office/drawing/2014/main" id="{E53D3C4D-60B1-44BF-B78A-84F712311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27184"/>
              </p:ext>
            </p:extLst>
          </p:nvPr>
        </p:nvGraphicFramePr>
        <p:xfrm>
          <a:off x="1751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34">
            <a:extLst>
              <a:ext uri="{FF2B5EF4-FFF2-40B4-BE49-F238E27FC236}">
                <a16:creationId xmlns:a16="http://schemas.microsoft.com/office/drawing/2014/main" id="{734F339C-9C76-4FDB-8A76-84F3698B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81713"/>
              </p:ext>
            </p:extLst>
          </p:nvPr>
        </p:nvGraphicFramePr>
        <p:xfrm>
          <a:off x="3275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235">
            <a:extLst>
              <a:ext uri="{FF2B5EF4-FFF2-40B4-BE49-F238E27FC236}">
                <a16:creationId xmlns:a16="http://schemas.microsoft.com/office/drawing/2014/main" id="{AF256FDA-9A68-4A1A-ACBC-F675E6B14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77968"/>
              </p:ext>
            </p:extLst>
          </p:nvPr>
        </p:nvGraphicFramePr>
        <p:xfrm>
          <a:off x="4799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36">
            <a:extLst>
              <a:ext uri="{FF2B5EF4-FFF2-40B4-BE49-F238E27FC236}">
                <a16:creationId xmlns:a16="http://schemas.microsoft.com/office/drawing/2014/main" id="{F59237E1-F395-46C1-92B3-A19CF6C1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08655"/>
              </p:ext>
            </p:extLst>
          </p:nvPr>
        </p:nvGraphicFramePr>
        <p:xfrm>
          <a:off x="6323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198">
            <a:extLst>
              <a:ext uri="{FF2B5EF4-FFF2-40B4-BE49-F238E27FC236}">
                <a16:creationId xmlns:a16="http://schemas.microsoft.com/office/drawing/2014/main" id="{B8D0EC30-19E3-4415-8EEC-DB2EDA5EC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76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7" name="Line 199">
            <a:extLst>
              <a:ext uri="{FF2B5EF4-FFF2-40B4-BE49-F238E27FC236}">
                <a16:creationId xmlns:a16="http://schemas.microsoft.com/office/drawing/2014/main" id="{E2E633F9-BBE5-4784-9921-C1145520A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9206" y="1197243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8" name="Line 200">
            <a:extLst>
              <a:ext uri="{FF2B5EF4-FFF2-40B4-BE49-F238E27FC236}">
                <a16:creationId xmlns:a16="http://schemas.microsoft.com/office/drawing/2014/main" id="{07C05BBE-D2C9-4126-9E7A-6614A3788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9" name="Line 201">
            <a:extLst>
              <a:ext uri="{FF2B5EF4-FFF2-40B4-BE49-F238E27FC236}">
                <a16:creationId xmlns:a16="http://schemas.microsoft.com/office/drawing/2014/main" id="{4744CC7A-CC2D-4E3B-9B87-4F670FFA5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0" name="Group 257">
            <a:extLst>
              <a:ext uri="{FF2B5EF4-FFF2-40B4-BE49-F238E27FC236}">
                <a16:creationId xmlns:a16="http://schemas.microsoft.com/office/drawing/2014/main" id="{C1C955C4-B168-4347-89A3-300C1E787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2716"/>
              </p:ext>
            </p:extLst>
          </p:nvPr>
        </p:nvGraphicFramePr>
        <p:xfrm>
          <a:off x="6104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258">
            <a:extLst>
              <a:ext uri="{FF2B5EF4-FFF2-40B4-BE49-F238E27FC236}">
                <a16:creationId xmlns:a16="http://schemas.microsoft.com/office/drawing/2014/main" id="{7E4EEAB7-FFBC-4BE2-B9E3-4D275D545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75555"/>
              </p:ext>
            </p:extLst>
          </p:nvPr>
        </p:nvGraphicFramePr>
        <p:xfrm>
          <a:off x="7628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Line 259">
            <a:extLst>
              <a:ext uri="{FF2B5EF4-FFF2-40B4-BE49-F238E27FC236}">
                <a16:creationId xmlns:a16="http://schemas.microsoft.com/office/drawing/2014/main" id="{683536A3-E6F3-4986-8F49-F5D23FA7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806" y="1883043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33" name="Line 260">
            <a:extLst>
              <a:ext uri="{FF2B5EF4-FFF2-40B4-BE49-F238E27FC236}">
                <a16:creationId xmlns:a16="http://schemas.microsoft.com/office/drawing/2014/main" id="{A3500FE6-F4C5-44F2-95ED-FE1419A7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606" y="1883043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4" name="Group 317">
            <a:extLst>
              <a:ext uri="{FF2B5EF4-FFF2-40B4-BE49-F238E27FC236}">
                <a16:creationId xmlns:a16="http://schemas.microsoft.com/office/drawing/2014/main" id="{2D04D506-F22E-4F15-B626-2CF9B955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910"/>
              </p:ext>
            </p:extLst>
          </p:nvPr>
        </p:nvGraphicFramePr>
        <p:xfrm>
          <a:off x="1258094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Group 322">
            <a:extLst>
              <a:ext uri="{FF2B5EF4-FFF2-40B4-BE49-F238E27FC236}">
                <a16:creationId xmlns:a16="http://schemas.microsoft.com/office/drawing/2014/main" id="{F18FDE90-02A2-44AB-B84D-2AA5EB20E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42140"/>
              </p:ext>
            </p:extLst>
          </p:nvPr>
        </p:nvGraphicFramePr>
        <p:xfrm>
          <a:off x="2437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Group 319">
            <a:extLst>
              <a:ext uri="{FF2B5EF4-FFF2-40B4-BE49-F238E27FC236}">
                <a16:creationId xmlns:a16="http://schemas.microsoft.com/office/drawing/2014/main" id="{F425F1C4-B6B3-4BF4-9510-F1F9A9F51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83539"/>
              </p:ext>
            </p:extLst>
          </p:nvPr>
        </p:nvGraphicFramePr>
        <p:xfrm>
          <a:off x="3580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Group 320">
            <a:extLst>
              <a:ext uri="{FF2B5EF4-FFF2-40B4-BE49-F238E27FC236}">
                <a16:creationId xmlns:a16="http://schemas.microsoft.com/office/drawing/2014/main" id="{D0B07512-AE4B-46CA-B057-E2C0C0D8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22360"/>
              </p:ext>
            </p:extLst>
          </p:nvPr>
        </p:nvGraphicFramePr>
        <p:xfrm>
          <a:off x="4723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Group 321">
            <a:extLst>
              <a:ext uri="{FF2B5EF4-FFF2-40B4-BE49-F238E27FC236}">
                <a16:creationId xmlns:a16="http://schemas.microsoft.com/office/drawing/2014/main" id="{4CD031F0-222F-468F-991D-2FF6C7C38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94970"/>
              </p:ext>
            </p:extLst>
          </p:nvPr>
        </p:nvGraphicFramePr>
        <p:xfrm>
          <a:off x="5866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Group 323">
            <a:extLst>
              <a:ext uri="{FF2B5EF4-FFF2-40B4-BE49-F238E27FC236}">
                <a16:creationId xmlns:a16="http://schemas.microsoft.com/office/drawing/2014/main" id="{7D7D7371-645D-4F76-A547-82F47432E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48697"/>
              </p:ext>
            </p:extLst>
          </p:nvPr>
        </p:nvGraphicFramePr>
        <p:xfrm>
          <a:off x="6511141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Line 331">
            <a:extLst>
              <a:ext uri="{FF2B5EF4-FFF2-40B4-BE49-F238E27FC236}">
                <a16:creationId xmlns:a16="http://schemas.microsoft.com/office/drawing/2014/main" id="{C291AB59-5C86-471D-A61C-4EECD8CF5C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2260" y="2721242"/>
            <a:ext cx="889346" cy="1066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1" name="Line 332">
            <a:extLst>
              <a:ext uri="{FF2B5EF4-FFF2-40B4-BE49-F238E27FC236}">
                <a16:creationId xmlns:a16="http://schemas.microsoft.com/office/drawing/2014/main" id="{4976E28E-D943-4D9B-9DC5-37FFAEF56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2606" y="2721243"/>
            <a:ext cx="81798" cy="100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80" name="Group 333">
            <a:extLst>
              <a:ext uri="{FF2B5EF4-FFF2-40B4-BE49-F238E27FC236}">
                <a16:creationId xmlns:a16="http://schemas.microsoft.com/office/drawing/2014/main" id="{85821B36-3CBB-4697-9D90-3D9C0B852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0151"/>
              </p:ext>
            </p:extLst>
          </p:nvPr>
        </p:nvGraphicFramePr>
        <p:xfrm>
          <a:off x="7720815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Line 102">
            <a:extLst>
              <a:ext uri="{FF2B5EF4-FFF2-40B4-BE49-F238E27FC236}">
                <a16:creationId xmlns:a16="http://schemas.microsoft.com/office/drawing/2014/main" id="{D9AEB93A-87B0-42A4-930B-D697CADA2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0238"/>
            <a:ext cx="3300774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6" name="Line 102">
            <a:extLst>
              <a:ext uri="{FF2B5EF4-FFF2-40B4-BE49-F238E27FC236}">
                <a16:creationId xmlns:a16="http://schemas.microsoft.com/office/drawing/2014/main" id="{6EFF3F0E-1AC1-4A85-9392-C610CD2FC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" y="2630348"/>
            <a:ext cx="4499473" cy="34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7D67A594-8B38-4FFD-99D0-D46A8A55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30346"/>
            <a:ext cx="5658256" cy="340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2990E61-B909-4FC4-85CB-FB04E6D2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8" y="-240212"/>
            <a:ext cx="7886700" cy="994200"/>
          </a:xfrm>
        </p:spPr>
        <p:txBody>
          <a:bodyPr>
            <a:normAutofit/>
          </a:bodyPr>
          <a:lstStyle/>
          <a:p>
            <a:r>
              <a:rPr lang="en-US" sz="2800" dirty="0"/>
              <a:t>Should we consider all paths?</a:t>
            </a:r>
          </a:p>
        </p:txBody>
      </p:sp>
      <p:sp>
        <p:nvSpPr>
          <p:cNvPr id="49" name="Google Shape;99;p2">
            <a:extLst>
              <a:ext uri="{FF2B5EF4-FFF2-40B4-BE49-F238E27FC236}">
                <a16:creationId xmlns:a16="http://schemas.microsoft.com/office/drawing/2014/main" id="{693B4439-0F60-4318-A6B1-2725C32AE0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32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3BB10-B2A8-40B2-A5E9-BC22A4770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(Visualization courtesy of Hunter Schafer) </a:t>
            </a: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graphicFrame>
        <p:nvGraphicFramePr>
          <p:cNvPr id="4" name="Group 231">
            <a:extLst>
              <a:ext uri="{FF2B5EF4-FFF2-40B4-BE49-F238E27FC236}">
                <a16:creationId xmlns:a16="http://schemas.microsoft.com/office/drawing/2014/main" id="{A69AA495-8573-4BA7-A458-813AD76654A7}"/>
              </a:ext>
            </a:extLst>
          </p:cNvPr>
          <p:cNvGraphicFramePr>
            <a:graphicFrameLocks noGrp="1"/>
          </p:cNvGraphicFramePr>
          <p:nvPr/>
        </p:nvGraphicFramePr>
        <p:xfrm>
          <a:off x="2583656" y="452347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14">
            <a:extLst>
              <a:ext uri="{FF2B5EF4-FFF2-40B4-BE49-F238E27FC236}">
                <a16:creationId xmlns:a16="http://schemas.microsoft.com/office/drawing/2014/main" id="{EE3AE3FF-049E-4C23-9378-B3D5226B8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006" y="1197243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6" name="Group 232">
            <a:extLst>
              <a:ext uri="{FF2B5EF4-FFF2-40B4-BE49-F238E27FC236}">
                <a16:creationId xmlns:a16="http://schemas.microsoft.com/office/drawing/2014/main" id="{D8EFD8BB-9862-4CC6-83A3-88648EA5091D}"/>
              </a:ext>
            </a:extLst>
          </p:cNvPr>
          <p:cNvGraphicFramePr>
            <a:graphicFrameLocks noGrp="1"/>
          </p:cNvGraphicFramePr>
          <p:nvPr/>
        </p:nvGraphicFramePr>
        <p:xfrm>
          <a:off x="227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45">
            <a:extLst>
              <a:ext uri="{FF2B5EF4-FFF2-40B4-BE49-F238E27FC236}">
                <a16:creationId xmlns:a16="http://schemas.microsoft.com/office/drawing/2014/main" id="{1B5DCD78-8615-4301-94AB-3E7A77F703A7}"/>
              </a:ext>
            </a:extLst>
          </p:cNvPr>
          <p:cNvGraphicFramePr>
            <a:graphicFrameLocks noGrp="1"/>
          </p:cNvGraphicFramePr>
          <p:nvPr/>
        </p:nvGraphicFramePr>
        <p:xfrm>
          <a:off x="75406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Line 31">
            <a:extLst>
              <a:ext uri="{FF2B5EF4-FFF2-40B4-BE49-F238E27FC236}">
                <a16:creationId xmlns:a16="http://schemas.microsoft.com/office/drawing/2014/main" id="{38775ED0-1B72-4523-9EA1-20A508C51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006" y="188304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9" name="Group 316">
            <a:extLst>
              <a:ext uri="{FF2B5EF4-FFF2-40B4-BE49-F238E27FC236}">
                <a16:creationId xmlns:a16="http://schemas.microsoft.com/office/drawing/2014/main" id="{9A9C2089-0227-4779-AB10-96FD7649ECF6}"/>
              </a:ext>
            </a:extLst>
          </p:cNvPr>
          <p:cNvGraphicFramePr>
            <a:graphicFrameLocks noGrp="1"/>
          </p:cNvGraphicFramePr>
          <p:nvPr/>
        </p:nvGraphicFramePr>
        <p:xfrm>
          <a:off x="11985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47">
            <a:extLst>
              <a:ext uri="{FF2B5EF4-FFF2-40B4-BE49-F238E27FC236}">
                <a16:creationId xmlns:a16="http://schemas.microsoft.com/office/drawing/2014/main" id="{557639BC-F57E-436A-B42F-42CD2AEA0A04}"/>
              </a:ext>
            </a:extLst>
          </p:cNvPr>
          <p:cNvGraphicFramePr>
            <a:graphicFrameLocks noGrp="1"/>
          </p:cNvGraphicFramePr>
          <p:nvPr/>
        </p:nvGraphicFramePr>
        <p:xfrm>
          <a:off x="1532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49">
            <a:extLst>
              <a:ext uri="{FF2B5EF4-FFF2-40B4-BE49-F238E27FC236}">
                <a16:creationId xmlns:a16="http://schemas.microsoft.com/office/drawing/2014/main" id="{1309A70D-2C6F-4C20-A238-3B5D2C7C1E71}"/>
              </a:ext>
            </a:extLst>
          </p:cNvPr>
          <p:cNvGraphicFramePr>
            <a:graphicFrameLocks noGrp="1"/>
          </p:cNvGraphicFramePr>
          <p:nvPr/>
        </p:nvGraphicFramePr>
        <p:xfrm>
          <a:off x="3056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251">
            <a:extLst>
              <a:ext uri="{FF2B5EF4-FFF2-40B4-BE49-F238E27FC236}">
                <a16:creationId xmlns:a16="http://schemas.microsoft.com/office/drawing/2014/main" id="{A19F2FB6-A7A6-47B2-8F83-8B378269C6D1}"/>
              </a:ext>
            </a:extLst>
          </p:cNvPr>
          <p:cNvGraphicFramePr>
            <a:graphicFrameLocks noGrp="1"/>
          </p:cNvGraphicFramePr>
          <p:nvPr/>
        </p:nvGraphicFramePr>
        <p:xfrm>
          <a:off x="4580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237">
            <a:extLst>
              <a:ext uri="{FF2B5EF4-FFF2-40B4-BE49-F238E27FC236}">
                <a16:creationId xmlns:a16="http://schemas.microsoft.com/office/drawing/2014/main" id="{7B203225-809C-4359-A114-BCD585710A66}"/>
              </a:ext>
            </a:extLst>
          </p:cNvPr>
          <p:cNvGraphicFramePr>
            <a:graphicFrameLocks noGrp="1"/>
          </p:cNvGraphicFramePr>
          <p:nvPr/>
        </p:nvGraphicFramePr>
        <p:xfrm>
          <a:off x="7774781" y="1476643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Line 80">
            <a:extLst>
              <a:ext uri="{FF2B5EF4-FFF2-40B4-BE49-F238E27FC236}">
                <a16:creationId xmlns:a16="http://schemas.microsoft.com/office/drawing/2014/main" id="{3AA2F437-70A0-4237-B50E-82662578D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856" y="1197243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5" name="Line 81">
            <a:extLst>
              <a:ext uri="{FF2B5EF4-FFF2-40B4-BE49-F238E27FC236}">
                <a16:creationId xmlns:a16="http://schemas.microsoft.com/office/drawing/2014/main" id="{A5C1B8BB-1D14-4961-AF82-580EBD793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1883043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6" name="Line 82">
            <a:extLst>
              <a:ext uri="{FF2B5EF4-FFF2-40B4-BE49-F238E27FC236}">
                <a16:creationId xmlns:a16="http://schemas.microsoft.com/office/drawing/2014/main" id="{5C33A42B-6572-40F7-BEF6-B47CF6339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7" name="Line 83">
            <a:extLst>
              <a:ext uri="{FF2B5EF4-FFF2-40B4-BE49-F238E27FC236}">
                <a16:creationId xmlns:a16="http://schemas.microsoft.com/office/drawing/2014/main" id="{9E287FA4-62E6-4471-BDE4-2D2709855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8" name="Line 84">
            <a:extLst>
              <a:ext uri="{FF2B5EF4-FFF2-40B4-BE49-F238E27FC236}">
                <a16:creationId xmlns:a16="http://schemas.microsoft.com/office/drawing/2014/main" id="{7F1ABF3F-50EA-4AFF-ADFC-951731811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06" y="2630346"/>
            <a:ext cx="351314" cy="319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9" name="Line 101">
            <a:extLst>
              <a:ext uri="{FF2B5EF4-FFF2-40B4-BE49-F238E27FC236}">
                <a16:creationId xmlns:a16="http://schemas.microsoft.com/office/drawing/2014/main" id="{C226865A-C6FF-449B-9871-2E49FE8F6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54651"/>
            <a:ext cx="990600" cy="295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0" name="Line 102">
            <a:extLst>
              <a:ext uri="{FF2B5EF4-FFF2-40B4-BE49-F238E27FC236}">
                <a16:creationId xmlns:a16="http://schemas.microsoft.com/office/drawing/2014/main" id="{62625937-B87C-4CE3-AF38-EADFFCB5C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5043"/>
            <a:ext cx="218353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1" name="Text Box 144">
            <a:extLst>
              <a:ext uri="{FF2B5EF4-FFF2-40B4-BE49-F238E27FC236}">
                <a16:creationId xmlns:a16="http://schemas.microsoft.com/office/drawing/2014/main" id="{AB1AD19B-E8D0-4177-9C2C-12139099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180" y="3905608"/>
            <a:ext cx="324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22" name="Group 233">
            <a:extLst>
              <a:ext uri="{FF2B5EF4-FFF2-40B4-BE49-F238E27FC236}">
                <a16:creationId xmlns:a16="http://schemas.microsoft.com/office/drawing/2014/main" id="{E53D3C4D-60B1-44BF-B78A-84F71231143F}"/>
              </a:ext>
            </a:extLst>
          </p:cNvPr>
          <p:cNvGraphicFramePr>
            <a:graphicFrameLocks noGrp="1"/>
          </p:cNvGraphicFramePr>
          <p:nvPr/>
        </p:nvGraphicFramePr>
        <p:xfrm>
          <a:off x="1751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34">
            <a:extLst>
              <a:ext uri="{FF2B5EF4-FFF2-40B4-BE49-F238E27FC236}">
                <a16:creationId xmlns:a16="http://schemas.microsoft.com/office/drawing/2014/main" id="{734F339C-9C76-4FDB-8A76-84F3698B8099}"/>
              </a:ext>
            </a:extLst>
          </p:cNvPr>
          <p:cNvGraphicFramePr>
            <a:graphicFrameLocks noGrp="1"/>
          </p:cNvGraphicFramePr>
          <p:nvPr/>
        </p:nvGraphicFramePr>
        <p:xfrm>
          <a:off x="3275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235">
            <a:extLst>
              <a:ext uri="{FF2B5EF4-FFF2-40B4-BE49-F238E27FC236}">
                <a16:creationId xmlns:a16="http://schemas.microsoft.com/office/drawing/2014/main" id="{AF256FDA-9A68-4A1A-ACBC-F675E6B149EC}"/>
              </a:ext>
            </a:extLst>
          </p:cNvPr>
          <p:cNvGraphicFramePr>
            <a:graphicFrameLocks noGrp="1"/>
          </p:cNvGraphicFramePr>
          <p:nvPr/>
        </p:nvGraphicFramePr>
        <p:xfrm>
          <a:off x="4799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36">
            <a:extLst>
              <a:ext uri="{FF2B5EF4-FFF2-40B4-BE49-F238E27FC236}">
                <a16:creationId xmlns:a16="http://schemas.microsoft.com/office/drawing/2014/main" id="{F59237E1-F395-46C1-92B3-A19CF6C18DA3}"/>
              </a:ext>
            </a:extLst>
          </p:cNvPr>
          <p:cNvGraphicFramePr>
            <a:graphicFrameLocks noGrp="1"/>
          </p:cNvGraphicFramePr>
          <p:nvPr/>
        </p:nvGraphicFramePr>
        <p:xfrm>
          <a:off x="6323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198">
            <a:extLst>
              <a:ext uri="{FF2B5EF4-FFF2-40B4-BE49-F238E27FC236}">
                <a16:creationId xmlns:a16="http://schemas.microsoft.com/office/drawing/2014/main" id="{B8D0EC30-19E3-4415-8EEC-DB2EDA5EC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76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7" name="Line 199">
            <a:extLst>
              <a:ext uri="{FF2B5EF4-FFF2-40B4-BE49-F238E27FC236}">
                <a16:creationId xmlns:a16="http://schemas.microsoft.com/office/drawing/2014/main" id="{E2E633F9-BBE5-4784-9921-C1145520A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9206" y="1197243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8" name="Line 200">
            <a:extLst>
              <a:ext uri="{FF2B5EF4-FFF2-40B4-BE49-F238E27FC236}">
                <a16:creationId xmlns:a16="http://schemas.microsoft.com/office/drawing/2014/main" id="{07C05BBE-D2C9-4126-9E7A-6614A3788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9" name="Line 201">
            <a:extLst>
              <a:ext uri="{FF2B5EF4-FFF2-40B4-BE49-F238E27FC236}">
                <a16:creationId xmlns:a16="http://schemas.microsoft.com/office/drawing/2014/main" id="{4744CC7A-CC2D-4E3B-9B87-4F670FFA5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0" name="Group 257">
            <a:extLst>
              <a:ext uri="{FF2B5EF4-FFF2-40B4-BE49-F238E27FC236}">
                <a16:creationId xmlns:a16="http://schemas.microsoft.com/office/drawing/2014/main" id="{C1C955C4-B168-4347-89A3-300C1E787B76}"/>
              </a:ext>
            </a:extLst>
          </p:cNvPr>
          <p:cNvGraphicFramePr>
            <a:graphicFrameLocks noGrp="1"/>
          </p:cNvGraphicFramePr>
          <p:nvPr/>
        </p:nvGraphicFramePr>
        <p:xfrm>
          <a:off x="6104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258">
            <a:extLst>
              <a:ext uri="{FF2B5EF4-FFF2-40B4-BE49-F238E27FC236}">
                <a16:creationId xmlns:a16="http://schemas.microsoft.com/office/drawing/2014/main" id="{7E4EEAB7-FFBC-4BE2-B9E3-4D275D545A03}"/>
              </a:ext>
            </a:extLst>
          </p:cNvPr>
          <p:cNvGraphicFramePr>
            <a:graphicFrameLocks noGrp="1"/>
          </p:cNvGraphicFramePr>
          <p:nvPr/>
        </p:nvGraphicFramePr>
        <p:xfrm>
          <a:off x="7628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Line 259">
            <a:extLst>
              <a:ext uri="{FF2B5EF4-FFF2-40B4-BE49-F238E27FC236}">
                <a16:creationId xmlns:a16="http://schemas.microsoft.com/office/drawing/2014/main" id="{683536A3-E6F3-4986-8F49-F5D23FA7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806" y="1883043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33" name="Line 260">
            <a:extLst>
              <a:ext uri="{FF2B5EF4-FFF2-40B4-BE49-F238E27FC236}">
                <a16:creationId xmlns:a16="http://schemas.microsoft.com/office/drawing/2014/main" id="{A3500FE6-F4C5-44F2-95ED-FE1419A7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606" y="1883043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4" name="Group 317">
            <a:extLst>
              <a:ext uri="{FF2B5EF4-FFF2-40B4-BE49-F238E27FC236}">
                <a16:creationId xmlns:a16="http://schemas.microsoft.com/office/drawing/2014/main" id="{2D04D506-F22E-4F15-B626-2CF9B9552787}"/>
              </a:ext>
            </a:extLst>
          </p:cNvPr>
          <p:cNvGraphicFramePr>
            <a:graphicFrameLocks noGrp="1"/>
          </p:cNvGraphicFramePr>
          <p:nvPr/>
        </p:nvGraphicFramePr>
        <p:xfrm>
          <a:off x="1258094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Group 322">
            <a:extLst>
              <a:ext uri="{FF2B5EF4-FFF2-40B4-BE49-F238E27FC236}">
                <a16:creationId xmlns:a16="http://schemas.microsoft.com/office/drawing/2014/main" id="{F18FDE90-02A2-44AB-B84D-2AA5EB20E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35924"/>
              </p:ext>
            </p:extLst>
          </p:nvPr>
        </p:nvGraphicFramePr>
        <p:xfrm>
          <a:off x="2437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Group 319">
            <a:extLst>
              <a:ext uri="{FF2B5EF4-FFF2-40B4-BE49-F238E27FC236}">
                <a16:creationId xmlns:a16="http://schemas.microsoft.com/office/drawing/2014/main" id="{F425F1C4-B6B3-4BF4-9510-F1F9A9F5155F}"/>
              </a:ext>
            </a:extLst>
          </p:cNvPr>
          <p:cNvGraphicFramePr>
            <a:graphicFrameLocks noGrp="1"/>
          </p:cNvGraphicFramePr>
          <p:nvPr/>
        </p:nvGraphicFramePr>
        <p:xfrm>
          <a:off x="3580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Group 320">
            <a:extLst>
              <a:ext uri="{FF2B5EF4-FFF2-40B4-BE49-F238E27FC236}">
                <a16:creationId xmlns:a16="http://schemas.microsoft.com/office/drawing/2014/main" id="{D0B07512-AE4B-46CA-B057-E2C0C0D87AED}"/>
              </a:ext>
            </a:extLst>
          </p:cNvPr>
          <p:cNvGraphicFramePr>
            <a:graphicFrameLocks noGrp="1"/>
          </p:cNvGraphicFramePr>
          <p:nvPr/>
        </p:nvGraphicFramePr>
        <p:xfrm>
          <a:off x="4723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Group 321">
            <a:extLst>
              <a:ext uri="{FF2B5EF4-FFF2-40B4-BE49-F238E27FC236}">
                <a16:creationId xmlns:a16="http://schemas.microsoft.com/office/drawing/2014/main" id="{4CD031F0-222F-468F-991D-2FF6C7C38FC8}"/>
              </a:ext>
            </a:extLst>
          </p:cNvPr>
          <p:cNvGraphicFramePr>
            <a:graphicFrameLocks noGrp="1"/>
          </p:cNvGraphicFramePr>
          <p:nvPr/>
        </p:nvGraphicFramePr>
        <p:xfrm>
          <a:off x="5866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Group 323">
            <a:extLst>
              <a:ext uri="{FF2B5EF4-FFF2-40B4-BE49-F238E27FC236}">
                <a16:creationId xmlns:a16="http://schemas.microsoft.com/office/drawing/2014/main" id="{7D7D7371-645D-4F76-A547-82F47432E0C0}"/>
              </a:ext>
            </a:extLst>
          </p:cNvPr>
          <p:cNvGraphicFramePr>
            <a:graphicFrameLocks noGrp="1"/>
          </p:cNvGraphicFramePr>
          <p:nvPr/>
        </p:nvGraphicFramePr>
        <p:xfrm>
          <a:off x="6511141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Line 331">
            <a:extLst>
              <a:ext uri="{FF2B5EF4-FFF2-40B4-BE49-F238E27FC236}">
                <a16:creationId xmlns:a16="http://schemas.microsoft.com/office/drawing/2014/main" id="{C291AB59-5C86-471D-A61C-4EECD8CF5C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2260" y="2721242"/>
            <a:ext cx="889346" cy="1066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1" name="Line 332">
            <a:extLst>
              <a:ext uri="{FF2B5EF4-FFF2-40B4-BE49-F238E27FC236}">
                <a16:creationId xmlns:a16="http://schemas.microsoft.com/office/drawing/2014/main" id="{4976E28E-D943-4D9B-9DC5-37FFAEF56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2606" y="2721243"/>
            <a:ext cx="81798" cy="100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80" name="Group 333">
            <a:extLst>
              <a:ext uri="{FF2B5EF4-FFF2-40B4-BE49-F238E27FC236}">
                <a16:creationId xmlns:a16="http://schemas.microsoft.com/office/drawing/2014/main" id="{85821B36-3CBB-4697-9D90-3D9C0B852968}"/>
              </a:ext>
            </a:extLst>
          </p:cNvPr>
          <p:cNvGraphicFramePr>
            <a:graphicFrameLocks noGrp="1"/>
          </p:cNvGraphicFramePr>
          <p:nvPr/>
        </p:nvGraphicFramePr>
        <p:xfrm>
          <a:off x="7720815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Line 102">
            <a:extLst>
              <a:ext uri="{FF2B5EF4-FFF2-40B4-BE49-F238E27FC236}">
                <a16:creationId xmlns:a16="http://schemas.microsoft.com/office/drawing/2014/main" id="{D9AEB93A-87B0-42A4-930B-D697CADA2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0238"/>
            <a:ext cx="3300774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6" name="Line 102">
            <a:extLst>
              <a:ext uri="{FF2B5EF4-FFF2-40B4-BE49-F238E27FC236}">
                <a16:creationId xmlns:a16="http://schemas.microsoft.com/office/drawing/2014/main" id="{6EFF3F0E-1AC1-4A85-9392-C610CD2FC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" y="2630348"/>
            <a:ext cx="4499473" cy="34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7D67A594-8B38-4FFD-99D0-D46A8A55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30346"/>
            <a:ext cx="5658256" cy="340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2990E61-B909-4FC4-85CB-FB04E6D2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8" y="-240212"/>
            <a:ext cx="7886700" cy="994200"/>
          </a:xfrm>
        </p:spPr>
        <p:txBody>
          <a:bodyPr>
            <a:normAutofit/>
          </a:bodyPr>
          <a:lstStyle/>
          <a:p>
            <a:r>
              <a:rPr lang="en-US" sz="2800" dirty="0"/>
              <a:t>Should we consider all paths?</a:t>
            </a:r>
          </a:p>
        </p:txBody>
      </p:sp>
      <p:sp>
        <p:nvSpPr>
          <p:cNvPr id="49" name="Google Shape;99;p2">
            <a:extLst>
              <a:ext uri="{FF2B5EF4-FFF2-40B4-BE49-F238E27FC236}">
                <a16:creationId xmlns:a16="http://schemas.microsoft.com/office/drawing/2014/main" id="{693B4439-0F60-4318-A6B1-2725C32AE0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35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3BB10-B2A8-40B2-A5E9-BC22A4770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(Visualization courtesy of Hunter Schafer) </a:t>
            </a: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graphicFrame>
        <p:nvGraphicFramePr>
          <p:cNvPr id="4" name="Group 231">
            <a:extLst>
              <a:ext uri="{FF2B5EF4-FFF2-40B4-BE49-F238E27FC236}">
                <a16:creationId xmlns:a16="http://schemas.microsoft.com/office/drawing/2014/main" id="{A69AA495-8573-4BA7-A458-813AD76654A7}"/>
              </a:ext>
            </a:extLst>
          </p:cNvPr>
          <p:cNvGraphicFramePr>
            <a:graphicFrameLocks noGrp="1"/>
          </p:cNvGraphicFramePr>
          <p:nvPr/>
        </p:nvGraphicFramePr>
        <p:xfrm>
          <a:off x="2583656" y="452347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14">
            <a:extLst>
              <a:ext uri="{FF2B5EF4-FFF2-40B4-BE49-F238E27FC236}">
                <a16:creationId xmlns:a16="http://schemas.microsoft.com/office/drawing/2014/main" id="{EE3AE3FF-049E-4C23-9378-B3D5226B8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006" y="1197243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6" name="Group 232">
            <a:extLst>
              <a:ext uri="{FF2B5EF4-FFF2-40B4-BE49-F238E27FC236}">
                <a16:creationId xmlns:a16="http://schemas.microsoft.com/office/drawing/2014/main" id="{D8EFD8BB-9862-4CC6-83A3-88648EA5091D}"/>
              </a:ext>
            </a:extLst>
          </p:cNvPr>
          <p:cNvGraphicFramePr>
            <a:graphicFrameLocks noGrp="1"/>
          </p:cNvGraphicFramePr>
          <p:nvPr/>
        </p:nvGraphicFramePr>
        <p:xfrm>
          <a:off x="227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45">
            <a:extLst>
              <a:ext uri="{FF2B5EF4-FFF2-40B4-BE49-F238E27FC236}">
                <a16:creationId xmlns:a16="http://schemas.microsoft.com/office/drawing/2014/main" id="{1B5DCD78-8615-4301-94AB-3E7A77F703A7}"/>
              </a:ext>
            </a:extLst>
          </p:cNvPr>
          <p:cNvGraphicFramePr>
            <a:graphicFrameLocks noGrp="1"/>
          </p:cNvGraphicFramePr>
          <p:nvPr/>
        </p:nvGraphicFramePr>
        <p:xfrm>
          <a:off x="75406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Line 31">
            <a:extLst>
              <a:ext uri="{FF2B5EF4-FFF2-40B4-BE49-F238E27FC236}">
                <a16:creationId xmlns:a16="http://schemas.microsoft.com/office/drawing/2014/main" id="{38775ED0-1B72-4523-9EA1-20A508C51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006" y="188304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9" name="Group 316">
            <a:extLst>
              <a:ext uri="{FF2B5EF4-FFF2-40B4-BE49-F238E27FC236}">
                <a16:creationId xmlns:a16="http://schemas.microsoft.com/office/drawing/2014/main" id="{9A9C2089-0227-4779-AB10-96FD7649E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35854"/>
              </p:ext>
            </p:extLst>
          </p:nvPr>
        </p:nvGraphicFramePr>
        <p:xfrm>
          <a:off x="11985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47">
            <a:extLst>
              <a:ext uri="{FF2B5EF4-FFF2-40B4-BE49-F238E27FC236}">
                <a16:creationId xmlns:a16="http://schemas.microsoft.com/office/drawing/2014/main" id="{557639BC-F57E-436A-B42F-42CD2AEA0A04}"/>
              </a:ext>
            </a:extLst>
          </p:cNvPr>
          <p:cNvGraphicFramePr>
            <a:graphicFrameLocks noGrp="1"/>
          </p:cNvGraphicFramePr>
          <p:nvPr/>
        </p:nvGraphicFramePr>
        <p:xfrm>
          <a:off x="1532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49">
            <a:extLst>
              <a:ext uri="{FF2B5EF4-FFF2-40B4-BE49-F238E27FC236}">
                <a16:creationId xmlns:a16="http://schemas.microsoft.com/office/drawing/2014/main" id="{1309A70D-2C6F-4C20-A238-3B5D2C7C1E71}"/>
              </a:ext>
            </a:extLst>
          </p:cNvPr>
          <p:cNvGraphicFramePr>
            <a:graphicFrameLocks noGrp="1"/>
          </p:cNvGraphicFramePr>
          <p:nvPr/>
        </p:nvGraphicFramePr>
        <p:xfrm>
          <a:off x="3056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251">
            <a:extLst>
              <a:ext uri="{FF2B5EF4-FFF2-40B4-BE49-F238E27FC236}">
                <a16:creationId xmlns:a16="http://schemas.microsoft.com/office/drawing/2014/main" id="{A19F2FB6-A7A6-47B2-8F83-8B378269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69809"/>
              </p:ext>
            </p:extLst>
          </p:nvPr>
        </p:nvGraphicFramePr>
        <p:xfrm>
          <a:off x="4580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237">
            <a:extLst>
              <a:ext uri="{FF2B5EF4-FFF2-40B4-BE49-F238E27FC236}">
                <a16:creationId xmlns:a16="http://schemas.microsoft.com/office/drawing/2014/main" id="{7B203225-809C-4359-A114-BCD585710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3054"/>
              </p:ext>
            </p:extLst>
          </p:nvPr>
        </p:nvGraphicFramePr>
        <p:xfrm>
          <a:off x="7774781" y="1476643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Line 80">
            <a:extLst>
              <a:ext uri="{FF2B5EF4-FFF2-40B4-BE49-F238E27FC236}">
                <a16:creationId xmlns:a16="http://schemas.microsoft.com/office/drawing/2014/main" id="{3AA2F437-70A0-4237-B50E-82662578D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856" y="1197243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5" name="Line 81">
            <a:extLst>
              <a:ext uri="{FF2B5EF4-FFF2-40B4-BE49-F238E27FC236}">
                <a16:creationId xmlns:a16="http://schemas.microsoft.com/office/drawing/2014/main" id="{A5C1B8BB-1D14-4961-AF82-580EBD793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1883043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6" name="Line 82">
            <a:extLst>
              <a:ext uri="{FF2B5EF4-FFF2-40B4-BE49-F238E27FC236}">
                <a16:creationId xmlns:a16="http://schemas.microsoft.com/office/drawing/2014/main" id="{5C33A42B-6572-40F7-BEF6-B47CF6339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7" name="Line 83">
            <a:extLst>
              <a:ext uri="{FF2B5EF4-FFF2-40B4-BE49-F238E27FC236}">
                <a16:creationId xmlns:a16="http://schemas.microsoft.com/office/drawing/2014/main" id="{9E287FA4-62E6-4471-BDE4-2D2709855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8" name="Line 84">
            <a:extLst>
              <a:ext uri="{FF2B5EF4-FFF2-40B4-BE49-F238E27FC236}">
                <a16:creationId xmlns:a16="http://schemas.microsoft.com/office/drawing/2014/main" id="{7F1ABF3F-50EA-4AFF-ADFC-951731811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06" y="2630346"/>
            <a:ext cx="351314" cy="319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9" name="Line 101">
            <a:extLst>
              <a:ext uri="{FF2B5EF4-FFF2-40B4-BE49-F238E27FC236}">
                <a16:creationId xmlns:a16="http://schemas.microsoft.com/office/drawing/2014/main" id="{C226865A-C6FF-449B-9871-2E49FE8F6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54651"/>
            <a:ext cx="990600" cy="295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0" name="Line 102">
            <a:extLst>
              <a:ext uri="{FF2B5EF4-FFF2-40B4-BE49-F238E27FC236}">
                <a16:creationId xmlns:a16="http://schemas.microsoft.com/office/drawing/2014/main" id="{62625937-B87C-4CE3-AF38-EADFFCB5C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5043"/>
            <a:ext cx="218353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1" name="Text Box 144">
            <a:extLst>
              <a:ext uri="{FF2B5EF4-FFF2-40B4-BE49-F238E27FC236}">
                <a16:creationId xmlns:a16="http://schemas.microsoft.com/office/drawing/2014/main" id="{AB1AD19B-E8D0-4177-9C2C-12139099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180" y="3905608"/>
            <a:ext cx="324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22" name="Group 233">
            <a:extLst>
              <a:ext uri="{FF2B5EF4-FFF2-40B4-BE49-F238E27FC236}">
                <a16:creationId xmlns:a16="http://schemas.microsoft.com/office/drawing/2014/main" id="{E53D3C4D-60B1-44BF-B78A-84F71231143F}"/>
              </a:ext>
            </a:extLst>
          </p:cNvPr>
          <p:cNvGraphicFramePr>
            <a:graphicFrameLocks noGrp="1"/>
          </p:cNvGraphicFramePr>
          <p:nvPr/>
        </p:nvGraphicFramePr>
        <p:xfrm>
          <a:off x="1751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34">
            <a:extLst>
              <a:ext uri="{FF2B5EF4-FFF2-40B4-BE49-F238E27FC236}">
                <a16:creationId xmlns:a16="http://schemas.microsoft.com/office/drawing/2014/main" id="{734F339C-9C76-4FDB-8A76-84F3698B8099}"/>
              </a:ext>
            </a:extLst>
          </p:cNvPr>
          <p:cNvGraphicFramePr>
            <a:graphicFrameLocks noGrp="1"/>
          </p:cNvGraphicFramePr>
          <p:nvPr/>
        </p:nvGraphicFramePr>
        <p:xfrm>
          <a:off x="3275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235">
            <a:extLst>
              <a:ext uri="{FF2B5EF4-FFF2-40B4-BE49-F238E27FC236}">
                <a16:creationId xmlns:a16="http://schemas.microsoft.com/office/drawing/2014/main" id="{AF256FDA-9A68-4A1A-ACBC-F675E6B14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54568"/>
              </p:ext>
            </p:extLst>
          </p:nvPr>
        </p:nvGraphicFramePr>
        <p:xfrm>
          <a:off x="4799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36">
            <a:extLst>
              <a:ext uri="{FF2B5EF4-FFF2-40B4-BE49-F238E27FC236}">
                <a16:creationId xmlns:a16="http://schemas.microsoft.com/office/drawing/2014/main" id="{F59237E1-F395-46C1-92B3-A19CF6C1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8848"/>
              </p:ext>
            </p:extLst>
          </p:nvPr>
        </p:nvGraphicFramePr>
        <p:xfrm>
          <a:off x="6323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198">
            <a:extLst>
              <a:ext uri="{FF2B5EF4-FFF2-40B4-BE49-F238E27FC236}">
                <a16:creationId xmlns:a16="http://schemas.microsoft.com/office/drawing/2014/main" id="{B8D0EC30-19E3-4415-8EEC-DB2EDA5EC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76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7" name="Line 199">
            <a:extLst>
              <a:ext uri="{FF2B5EF4-FFF2-40B4-BE49-F238E27FC236}">
                <a16:creationId xmlns:a16="http://schemas.microsoft.com/office/drawing/2014/main" id="{E2E633F9-BBE5-4784-9921-C1145520A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9206" y="1197243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8" name="Line 200">
            <a:extLst>
              <a:ext uri="{FF2B5EF4-FFF2-40B4-BE49-F238E27FC236}">
                <a16:creationId xmlns:a16="http://schemas.microsoft.com/office/drawing/2014/main" id="{07C05BBE-D2C9-4126-9E7A-6614A3788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9" name="Line 201">
            <a:extLst>
              <a:ext uri="{FF2B5EF4-FFF2-40B4-BE49-F238E27FC236}">
                <a16:creationId xmlns:a16="http://schemas.microsoft.com/office/drawing/2014/main" id="{4744CC7A-CC2D-4E3B-9B87-4F670FFA5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0" name="Group 257">
            <a:extLst>
              <a:ext uri="{FF2B5EF4-FFF2-40B4-BE49-F238E27FC236}">
                <a16:creationId xmlns:a16="http://schemas.microsoft.com/office/drawing/2014/main" id="{C1C955C4-B168-4347-89A3-300C1E787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5795"/>
              </p:ext>
            </p:extLst>
          </p:nvPr>
        </p:nvGraphicFramePr>
        <p:xfrm>
          <a:off x="6104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258">
            <a:extLst>
              <a:ext uri="{FF2B5EF4-FFF2-40B4-BE49-F238E27FC236}">
                <a16:creationId xmlns:a16="http://schemas.microsoft.com/office/drawing/2014/main" id="{7E4EEAB7-FFBC-4BE2-B9E3-4D275D545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42750"/>
              </p:ext>
            </p:extLst>
          </p:nvPr>
        </p:nvGraphicFramePr>
        <p:xfrm>
          <a:off x="7628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Line 259">
            <a:extLst>
              <a:ext uri="{FF2B5EF4-FFF2-40B4-BE49-F238E27FC236}">
                <a16:creationId xmlns:a16="http://schemas.microsoft.com/office/drawing/2014/main" id="{683536A3-E6F3-4986-8F49-F5D23FA7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806" y="1883043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33" name="Line 260">
            <a:extLst>
              <a:ext uri="{FF2B5EF4-FFF2-40B4-BE49-F238E27FC236}">
                <a16:creationId xmlns:a16="http://schemas.microsoft.com/office/drawing/2014/main" id="{A3500FE6-F4C5-44F2-95ED-FE1419A7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606" y="1883043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4" name="Group 317">
            <a:extLst>
              <a:ext uri="{FF2B5EF4-FFF2-40B4-BE49-F238E27FC236}">
                <a16:creationId xmlns:a16="http://schemas.microsoft.com/office/drawing/2014/main" id="{2D04D506-F22E-4F15-B626-2CF9B955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52328"/>
              </p:ext>
            </p:extLst>
          </p:nvPr>
        </p:nvGraphicFramePr>
        <p:xfrm>
          <a:off x="1258094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Group 322">
            <a:extLst>
              <a:ext uri="{FF2B5EF4-FFF2-40B4-BE49-F238E27FC236}">
                <a16:creationId xmlns:a16="http://schemas.microsoft.com/office/drawing/2014/main" id="{F18FDE90-02A2-44AB-B84D-2AA5EB20ED74}"/>
              </a:ext>
            </a:extLst>
          </p:cNvPr>
          <p:cNvGraphicFramePr>
            <a:graphicFrameLocks noGrp="1"/>
          </p:cNvGraphicFramePr>
          <p:nvPr/>
        </p:nvGraphicFramePr>
        <p:xfrm>
          <a:off x="2437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Group 319">
            <a:extLst>
              <a:ext uri="{FF2B5EF4-FFF2-40B4-BE49-F238E27FC236}">
                <a16:creationId xmlns:a16="http://schemas.microsoft.com/office/drawing/2014/main" id="{F425F1C4-B6B3-4BF4-9510-F1F9A9F51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63513"/>
              </p:ext>
            </p:extLst>
          </p:nvPr>
        </p:nvGraphicFramePr>
        <p:xfrm>
          <a:off x="3580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Group 320">
            <a:extLst>
              <a:ext uri="{FF2B5EF4-FFF2-40B4-BE49-F238E27FC236}">
                <a16:creationId xmlns:a16="http://schemas.microsoft.com/office/drawing/2014/main" id="{D0B07512-AE4B-46CA-B057-E2C0C0D8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03889"/>
              </p:ext>
            </p:extLst>
          </p:nvPr>
        </p:nvGraphicFramePr>
        <p:xfrm>
          <a:off x="4723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Group 321">
            <a:extLst>
              <a:ext uri="{FF2B5EF4-FFF2-40B4-BE49-F238E27FC236}">
                <a16:creationId xmlns:a16="http://schemas.microsoft.com/office/drawing/2014/main" id="{4CD031F0-222F-468F-991D-2FF6C7C38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0889"/>
              </p:ext>
            </p:extLst>
          </p:nvPr>
        </p:nvGraphicFramePr>
        <p:xfrm>
          <a:off x="5866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Group 323">
            <a:extLst>
              <a:ext uri="{FF2B5EF4-FFF2-40B4-BE49-F238E27FC236}">
                <a16:creationId xmlns:a16="http://schemas.microsoft.com/office/drawing/2014/main" id="{7D7D7371-645D-4F76-A547-82F47432E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73028"/>
              </p:ext>
            </p:extLst>
          </p:nvPr>
        </p:nvGraphicFramePr>
        <p:xfrm>
          <a:off x="6511141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Line 331">
            <a:extLst>
              <a:ext uri="{FF2B5EF4-FFF2-40B4-BE49-F238E27FC236}">
                <a16:creationId xmlns:a16="http://schemas.microsoft.com/office/drawing/2014/main" id="{C291AB59-5C86-471D-A61C-4EECD8CF5C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2260" y="2721242"/>
            <a:ext cx="889346" cy="1066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1" name="Line 332">
            <a:extLst>
              <a:ext uri="{FF2B5EF4-FFF2-40B4-BE49-F238E27FC236}">
                <a16:creationId xmlns:a16="http://schemas.microsoft.com/office/drawing/2014/main" id="{4976E28E-D943-4D9B-9DC5-37FFAEF56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2606" y="2721243"/>
            <a:ext cx="81798" cy="100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80" name="Group 333">
            <a:extLst>
              <a:ext uri="{FF2B5EF4-FFF2-40B4-BE49-F238E27FC236}">
                <a16:creationId xmlns:a16="http://schemas.microsoft.com/office/drawing/2014/main" id="{85821B36-3CBB-4697-9D90-3D9C0B852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49391"/>
              </p:ext>
            </p:extLst>
          </p:nvPr>
        </p:nvGraphicFramePr>
        <p:xfrm>
          <a:off x="7720815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Line 102">
            <a:extLst>
              <a:ext uri="{FF2B5EF4-FFF2-40B4-BE49-F238E27FC236}">
                <a16:creationId xmlns:a16="http://schemas.microsoft.com/office/drawing/2014/main" id="{D9AEB93A-87B0-42A4-930B-D697CADA2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0238"/>
            <a:ext cx="3300774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6" name="Line 102">
            <a:extLst>
              <a:ext uri="{FF2B5EF4-FFF2-40B4-BE49-F238E27FC236}">
                <a16:creationId xmlns:a16="http://schemas.microsoft.com/office/drawing/2014/main" id="{6EFF3F0E-1AC1-4A85-9392-C610CD2FC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" y="2630348"/>
            <a:ext cx="4499473" cy="34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7D67A594-8B38-4FFD-99D0-D46A8A55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30346"/>
            <a:ext cx="5658256" cy="340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2990E61-B909-4FC4-85CB-FB04E6D2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8" y="-240212"/>
            <a:ext cx="7886700" cy="994200"/>
          </a:xfrm>
        </p:spPr>
        <p:txBody>
          <a:bodyPr>
            <a:normAutofit/>
          </a:bodyPr>
          <a:lstStyle/>
          <a:p>
            <a:r>
              <a:rPr lang="en-US" sz="2800" dirty="0"/>
              <a:t>Should we consider all paths?</a:t>
            </a:r>
          </a:p>
        </p:txBody>
      </p:sp>
      <p:sp>
        <p:nvSpPr>
          <p:cNvPr id="49" name="Google Shape;99;p2">
            <a:extLst>
              <a:ext uri="{FF2B5EF4-FFF2-40B4-BE49-F238E27FC236}">
                <a16:creationId xmlns:a16="http://schemas.microsoft.com/office/drawing/2014/main" id="{693B4439-0F60-4318-A6B1-2725C32AE0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06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3BB10-B2A8-40B2-A5E9-BC22A4770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(Visualization courtesy of Hunter Schafer) </a:t>
            </a: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graphicFrame>
        <p:nvGraphicFramePr>
          <p:cNvPr id="4" name="Group 231">
            <a:extLst>
              <a:ext uri="{FF2B5EF4-FFF2-40B4-BE49-F238E27FC236}">
                <a16:creationId xmlns:a16="http://schemas.microsoft.com/office/drawing/2014/main" id="{A69AA495-8573-4BA7-A458-813AD76654A7}"/>
              </a:ext>
            </a:extLst>
          </p:cNvPr>
          <p:cNvGraphicFramePr>
            <a:graphicFrameLocks noGrp="1"/>
          </p:cNvGraphicFramePr>
          <p:nvPr/>
        </p:nvGraphicFramePr>
        <p:xfrm>
          <a:off x="2583656" y="452347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14">
            <a:extLst>
              <a:ext uri="{FF2B5EF4-FFF2-40B4-BE49-F238E27FC236}">
                <a16:creationId xmlns:a16="http://schemas.microsoft.com/office/drawing/2014/main" id="{EE3AE3FF-049E-4C23-9378-B3D5226B8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006" y="1197243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6" name="Group 232">
            <a:extLst>
              <a:ext uri="{FF2B5EF4-FFF2-40B4-BE49-F238E27FC236}">
                <a16:creationId xmlns:a16="http://schemas.microsoft.com/office/drawing/2014/main" id="{D8EFD8BB-9862-4CC6-83A3-88648EA5091D}"/>
              </a:ext>
            </a:extLst>
          </p:cNvPr>
          <p:cNvGraphicFramePr>
            <a:graphicFrameLocks noGrp="1"/>
          </p:cNvGraphicFramePr>
          <p:nvPr/>
        </p:nvGraphicFramePr>
        <p:xfrm>
          <a:off x="227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45">
            <a:extLst>
              <a:ext uri="{FF2B5EF4-FFF2-40B4-BE49-F238E27FC236}">
                <a16:creationId xmlns:a16="http://schemas.microsoft.com/office/drawing/2014/main" id="{1B5DCD78-8615-4301-94AB-3E7A77F703A7}"/>
              </a:ext>
            </a:extLst>
          </p:cNvPr>
          <p:cNvGraphicFramePr>
            <a:graphicFrameLocks noGrp="1"/>
          </p:cNvGraphicFramePr>
          <p:nvPr/>
        </p:nvGraphicFramePr>
        <p:xfrm>
          <a:off x="75406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Line 31">
            <a:extLst>
              <a:ext uri="{FF2B5EF4-FFF2-40B4-BE49-F238E27FC236}">
                <a16:creationId xmlns:a16="http://schemas.microsoft.com/office/drawing/2014/main" id="{38775ED0-1B72-4523-9EA1-20A508C51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006" y="188304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9" name="Group 316">
            <a:extLst>
              <a:ext uri="{FF2B5EF4-FFF2-40B4-BE49-F238E27FC236}">
                <a16:creationId xmlns:a16="http://schemas.microsoft.com/office/drawing/2014/main" id="{9A9C2089-0227-4779-AB10-96FD7649ECF6}"/>
              </a:ext>
            </a:extLst>
          </p:cNvPr>
          <p:cNvGraphicFramePr>
            <a:graphicFrameLocks noGrp="1"/>
          </p:cNvGraphicFramePr>
          <p:nvPr/>
        </p:nvGraphicFramePr>
        <p:xfrm>
          <a:off x="11985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47">
            <a:extLst>
              <a:ext uri="{FF2B5EF4-FFF2-40B4-BE49-F238E27FC236}">
                <a16:creationId xmlns:a16="http://schemas.microsoft.com/office/drawing/2014/main" id="{557639BC-F57E-436A-B42F-42CD2AEA0A04}"/>
              </a:ext>
            </a:extLst>
          </p:cNvPr>
          <p:cNvGraphicFramePr>
            <a:graphicFrameLocks noGrp="1"/>
          </p:cNvGraphicFramePr>
          <p:nvPr/>
        </p:nvGraphicFramePr>
        <p:xfrm>
          <a:off x="1532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49">
            <a:extLst>
              <a:ext uri="{FF2B5EF4-FFF2-40B4-BE49-F238E27FC236}">
                <a16:creationId xmlns:a16="http://schemas.microsoft.com/office/drawing/2014/main" id="{1309A70D-2C6F-4C20-A238-3B5D2C7C1E71}"/>
              </a:ext>
            </a:extLst>
          </p:cNvPr>
          <p:cNvGraphicFramePr>
            <a:graphicFrameLocks noGrp="1"/>
          </p:cNvGraphicFramePr>
          <p:nvPr/>
        </p:nvGraphicFramePr>
        <p:xfrm>
          <a:off x="3056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251">
            <a:extLst>
              <a:ext uri="{FF2B5EF4-FFF2-40B4-BE49-F238E27FC236}">
                <a16:creationId xmlns:a16="http://schemas.microsoft.com/office/drawing/2014/main" id="{A19F2FB6-A7A6-47B2-8F83-8B378269C6D1}"/>
              </a:ext>
            </a:extLst>
          </p:cNvPr>
          <p:cNvGraphicFramePr>
            <a:graphicFrameLocks noGrp="1"/>
          </p:cNvGraphicFramePr>
          <p:nvPr/>
        </p:nvGraphicFramePr>
        <p:xfrm>
          <a:off x="4580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237">
            <a:extLst>
              <a:ext uri="{FF2B5EF4-FFF2-40B4-BE49-F238E27FC236}">
                <a16:creationId xmlns:a16="http://schemas.microsoft.com/office/drawing/2014/main" id="{7B203225-809C-4359-A114-BCD585710A66}"/>
              </a:ext>
            </a:extLst>
          </p:cNvPr>
          <p:cNvGraphicFramePr>
            <a:graphicFrameLocks noGrp="1"/>
          </p:cNvGraphicFramePr>
          <p:nvPr/>
        </p:nvGraphicFramePr>
        <p:xfrm>
          <a:off x="7774781" y="1476643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Line 80">
            <a:extLst>
              <a:ext uri="{FF2B5EF4-FFF2-40B4-BE49-F238E27FC236}">
                <a16:creationId xmlns:a16="http://schemas.microsoft.com/office/drawing/2014/main" id="{3AA2F437-70A0-4237-B50E-82662578D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856" y="1197243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5" name="Line 81">
            <a:extLst>
              <a:ext uri="{FF2B5EF4-FFF2-40B4-BE49-F238E27FC236}">
                <a16:creationId xmlns:a16="http://schemas.microsoft.com/office/drawing/2014/main" id="{A5C1B8BB-1D14-4961-AF82-580EBD793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1883043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6" name="Line 82">
            <a:extLst>
              <a:ext uri="{FF2B5EF4-FFF2-40B4-BE49-F238E27FC236}">
                <a16:creationId xmlns:a16="http://schemas.microsoft.com/office/drawing/2014/main" id="{5C33A42B-6572-40F7-BEF6-B47CF6339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7" name="Line 83">
            <a:extLst>
              <a:ext uri="{FF2B5EF4-FFF2-40B4-BE49-F238E27FC236}">
                <a16:creationId xmlns:a16="http://schemas.microsoft.com/office/drawing/2014/main" id="{9E287FA4-62E6-4471-BDE4-2D2709855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06" y="1883043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8" name="Line 84">
            <a:extLst>
              <a:ext uri="{FF2B5EF4-FFF2-40B4-BE49-F238E27FC236}">
                <a16:creationId xmlns:a16="http://schemas.microsoft.com/office/drawing/2014/main" id="{7F1ABF3F-50EA-4AFF-ADFC-951731811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06" y="2630346"/>
            <a:ext cx="351314" cy="319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19" name="Line 101">
            <a:extLst>
              <a:ext uri="{FF2B5EF4-FFF2-40B4-BE49-F238E27FC236}">
                <a16:creationId xmlns:a16="http://schemas.microsoft.com/office/drawing/2014/main" id="{C226865A-C6FF-449B-9871-2E49FE8F6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54651"/>
            <a:ext cx="990600" cy="295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0" name="Line 102">
            <a:extLst>
              <a:ext uri="{FF2B5EF4-FFF2-40B4-BE49-F238E27FC236}">
                <a16:creationId xmlns:a16="http://schemas.microsoft.com/office/drawing/2014/main" id="{62625937-B87C-4CE3-AF38-EADFFCB5C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5043"/>
            <a:ext cx="218353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1" name="Text Box 144">
            <a:extLst>
              <a:ext uri="{FF2B5EF4-FFF2-40B4-BE49-F238E27FC236}">
                <a16:creationId xmlns:a16="http://schemas.microsoft.com/office/drawing/2014/main" id="{AB1AD19B-E8D0-4177-9C2C-12139099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180" y="3905608"/>
            <a:ext cx="324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22" name="Group 233">
            <a:extLst>
              <a:ext uri="{FF2B5EF4-FFF2-40B4-BE49-F238E27FC236}">
                <a16:creationId xmlns:a16="http://schemas.microsoft.com/office/drawing/2014/main" id="{E53D3C4D-60B1-44BF-B78A-84F71231143F}"/>
              </a:ext>
            </a:extLst>
          </p:cNvPr>
          <p:cNvGraphicFramePr>
            <a:graphicFrameLocks noGrp="1"/>
          </p:cNvGraphicFramePr>
          <p:nvPr/>
        </p:nvGraphicFramePr>
        <p:xfrm>
          <a:off x="1751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34">
            <a:extLst>
              <a:ext uri="{FF2B5EF4-FFF2-40B4-BE49-F238E27FC236}">
                <a16:creationId xmlns:a16="http://schemas.microsoft.com/office/drawing/2014/main" id="{734F339C-9C76-4FDB-8A76-84F3698B8099}"/>
              </a:ext>
            </a:extLst>
          </p:cNvPr>
          <p:cNvGraphicFramePr>
            <a:graphicFrameLocks noGrp="1"/>
          </p:cNvGraphicFramePr>
          <p:nvPr/>
        </p:nvGraphicFramePr>
        <p:xfrm>
          <a:off x="3275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235">
            <a:extLst>
              <a:ext uri="{FF2B5EF4-FFF2-40B4-BE49-F238E27FC236}">
                <a16:creationId xmlns:a16="http://schemas.microsoft.com/office/drawing/2014/main" id="{AF256FDA-9A68-4A1A-ACBC-F675E6B149EC}"/>
              </a:ext>
            </a:extLst>
          </p:cNvPr>
          <p:cNvGraphicFramePr>
            <a:graphicFrameLocks noGrp="1"/>
          </p:cNvGraphicFramePr>
          <p:nvPr/>
        </p:nvGraphicFramePr>
        <p:xfrm>
          <a:off x="4799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36">
            <a:extLst>
              <a:ext uri="{FF2B5EF4-FFF2-40B4-BE49-F238E27FC236}">
                <a16:creationId xmlns:a16="http://schemas.microsoft.com/office/drawing/2014/main" id="{F59237E1-F395-46C1-92B3-A19CF6C18DA3}"/>
              </a:ext>
            </a:extLst>
          </p:cNvPr>
          <p:cNvGraphicFramePr>
            <a:graphicFrameLocks noGrp="1"/>
          </p:cNvGraphicFramePr>
          <p:nvPr/>
        </p:nvGraphicFramePr>
        <p:xfrm>
          <a:off x="6323806" y="1476643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198">
            <a:extLst>
              <a:ext uri="{FF2B5EF4-FFF2-40B4-BE49-F238E27FC236}">
                <a16:creationId xmlns:a16="http://schemas.microsoft.com/office/drawing/2014/main" id="{B8D0EC30-19E3-4415-8EEC-DB2EDA5EC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76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7" name="Line 199">
            <a:extLst>
              <a:ext uri="{FF2B5EF4-FFF2-40B4-BE49-F238E27FC236}">
                <a16:creationId xmlns:a16="http://schemas.microsoft.com/office/drawing/2014/main" id="{E2E633F9-BBE5-4784-9921-C1145520A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9206" y="1197243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8" name="Line 200">
            <a:extLst>
              <a:ext uri="{FF2B5EF4-FFF2-40B4-BE49-F238E27FC236}">
                <a16:creationId xmlns:a16="http://schemas.microsoft.com/office/drawing/2014/main" id="{07C05BBE-D2C9-4126-9E7A-6614A3788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29" name="Line 201">
            <a:extLst>
              <a:ext uri="{FF2B5EF4-FFF2-40B4-BE49-F238E27FC236}">
                <a16:creationId xmlns:a16="http://schemas.microsoft.com/office/drawing/2014/main" id="{4744CC7A-CC2D-4E3B-9B87-4F670FFA5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406" y="1197243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0" name="Group 257">
            <a:extLst>
              <a:ext uri="{FF2B5EF4-FFF2-40B4-BE49-F238E27FC236}">
                <a16:creationId xmlns:a16="http://schemas.microsoft.com/office/drawing/2014/main" id="{C1C955C4-B168-4347-89A3-300C1E787B76}"/>
              </a:ext>
            </a:extLst>
          </p:cNvPr>
          <p:cNvGraphicFramePr>
            <a:graphicFrameLocks noGrp="1"/>
          </p:cNvGraphicFramePr>
          <p:nvPr/>
        </p:nvGraphicFramePr>
        <p:xfrm>
          <a:off x="6104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258">
            <a:extLst>
              <a:ext uri="{FF2B5EF4-FFF2-40B4-BE49-F238E27FC236}">
                <a16:creationId xmlns:a16="http://schemas.microsoft.com/office/drawing/2014/main" id="{7E4EEAB7-FFBC-4BE2-B9E3-4D275D545A03}"/>
              </a:ext>
            </a:extLst>
          </p:cNvPr>
          <p:cNvGraphicFramePr>
            <a:graphicFrameLocks noGrp="1"/>
          </p:cNvGraphicFramePr>
          <p:nvPr/>
        </p:nvGraphicFramePr>
        <p:xfrm>
          <a:off x="7628731" y="2238643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Line 259">
            <a:extLst>
              <a:ext uri="{FF2B5EF4-FFF2-40B4-BE49-F238E27FC236}">
                <a16:creationId xmlns:a16="http://schemas.microsoft.com/office/drawing/2014/main" id="{683536A3-E6F3-4986-8F49-F5D23FA7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806" y="1883043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33" name="Line 260">
            <a:extLst>
              <a:ext uri="{FF2B5EF4-FFF2-40B4-BE49-F238E27FC236}">
                <a16:creationId xmlns:a16="http://schemas.microsoft.com/office/drawing/2014/main" id="{A3500FE6-F4C5-44F2-95ED-FE1419A7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606" y="1883043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graphicFrame>
        <p:nvGraphicFramePr>
          <p:cNvPr id="34" name="Group 317">
            <a:extLst>
              <a:ext uri="{FF2B5EF4-FFF2-40B4-BE49-F238E27FC236}">
                <a16:creationId xmlns:a16="http://schemas.microsoft.com/office/drawing/2014/main" id="{2D04D506-F22E-4F15-B626-2CF9B9552787}"/>
              </a:ext>
            </a:extLst>
          </p:cNvPr>
          <p:cNvGraphicFramePr>
            <a:graphicFrameLocks noGrp="1"/>
          </p:cNvGraphicFramePr>
          <p:nvPr/>
        </p:nvGraphicFramePr>
        <p:xfrm>
          <a:off x="1258094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Group 322">
            <a:extLst>
              <a:ext uri="{FF2B5EF4-FFF2-40B4-BE49-F238E27FC236}">
                <a16:creationId xmlns:a16="http://schemas.microsoft.com/office/drawing/2014/main" id="{F18FDE90-02A2-44AB-B84D-2AA5EB20ED74}"/>
              </a:ext>
            </a:extLst>
          </p:cNvPr>
          <p:cNvGraphicFramePr>
            <a:graphicFrameLocks noGrp="1"/>
          </p:cNvGraphicFramePr>
          <p:nvPr/>
        </p:nvGraphicFramePr>
        <p:xfrm>
          <a:off x="2437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Group 319">
            <a:extLst>
              <a:ext uri="{FF2B5EF4-FFF2-40B4-BE49-F238E27FC236}">
                <a16:creationId xmlns:a16="http://schemas.microsoft.com/office/drawing/2014/main" id="{F425F1C4-B6B3-4BF4-9510-F1F9A9F5155F}"/>
              </a:ext>
            </a:extLst>
          </p:cNvPr>
          <p:cNvGraphicFramePr>
            <a:graphicFrameLocks noGrp="1"/>
          </p:cNvGraphicFramePr>
          <p:nvPr/>
        </p:nvGraphicFramePr>
        <p:xfrm>
          <a:off x="3580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Group 320">
            <a:extLst>
              <a:ext uri="{FF2B5EF4-FFF2-40B4-BE49-F238E27FC236}">
                <a16:creationId xmlns:a16="http://schemas.microsoft.com/office/drawing/2014/main" id="{D0B07512-AE4B-46CA-B057-E2C0C0D87AED}"/>
              </a:ext>
            </a:extLst>
          </p:cNvPr>
          <p:cNvGraphicFramePr>
            <a:graphicFrameLocks noGrp="1"/>
          </p:cNvGraphicFramePr>
          <p:nvPr/>
        </p:nvGraphicFramePr>
        <p:xfrm>
          <a:off x="4723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Group 321">
            <a:extLst>
              <a:ext uri="{FF2B5EF4-FFF2-40B4-BE49-F238E27FC236}">
                <a16:creationId xmlns:a16="http://schemas.microsoft.com/office/drawing/2014/main" id="{4CD031F0-222F-468F-991D-2FF6C7C38FC8}"/>
              </a:ext>
            </a:extLst>
          </p:cNvPr>
          <p:cNvGraphicFramePr>
            <a:graphicFrameLocks noGrp="1"/>
          </p:cNvGraphicFramePr>
          <p:nvPr/>
        </p:nvGraphicFramePr>
        <p:xfrm>
          <a:off x="5866606" y="30006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Group 323">
            <a:extLst>
              <a:ext uri="{FF2B5EF4-FFF2-40B4-BE49-F238E27FC236}">
                <a16:creationId xmlns:a16="http://schemas.microsoft.com/office/drawing/2014/main" id="{7D7D7371-645D-4F76-A547-82F47432E0C0}"/>
              </a:ext>
            </a:extLst>
          </p:cNvPr>
          <p:cNvGraphicFramePr>
            <a:graphicFrameLocks noGrp="1"/>
          </p:cNvGraphicFramePr>
          <p:nvPr/>
        </p:nvGraphicFramePr>
        <p:xfrm>
          <a:off x="6511141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Line 331">
            <a:extLst>
              <a:ext uri="{FF2B5EF4-FFF2-40B4-BE49-F238E27FC236}">
                <a16:creationId xmlns:a16="http://schemas.microsoft.com/office/drawing/2014/main" id="{C291AB59-5C86-471D-A61C-4EECD8CF5C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2260" y="2721242"/>
            <a:ext cx="889346" cy="1066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1" name="Line 332">
            <a:extLst>
              <a:ext uri="{FF2B5EF4-FFF2-40B4-BE49-F238E27FC236}">
                <a16:creationId xmlns:a16="http://schemas.microsoft.com/office/drawing/2014/main" id="{4976E28E-D943-4D9B-9DC5-37FFAEF56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2606" y="2721243"/>
            <a:ext cx="81798" cy="100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80" name="Group 333">
            <a:extLst>
              <a:ext uri="{FF2B5EF4-FFF2-40B4-BE49-F238E27FC236}">
                <a16:creationId xmlns:a16="http://schemas.microsoft.com/office/drawing/2014/main" id="{85821B36-3CBB-4697-9D90-3D9C0B852968}"/>
              </a:ext>
            </a:extLst>
          </p:cNvPr>
          <p:cNvGraphicFramePr>
            <a:graphicFrameLocks noGrp="1"/>
          </p:cNvGraphicFramePr>
          <p:nvPr/>
        </p:nvGraphicFramePr>
        <p:xfrm>
          <a:off x="7720815" y="3788043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Line 102">
            <a:extLst>
              <a:ext uri="{FF2B5EF4-FFF2-40B4-BE49-F238E27FC236}">
                <a16:creationId xmlns:a16="http://schemas.microsoft.com/office/drawing/2014/main" id="{D9AEB93A-87B0-42A4-930B-D697CADA2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40238"/>
            <a:ext cx="3300774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6" name="Line 102">
            <a:extLst>
              <a:ext uri="{FF2B5EF4-FFF2-40B4-BE49-F238E27FC236}">
                <a16:creationId xmlns:a16="http://schemas.microsoft.com/office/drawing/2014/main" id="{6EFF3F0E-1AC1-4A85-9392-C610CD2FC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" y="2630348"/>
            <a:ext cx="4499473" cy="34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7D67A594-8B38-4FFD-99D0-D46A8A55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" y="2630346"/>
            <a:ext cx="5658256" cy="340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2990E61-B909-4FC4-85CB-FB04E6D2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8" y="-240212"/>
            <a:ext cx="7886700" cy="994200"/>
          </a:xfrm>
        </p:spPr>
        <p:txBody>
          <a:bodyPr>
            <a:normAutofit/>
          </a:bodyPr>
          <a:lstStyle/>
          <a:p>
            <a:r>
              <a:rPr lang="en-US" sz="2800" dirty="0"/>
              <a:t>Should we consider all paths?</a:t>
            </a:r>
          </a:p>
        </p:txBody>
      </p:sp>
      <p:sp>
        <p:nvSpPr>
          <p:cNvPr id="49" name="Google Shape;99;p2">
            <a:extLst>
              <a:ext uri="{FF2B5EF4-FFF2-40B4-BE49-F238E27FC236}">
                <a16:creationId xmlns:a16="http://schemas.microsoft.com/office/drawing/2014/main" id="{693B4439-0F60-4318-A6B1-2725C32AE0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CAF4A1-9833-4513-B35C-7A03A3712D76}"/>
              </a:ext>
            </a:extLst>
          </p:cNvPr>
          <p:cNvSpPr/>
          <p:nvPr/>
        </p:nvSpPr>
        <p:spPr>
          <a:xfrm>
            <a:off x="37322" y="1463163"/>
            <a:ext cx="9031272" cy="150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EFB058-6F08-471B-ACE2-D08B9F4286C2}"/>
              </a:ext>
            </a:extLst>
          </p:cNvPr>
          <p:cNvSpPr/>
          <p:nvPr/>
        </p:nvSpPr>
        <p:spPr>
          <a:xfrm>
            <a:off x="3553096" y="2355346"/>
            <a:ext cx="5515497" cy="13694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main cases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Solution: 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case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Exploring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recursive case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recursive calls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per option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Public/Private pairs are essential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65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87C4E-C174-4208-BC53-BE36BF36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58" y="171683"/>
            <a:ext cx="2446983" cy="1632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8C307-4188-49F0-9D26-26B293DD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79" y="2240143"/>
            <a:ext cx="752743" cy="1014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B2552-4163-4030-9C83-29B6AEBC6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926" y="3192205"/>
            <a:ext cx="166420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2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Recursive Backtracking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strike="sng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cases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Solution: 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case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Exploring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recursive case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 End: </a:t>
            </a:r>
            <a:r>
              <a:rPr lang="en-US" sz="13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Implicit case to stop exploring</a:t>
            </a:r>
            <a:endParaRPr lang="en-US" sz="135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recursive calls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per option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Public/Private pairs are essential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65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87C4E-C174-4208-BC53-BE36BF36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58" y="171683"/>
            <a:ext cx="2446983" cy="1632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8C307-4188-49F0-9D26-26B293DD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79" y="2240143"/>
            <a:ext cx="752743" cy="1014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B2552-4163-4030-9C83-29B6AEBC6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926" y="3192205"/>
            <a:ext cx="166420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8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Gambling pt. 2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Scrabble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P2 Preview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chemeClr val="lt1"/>
                </a:solidFill>
              </a:rPr>
              <a:t>Lesson 8 </a:t>
            </a:r>
            <a:r>
              <a:rPr lang="en-US" dirty="0">
                <a:solidFill>
                  <a:schemeClr val="lt1"/>
                </a:solidFill>
              </a:rPr>
              <a:t>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AC518-A9E1-4C32-9FD5-D199F90D2BB8}"/>
              </a:ext>
            </a:extLst>
          </p:cNvPr>
          <p:cNvSpPr/>
          <p:nvPr/>
        </p:nvSpPr>
        <p:spPr>
          <a:xfrm flipH="1">
            <a:off x="2734106" y="218748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27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Gambling pt. 2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Scrabble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 Preview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chemeClr val="lt1"/>
                </a:solidFill>
              </a:rPr>
              <a:t>Lesson 8 </a:t>
            </a:r>
            <a:r>
              <a:rPr lang="en-US" dirty="0">
                <a:solidFill>
                  <a:schemeClr val="lt1"/>
                </a:solidFill>
              </a:rPr>
              <a:t>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AC518-A9E1-4C32-9FD5-D199F90D2BB8}"/>
              </a:ext>
            </a:extLst>
          </p:cNvPr>
          <p:cNvSpPr/>
          <p:nvPr/>
        </p:nvSpPr>
        <p:spPr>
          <a:xfrm flipH="1">
            <a:off x="2734106" y="252338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88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P2 Preview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5955030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Utilize concepts learned today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Parts of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diceSum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Scrabble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will be useful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Lots of helper classes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sure you understand how to use each of them!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98B8A-D074-436F-900F-D1B14731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25" y="250108"/>
            <a:ext cx="1873587" cy="20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Gambling pt. 2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Scrabble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P2 Preview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chemeClr val="lt1"/>
                </a:solidFill>
              </a:rPr>
              <a:t>Lesson 8 </a:t>
            </a:r>
            <a:r>
              <a:rPr lang="en-US" dirty="0">
                <a:solidFill>
                  <a:schemeClr val="lt1"/>
                </a:solidFill>
              </a:rPr>
              <a:t>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5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P2 Preview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5955030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concepts learned today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diceSum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Scrabble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 useful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helper classes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understand how to use each of them!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 submission numbers have been low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emember that to be making good progress you should be submitting a (at least)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behaviorally fully functional assignment initially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 utilize the resubmission to improve your score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98B8A-D074-436F-900F-D1B14731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25" y="250108"/>
            <a:ext cx="1873587" cy="20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4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Gambling pt. 2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Scrabble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P2 Preview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chemeClr val="lt1"/>
                </a:solidFill>
              </a:rPr>
              <a:t>Lesson 8 </a:t>
            </a:r>
            <a:r>
              <a:rPr lang="en-US" dirty="0">
                <a:solidFill>
                  <a:schemeClr val="lt1"/>
                </a:solidFill>
              </a:rPr>
              <a:t>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AC518-A9E1-4C32-9FD5-D199F90D2BB8}"/>
              </a:ext>
            </a:extLst>
          </p:cNvPr>
          <p:cNvSpPr/>
          <p:nvPr/>
        </p:nvSpPr>
        <p:spPr>
          <a:xfrm flipH="1">
            <a:off x="2734106" y="149702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62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  <a:endParaRPr lang="en-US" sz="16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main cases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Solution: 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case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Exploring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recursive case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recursive calls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per option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Public/Private pairs are essential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65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main cases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Solution: 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case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Exploring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recursive case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recursive calls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per option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Public/Private pairs are essential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65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87C4E-C174-4208-BC53-BE36BF36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58" y="171683"/>
            <a:ext cx="2446983" cy="1632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8C307-4188-49F0-9D26-26B293DD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79" y="2240143"/>
            <a:ext cx="752743" cy="1014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B2552-4163-4030-9C83-29B6AEBC6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926" y="3192205"/>
            <a:ext cx="166420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4E8BD7-2988-4515-99CD-8907536491CC}"/>
              </a:ext>
            </a:extLst>
          </p:cNvPr>
          <p:cNvSpPr txBox="1"/>
          <p:nvPr/>
        </p:nvSpPr>
        <p:spPr>
          <a:xfrm>
            <a:off x="6788953" y="2369980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2A72D41-39FE-404F-8B04-F88518A9DB5D}"/>
              </a:ext>
            </a:extLst>
          </p:cNvPr>
          <p:cNvSpPr txBox="1"/>
          <p:nvPr/>
        </p:nvSpPr>
        <p:spPr>
          <a:xfrm>
            <a:off x="1596546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601AB4-3312-4FC1-B50D-B369503A2D26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>
            <a:off x="1645684" y="3683464"/>
            <a:ext cx="408062" cy="5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6235FC0-ECCF-48EB-A181-5AD520AA0343}"/>
              </a:ext>
            </a:extLst>
          </p:cNvPr>
          <p:cNvSpPr txBox="1"/>
          <p:nvPr/>
        </p:nvSpPr>
        <p:spPr>
          <a:xfrm>
            <a:off x="2719951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EC58F6-572E-454F-9D8C-8DAEF7EA3A52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3177151" y="3676339"/>
            <a:ext cx="145983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508C71-1871-493C-80B3-D15ED9A5AB18}"/>
              </a:ext>
            </a:extLst>
          </p:cNvPr>
          <p:cNvSpPr txBox="1"/>
          <p:nvPr/>
        </p:nvSpPr>
        <p:spPr>
          <a:xfrm>
            <a:off x="3940201" y="4216170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b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51527A-6DA6-4E8B-B66B-F0D46D051F5A}"/>
              </a:ext>
            </a:extLst>
          </p:cNvPr>
          <p:cNvCxnSpPr>
            <a:cxnSpLocks/>
            <a:stCxn id="32" idx="2"/>
            <a:endCxn id="44" idx="0"/>
          </p:cNvCxnSpPr>
          <p:nvPr/>
        </p:nvCxnSpPr>
        <p:spPr>
          <a:xfrm>
            <a:off x="3323134" y="3676339"/>
            <a:ext cx="1074267" cy="5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CDA4448-665E-487F-B0A5-23610EC6FCE1}"/>
              </a:ext>
            </a:extLst>
          </p:cNvPr>
          <p:cNvSpPr txBox="1"/>
          <p:nvPr/>
        </p:nvSpPr>
        <p:spPr>
          <a:xfrm>
            <a:off x="4475778" y="3246264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4334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Gambling pt. 2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Scrabble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P2 Preview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chemeClr val="lt1"/>
                </a:solidFill>
              </a:rPr>
              <a:t>Lesson 8 </a:t>
            </a:r>
            <a:r>
              <a:rPr lang="en-US" dirty="0">
                <a:solidFill>
                  <a:schemeClr val="lt1"/>
                </a:solidFill>
              </a:rPr>
              <a:t>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AC518-A9E1-4C32-9FD5-D199F90D2BB8}"/>
              </a:ext>
            </a:extLst>
          </p:cNvPr>
          <p:cNvSpPr/>
          <p:nvPr/>
        </p:nvSpPr>
        <p:spPr>
          <a:xfrm flipH="1">
            <a:off x="2734106" y="182546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30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Dice Rolls Review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159820" cy="214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Write a method that prints out all possible outcomes when rolling some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n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6-sided dice.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8 -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E6C7A7-BD3D-4E43-9CFB-08F7CB05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170" y="333306"/>
            <a:ext cx="1664208" cy="109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8D67D8-E3D9-48AE-A049-139F84FD290A}"/>
              </a:ext>
            </a:extLst>
          </p:cNvPr>
          <p:cNvSpPr txBox="1"/>
          <p:nvPr/>
        </p:nvSpPr>
        <p:spPr>
          <a:xfrm>
            <a:off x="6109451" y="1388224"/>
            <a:ext cx="212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 err="1">
                <a:latin typeface="Consolas" panose="020B0609020204030204" pitchFamily="49" charset="0"/>
              </a:rPr>
              <a:t>diceRoll</a:t>
            </a:r>
            <a:r>
              <a:rPr lang="en-US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6C4D3-AAF3-437D-9FC7-70EC1BCC74D5}"/>
              </a:ext>
            </a:extLst>
          </p:cNvPr>
          <p:cNvSpPr txBox="1"/>
          <p:nvPr/>
        </p:nvSpPr>
        <p:spPr>
          <a:xfrm>
            <a:off x="6036906" y="1845626"/>
            <a:ext cx="696064" cy="277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[1, 1]</a:t>
            </a:r>
          </a:p>
          <a:p>
            <a:r>
              <a:rPr lang="en-US" dirty="0"/>
              <a:t>[1, 2]</a:t>
            </a:r>
          </a:p>
          <a:p>
            <a:r>
              <a:rPr lang="en-US" dirty="0"/>
              <a:t>[1, 3]</a:t>
            </a:r>
          </a:p>
          <a:p>
            <a:r>
              <a:rPr lang="en-US" dirty="0"/>
              <a:t>[1, 4]</a:t>
            </a:r>
          </a:p>
          <a:p>
            <a:r>
              <a:rPr lang="en-US" dirty="0"/>
              <a:t>[1, 5]</a:t>
            </a:r>
          </a:p>
          <a:p>
            <a:r>
              <a:rPr lang="en-US" dirty="0"/>
              <a:t>[1, 6]</a:t>
            </a:r>
          </a:p>
          <a:p>
            <a:r>
              <a:rPr lang="en-US" dirty="0"/>
              <a:t>[2, 1]</a:t>
            </a:r>
          </a:p>
          <a:p>
            <a:r>
              <a:rPr lang="en-US" dirty="0"/>
              <a:t>[2, 2]</a:t>
            </a:r>
          </a:p>
          <a:p>
            <a:r>
              <a:rPr lang="en-US" dirty="0"/>
              <a:t>[2, 3]</a:t>
            </a:r>
          </a:p>
          <a:p>
            <a:r>
              <a:rPr lang="en-US" dirty="0"/>
              <a:t>[2, 4]</a:t>
            </a:r>
          </a:p>
          <a:p>
            <a:r>
              <a:rPr lang="en-US" dirty="0"/>
              <a:t>[2, 5]</a:t>
            </a:r>
          </a:p>
          <a:p>
            <a:r>
              <a:rPr lang="en-US" dirty="0"/>
              <a:t>[2, 6]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D34B7-8A67-4D17-A574-62E024E41E9F}"/>
              </a:ext>
            </a:extLst>
          </p:cNvPr>
          <p:cNvSpPr txBox="1"/>
          <p:nvPr/>
        </p:nvSpPr>
        <p:spPr>
          <a:xfrm>
            <a:off x="6869197" y="1845626"/>
            <a:ext cx="696064" cy="270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[3, 1]</a:t>
            </a:r>
          </a:p>
          <a:p>
            <a:r>
              <a:rPr lang="en-US" dirty="0"/>
              <a:t>[3, 2]</a:t>
            </a:r>
          </a:p>
          <a:p>
            <a:r>
              <a:rPr lang="en-US" dirty="0"/>
              <a:t>[3, 3]</a:t>
            </a:r>
          </a:p>
          <a:p>
            <a:r>
              <a:rPr lang="en-US" dirty="0"/>
              <a:t>[3, 4]</a:t>
            </a:r>
          </a:p>
          <a:p>
            <a:r>
              <a:rPr lang="en-US" dirty="0"/>
              <a:t>[3, 5]</a:t>
            </a:r>
          </a:p>
          <a:p>
            <a:r>
              <a:rPr lang="en-US" dirty="0"/>
              <a:t>[3, 6]</a:t>
            </a:r>
          </a:p>
          <a:p>
            <a:r>
              <a:rPr lang="en-US" dirty="0"/>
              <a:t>[4, 1]</a:t>
            </a:r>
          </a:p>
          <a:p>
            <a:r>
              <a:rPr lang="en-US" dirty="0"/>
              <a:t>[4, 2]</a:t>
            </a:r>
          </a:p>
          <a:p>
            <a:r>
              <a:rPr lang="en-US" dirty="0"/>
              <a:t>[4, 3]</a:t>
            </a:r>
          </a:p>
          <a:p>
            <a:r>
              <a:rPr lang="en-US" dirty="0"/>
              <a:t>[4, 4]</a:t>
            </a:r>
          </a:p>
          <a:p>
            <a:r>
              <a:rPr lang="en-US" dirty="0"/>
              <a:t>[4, 5]</a:t>
            </a:r>
          </a:p>
          <a:p>
            <a:r>
              <a:rPr lang="en-US" dirty="0"/>
              <a:t>[4, 6]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EC4F5-38C7-4C57-A83B-077E7C051686}"/>
              </a:ext>
            </a:extLst>
          </p:cNvPr>
          <p:cNvSpPr txBox="1"/>
          <p:nvPr/>
        </p:nvSpPr>
        <p:spPr>
          <a:xfrm>
            <a:off x="7701488" y="1845626"/>
            <a:ext cx="613954" cy="268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[5, 1]</a:t>
            </a:r>
          </a:p>
          <a:p>
            <a:r>
              <a:rPr lang="en-US" dirty="0"/>
              <a:t>[5, 2]</a:t>
            </a:r>
          </a:p>
          <a:p>
            <a:r>
              <a:rPr lang="en-US" dirty="0"/>
              <a:t>[5, 3]</a:t>
            </a:r>
          </a:p>
          <a:p>
            <a:r>
              <a:rPr lang="en-US" dirty="0"/>
              <a:t>[5, 4]</a:t>
            </a:r>
          </a:p>
          <a:p>
            <a:r>
              <a:rPr lang="en-US" dirty="0"/>
              <a:t>[5, 5]</a:t>
            </a:r>
          </a:p>
          <a:p>
            <a:r>
              <a:rPr lang="en-US" dirty="0"/>
              <a:t>[5, 6]</a:t>
            </a:r>
          </a:p>
          <a:p>
            <a:r>
              <a:rPr lang="en-US" dirty="0"/>
              <a:t>[6, 1]</a:t>
            </a:r>
          </a:p>
          <a:p>
            <a:r>
              <a:rPr lang="en-US" dirty="0"/>
              <a:t>[6, 2]</a:t>
            </a:r>
          </a:p>
          <a:p>
            <a:r>
              <a:rPr lang="en-US" dirty="0"/>
              <a:t>[6, 3]</a:t>
            </a:r>
          </a:p>
          <a:p>
            <a:r>
              <a:rPr lang="en-US" dirty="0"/>
              <a:t>[6, 4]</a:t>
            </a:r>
          </a:p>
          <a:p>
            <a:r>
              <a:rPr lang="en-US" dirty="0"/>
              <a:t>[6, 5]</a:t>
            </a:r>
          </a:p>
          <a:p>
            <a:r>
              <a:rPr lang="en-US" dirty="0"/>
              <a:t>[6, 6]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2C2E6B-372F-4E93-B351-77C9E3784415}"/>
              </a:ext>
            </a:extLst>
          </p:cNvPr>
          <p:cNvCxnSpPr/>
          <p:nvPr/>
        </p:nvCxnSpPr>
        <p:spPr>
          <a:xfrm>
            <a:off x="6732970" y="1845625"/>
            <a:ext cx="0" cy="26517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AF2176-ABDE-4CEE-9DA0-31C8BDF4E1C5}"/>
              </a:ext>
            </a:extLst>
          </p:cNvPr>
          <p:cNvCxnSpPr/>
          <p:nvPr/>
        </p:nvCxnSpPr>
        <p:spPr>
          <a:xfrm>
            <a:off x="7568371" y="1845625"/>
            <a:ext cx="0" cy="26517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038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1226</Words>
  <Application>Microsoft Office PowerPoint</Application>
  <PresentationFormat>On-screen Show (16:9)</PresentationFormat>
  <Paragraphs>350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Consolas</vt:lpstr>
      <vt:lpstr>Tahoma</vt:lpstr>
      <vt:lpstr>Arial</vt:lpstr>
      <vt:lpstr>Oswald Medium</vt:lpstr>
      <vt:lpstr>Calibri</vt:lpstr>
      <vt:lpstr>Simple Light</vt:lpstr>
      <vt:lpstr>Office Theme</vt:lpstr>
      <vt:lpstr>Recursive Backtracking</vt:lpstr>
      <vt:lpstr>Agenda</vt:lpstr>
      <vt:lpstr>Agenda</vt:lpstr>
      <vt:lpstr>Exhaustive Search</vt:lpstr>
      <vt:lpstr>Exhaustive Search</vt:lpstr>
      <vt:lpstr>Exhaustive Search</vt:lpstr>
      <vt:lpstr>fourAB Visualized</vt:lpstr>
      <vt:lpstr>Agenda</vt:lpstr>
      <vt:lpstr>Dice Rolls Review</vt:lpstr>
      <vt:lpstr>Dice Sums</vt:lpstr>
      <vt:lpstr>Should we consider all paths?</vt:lpstr>
      <vt:lpstr>Should we consider all paths?</vt:lpstr>
      <vt:lpstr>Should we consider all paths?</vt:lpstr>
      <vt:lpstr>Should we consider all paths?</vt:lpstr>
      <vt:lpstr>Exhaustive Search</vt:lpstr>
      <vt:lpstr>Recursive Backtracking</vt:lpstr>
      <vt:lpstr>Agenda</vt:lpstr>
      <vt:lpstr>Agenda</vt:lpstr>
      <vt:lpstr>P2 Preview</vt:lpstr>
      <vt:lpstr>P2 Preview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Backtracking</dc:title>
  <cp:lastModifiedBy>hiteshb</cp:lastModifiedBy>
  <cp:revision>78</cp:revision>
  <dcterms:modified xsi:type="dcterms:W3CDTF">2023-07-19T07:35:24Z</dcterms:modified>
</cp:coreProperties>
</file>