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46"/>
  </p:notesMasterIdLst>
  <p:sldIdLst>
    <p:sldId id="311" r:id="rId3"/>
    <p:sldId id="301" r:id="rId4"/>
    <p:sldId id="333" r:id="rId5"/>
    <p:sldId id="337" r:id="rId6"/>
    <p:sldId id="305" r:id="rId7"/>
    <p:sldId id="345" r:id="rId8"/>
    <p:sldId id="346" r:id="rId9"/>
    <p:sldId id="338" r:id="rId10"/>
    <p:sldId id="357" r:id="rId11"/>
    <p:sldId id="339" r:id="rId12"/>
    <p:sldId id="340" r:id="rId13"/>
    <p:sldId id="341" r:id="rId14"/>
    <p:sldId id="358" r:id="rId15"/>
    <p:sldId id="342" r:id="rId16"/>
    <p:sldId id="347" r:id="rId17"/>
    <p:sldId id="348" r:id="rId18"/>
    <p:sldId id="359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60" r:id="rId28"/>
    <p:sldId id="361" r:id="rId29"/>
    <p:sldId id="362" r:id="rId30"/>
    <p:sldId id="363" r:id="rId31"/>
    <p:sldId id="364" r:id="rId32"/>
    <p:sldId id="365" r:id="rId33"/>
    <p:sldId id="366" r:id="rId34"/>
    <p:sldId id="367" r:id="rId35"/>
    <p:sldId id="372" r:id="rId36"/>
    <p:sldId id="371" r:id="rId37"/>
    <p:sldId id="373" r:id="rId38"/>
    <p:sldId id="374" r:id="rId39"/>
    <p:sldId id="375" r:id="rId40"/>
    <p:sldId id="377" r:id="rId41"/>
    <p:sldId id="378" r:id="rId42"/>
    <p:sldId id="380" r:id="rId43"/>
    <p:sldId id="382" r:id="rId44"/>
    <p:sldId id="383" r:id="rId4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Consolas" panose="020B0609020204030204" pitchFamily="49" charset="0"/>
      <p:regular r:id="rId51"/>
      <p:bold r:id="rId52"/>
      <p:italic r:id="rId53"/>
      <p:boldItalic r:id="rId54"/>
    </p:embeddedFont>
    <p:embeddedFont>
      <p:font typeface="Oswald Medium" panose="00000600000000000000" pitchFamily="2" charset="0"/>
      <p:regular r:id="rId55"/>
      <p:bold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20F863-E168-47D1-A8E3-760704B806C2}">
  <a:tblStyle styleId="{2420F863-E168-47D1-A8E3-760704B806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8" d="100"/>
          <a:sy n="128" d="100"/>
        </p:scale>
        <p:origin x="63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7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8" Type="http://schemas.openxmlformats.org/officeDocument/2006/relationships/slide" Target="slides/slide6.xml"/><Relationship Id="rId51" Type="http://schemas.openxmlformats.org/officeDocument/2006/relationships/font" Target="fonts/font5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3.fntdata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6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“What row am I in?”</a:t>
            </a:r>
          </a:p>
        </p:txBody>
      </p:sp>
    </p:spTree>
    <p:extLst>
      <p:ext uri="{BB962C8B-B14F-4D97-AF65-F5344CB8AC3E}">
        <p14:creationId xmlns:p14="http://schemas.microsoft.com/office/powerpoint/2010/main" val="263074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5872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80800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54340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36650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053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17447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04420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1a15def407_0_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1a15def407_0_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to solutions from last lesson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9493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Talk about Fibonacci numbers, what are the two cases</a:t>
            </a:r>
          </a:p>
        </p:txBody>
      </p:sp>
    </p:spTree>
    <p:extLst>
      <p:ext uri="{BB962C8B-B14F-4D97-AF65-F5344CB8AC3E}">
        <p14:creationId xmlns:p14="http://schemas.microsoft.com/office/powerpoint/2010/main" val="861614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15933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9379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5599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1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6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4"/>
          </p:nvPr>
        </p:nvSpPr>
        <p:spPr>
          <a:xfrm>
            <a:off x="4627959" y="1875433"/>
            <a:ext cx="3887400" cy="26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4_1_1_1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720000" y="2131475"/>
            <a:ext cx="3748500" cy="1898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429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5886300" cy="651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29" name="Google Shape;129;p25"/>
          <p:cNvPicPr preferRelativeResize="0"/>
          <p:nvPr/>
        </p:nvPicPr>
        <p:blipFill rotWithShape="1">
          <a:blip r:embed="rId2">
            <a:alphaModFix/>
          </a:blip>
          <a:srcRect l="43998" t="9395" r="37150"/>
          <a:stretch/>
        </p:blipFill>
        <p:spPr>
          <a:xfrm>
            <a:off x="8430826" y="0"/>
            <a:ext cx="713175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25"/>
          <p:cNvGrpSpPr/>
          <p:nvPr/>
        </p:nvGrpSpPr>
        <p:grpSpPr>
          <a:xfrm>
            <a:off x="818210" y="4536789"/>
            <a:ext cx="1230148" cy="634671"/>
            <a:chOff x="446775" y="1938400"/>
            <a:chExt cx="1552825" cy="801150"/>
          </a:xfrm>
        </p:grpSpPr>
        <p:sp>
          <p:nvSpPr>
            <p:cNvPr id="131" name="Google Shape;131;p25"/>
            <p:cNvSpPr/>
            <p:nvPr/>
          </p:nvSpPr>
          <p:spPr>
            <a:xfrm>
              <a:off x="446775" y="1938400"/>
              <a:ext cx="68225" cy="66825"/>
            </a:xfrm>
            <a:custGeom>
              <a:avLst/>
              <a:gdLst/>
              <a:ahLst/>
              <a:cxnLst/>
              <a:rect l="l" t="t" r="r" b="b"/>
              <a:pathLst>
                <a:path w="2729" h="2673" extrusionOk="0">
                  <a:moveTo>
                    <a:pt x="2145" y="0"/>
                  </a:moveTo>
                  <a:lnTo>
                    <a:pt x="1" y="2101"/>
                  </a:lnTo>
                  <a:lnTo>
                    <a:pt x="1" y="2672"/>
                  </a:lnTo>
                  <a:lnTo>
                    <a:pt x="2728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5"/>
            <p:cNvSpPr/>
            <p:nvPr/>
          </p:nvSpPr>
          <p:spPr>
            <a:xfrm>
              <a:off x="446775" y="1938400"/>
              <a:ext cx="192475" cy="188625"/>
            </a:xfrm>
            <a:custGeom>
              <a:avLst/>
              <a:gdLst/>
              <a:ahLst/>
              <a:cxnLst/>
              <a:rect l="l" t="t" r="r" b="b"/>
              <a:pathLst>
                <a:path w="7699" h="7545" extrusionOk="0">
                  <a:moveTo>
                    <a:pt x="7116" y="0"/>
                  </a:moveTo>
                  <a:lnTo>
                    <a:pt x="1" y="6961"/>
                  </a:lnTo>
                  <a:lnTo>
                    <a:pt x="1" y="7544"/>
                  </a:lnTo>
                  <a:lnTo>
                    <a:pt x="769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5"/>
            <p:cNvSpPr/>
            <p:nvPr/>
          </p:nvSpPr>
          <p:spPr>
            <a:xfrm>
              <a:off x="446775" y="1938400"/>
              <a:ext cx="316750" cy="310125"/>
            </a:xfrm>
            <a:custGeom>
              <a:avLst/>
              <a:gdLst/>
              <a:ahLst/>
              <a:cxnLst/>
              <a:rect l="l" t="t" r="r" b="b"/>
              <a:pathLst>
                <a:path w="12670" h="12405" extrusionOk="0">
                  <a:moveTo>
                    <a:pt x="12087" y="0"/>
                  </a:moveTo>
                  <a:lnTo>
                    <a:pt x="1" y="11822"/>
                  </a:lnTo>
                  <a:lnTo>
                    <a:pt x="1" y="12405"/>
                  </a:lnTo>
                  <a:lnTo>
                    <a:pt x="1267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5"/>
            <p:cNvSpPr/>
            <p:nvPr/>
          </p:nvSpPr>
          <p:spPr>
            <a:xfrm>
              <a:off x="446775" y="1938400"/>
              <a:ext cx="441025" cy="431650"/>
            </a:xfrm>
            <a:custGeom>
              <a:avLst/>
              <a:gdLst/>
              <a:ahLst/>
              <a:cxnLst/>
              <a:rect l="l" t="t" r="r" b="b"/>
              <a:pathLst>
                <a:path w="17641" h="17266" extrusionOk="0">
                  <a:moveTo>
                    <a:pt x="17046" y="0"/>
                  </a:moveTo>
                  <a:lnTo>
                    <a:pt x="1" y="16694"/>
                  </a:lnTo>
                  <a:lnTo>
                    <a:pt x="1" y="17266"/>
                  </a:lnTo>
                  <a:lnTo>
                    <a:pt x="1764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5"/>
            <p:cNvSpPr/>
            <p:nvPr/>
          </p:nvSpPr>
          <p:spPr>
            <a:xfrm>
              <a:off x="446775" y="1938400"/>
              <a:ext cx="565275" cy="553450"/>
            </a:xfrm>
            <a:custGeom>
              <a:avLst/>
              <a:gdLst/>
              <a:ahLst/>
              <a:cxnLst/>
              <a:rect l="l" t="t" r="r" b="b"/>
              <a:pathLst>
                <a:path w="22611" h="22138" extrusionOk="0">
                  <a:moveTo>
                    <a:pt x="22017" y="0"/>
                  </a:moveTo>
                  <a:lnTo>
                    <a:pt x="1" y="21555"/>
                  </a:lnTo>
                  <a:lnTo>
                    <a:pt x="1" y="22137"/>
                  </a:lnTo>
                  <a:lnTo>
                    <a:pt x="226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5"/>
            <p:cNvSpPr/>
            <p:nvPr/>
          </p:nvSpPr>
          <p:spPr>
            <a:xfrm>
              <a:off x="446775" y="1938400"/>
              <a:ext cx="689550" cy="674975"/>
            </a:xfrm>
            <a:custGeom>
              <a:avLst/>
              <a:gdLst/>
              <a:ahLst/>
              <a:cxnLst/>
              <a:rect l="l" t="t" r="r" b="b"/>
              <a:pathLst>
                <a:path w="27582" h="26999" extrusionOk="0">
                  <a:moveTo>
                    <a:pt x="26988" y="0"/>
                  </a:moveTo>
                  <a:lnTo>
                    <a:pt x="1" y="26426"/>
                  </a:lnTo>
                  <a:lnTo>
                    <a:pt x="1" y="26998"/>
                  </a:lnTo>
                  <a:lnTo>
                    <a:pt x="2758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5"/>
            <p:cNvSpPr/>
            <p:nvPr/>
          </p:nvSpPr>
          <p:spPr>
            <a:xfrm>
              <a:off x="446775" y="1938400"/>
              <a:ext cx="813825" cy="796475"/>
            </a:xfrm>
            <a:custGeom>
              <a:avLst/>
              <a:gdLst/>
              <a:ahLst/>
              <a:cxnLst/>
              <a:rect l="l" t="t" r="r" b="b"/>
              <a:pathLst>
                <a:path w="32553" h="31859" extrusionOk="0">
                  <a:moveTo>
                    <a:pt x="31959" y="0"/>
                  </a:moveTo>
                  <a:lnTo>
                    <a:pt x="1" y="31287"/>
                  </a:lnTo>
                  <a:lnTo>
                    <a:pt x="1" y="31859"/>
                  </a:lnTo>
                  <a:lnTo>
                    <a:pt x="3255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5"/>
            <p:cNvSpPr/>
            <p:nvPr/>
          </p:nvSpPr>
          <p:spPr>
            <a:xfrm>
              <a:off x="551800" y="1938400"/>
              <a:ext cx="832800" cy="801150"/>
            </a:xfrm>
            <a:custGeom>
              <a:avLst/>
              <a:gdLst/>
              <a:ahLst/>
              <a:cxnLst/>
              <a:rect l="l" t="t" r="r" b="b"/>
              <a:pathLst>
                <a:path w="3331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84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5"/>
            <p:cNvSpPr/>
            <p:nvPr/>
          </p:nvSpPr>
          <p:spPr>
            <a:xfrm>
              <a:off x="676075" y="1938400"/>
              <a:ext cx="832775" cy="801150"/>
            </a:xfrm>
            <a:custGeom>
              <a:avLst/>
              <a:gdLst/>
              <a:ahLst/>
              <a:cxnLst/>
              <a:rect l="l" t="t" r="r" b="b"/>
              <a:pathLst>
                <a:path w="33311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5"/>
            <p:cNvSpPr/>
            <p:nvPr/>
          </p:nvSpPr>
          <p:spPr>
            <a:xfrm>
              <a:off x="800075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5"/>
            <p:cNvSpPr/>
            <p:nvPr/>
          </p:nvSpPr>
          <p:spPr>
            <a:xfrm>
              <a:off x="924325" y="1938400"/>
              <a:ext cx="833075" cy="801150"/>
            </a:xfrm>
            <a:custGeom>
              <a:avLst/>
              <a:gdLst/>
              <a:ahLst/>
              <a:cxnLst/>
              <a:rect l="l" t="t" r="r" b="b"/>
              <a:pathLst>
                <a:path w="33323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5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5"/>
            <p:cNvSpPr/>
            <p:nvPr/>
          </p:nvSpPr>
          <p:spPr>
            <a:xfrm>
              <a:off x="1172875" y="1938400"/>
              <a:ext cx="826725" cy="801150"/>
            </a:xfrm>
            <a:custGeom>
              <a:avLst/>
              <a:gdLst/>
              <a:ahLst/>
              <a:cxnLst/>
              <a:rect l="l" t="t" r="r" b="b"/>
              <a:pathLst>
                <a:path w="33069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069" y="242"/>
                  </a:lnTo>
                  <a:lnTo>
                    <a:pt x="3306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5"/>
            <p:cNvSpPr/>
            <p:nvPr/>
          </p:nvSpPr>
          <p:spPr>
            <a:xfrm>
              <a:off x="1297150" y="2051650"/>
              <a:ext cx="702450" cy="687900"/>
            </a:xfrm>
            <a:custGeom>
              <a:avLst/>
              <a:gdLst/>
              <a:ahLst/>
              <a:cxnLst/>
              <a:rect l="l" t="t" r="r" b="b"/>
              <a:pathLst>
                <a:path w="28098" h="27516" extrusionOk="0">
                  <a:moveTo>
                    <a:pt x="28098" y="1"/>
                  </a:moveTo>
                  <a:lnTo>
                    <a:pt x="0" y="27516"/>
                  </a:lnTo>
                  <a:lnTo>
                    <a:pt x="583" y="27516"/>
                  </a:lnTo>
                  <a:lnTo>
                    <a:pt x="28098" y="573"/>
                  </a:lnTo>
                  <a:lnTo>
                    <a:pt x="28098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5"/>
            <p:cNvSpPr/>
            <p:nvPr/>
          </p:nvSpPr>
          <p:spPr>
            <a:xfrm>
              <a:off x="1669675" y="2416500"/>
              <a:ext cx="329925" cy="323050"/>
            </a:xfrm>
            <a:custGeom>
              <a:avLst/>
              <a:gdLst/>
              <a:ahLst/>
              <a:cxnLst/>
              <a:rect l="l" t="t" r="r" b="b"/>
              <a:pathLst>
                <a:path w="13197" h="12922" extrusionOk="0">
                  <a:moveTo>
                    <a:pt x="13197" y="0"/>
                  </a:moveTo>
                  <a:lnTo>
                    <a:pt x="0" y="12922"/>
                  </a:lnTo>
                  <a:lnTo>
                    <a:pt x="594" y="12922"/>
                  </a:lnTo>
                  <a:lnTo>
                    <a:pt x="13197" y="572"/>
                  </a:lnTo>
                  <a:lnTo>
                    <a:pt x="13197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5"/>
            <p:cNvSpPr/>
            <p:nvPr/>
          </p:nvSpPr>
          <p:spPr>
            <a:xfrm>
              <a:off x="1048600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5"/>
            <p:cNvSpPr/>
            <p:nvPr/>
          </p:nvSpPr>
          <p:spPr>
            <a:xfrm>
              <a:off x="1421400" y="2173175"/>
              <a:ext cx="578200" cy="566375"/>
            </a:xfrm>
            <a:custGeom>
              <a:avLst/>
              <a:gdLst/>
              <a:ahLst/>
              <a:cxnLst/>
              <a:rect l="l" t="t" r="r" b="b"/>
              <a:pathLst>
                <a:path w="23128" h="22655" extrusionOk="0">
                  <a:moveTo>
                    <a:pt x="23128" y="1"/>
                  </a:moveTo>
                  <a:lnTo>
                    <a:pt x="1" y="22655"/>
                  </a:lnTo>
                  <a:lnTo>
                    <a:pt x="584" y="22655"/>
                  </a:lnTo>
                  <a:lnTo>
                    <a:pt x="23128" y="584"/>
                  </a:lnTo>
                  <a:lnTo>
                    <a:pt x="23128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5"/>
            <p:cNvSpPr/>
            <p:nvPr/>
          </p:nvSpPr>
          <p:spPr>
            <a:xfrm>
              <a:off x="1545400" y="2294700"/>
              <a:ext cx="454200" cy="444850"/>
            </a:xfrm>
            <a:custGeom>
              <a:avLst/>
              <a:gdLst/>
              <a:ahLst/>
              <a:cxnLst/>
              <a:rect l="l" t="t" r="r" b="b"/>
              <a:pathLst>
                <a:path w="18168" h="17794" extrusionOk="0">
                  <a:moveTo>
                    <a:pt x="18168" y="0"/>
                  </a:moveTo>
                  <a:lnTo>
                    <a:pt x="0" y="17794"/>
                  </a:lnTo>
                  <a:lnTo>
                    <a:pt x="594" y="17794"/>
                  </a:lnTo>
                  <a:lnTo>
                    <a:pt x="18168" y="583"/>
                  </a:lnTo>
                  <a:lnTo>
                    <a:pt x="18168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5"/>
            <p:cNvSpPr/>
            <p:nvPr/>
          </p:nvSpPr>
          <p:spPr>
            <a:xfrm>
              <a:off x="1793925" y="2538000"/>
              <a:ext cx="205675" cy="201550"/>
            </a:xfrm>
            <a:custGeom>
              <a:avLst/>
              <a:gdLst/>
              <a:ahLst/>
              <a:cxnLst/>
              <a:rect l="l" t="t" r="r" b="b"/>
              <a:pathLst>
                <a:path w="8227" h="8062" extrusionOk="0">
                  <a:moveTo>
                    <a:pt x="8227" y="1"/>
                  </a:moveTo>
                  <a:lnTo>
                    <a:pt x="1" y="8062"/>
                  </a:lnTo>
                  <a:lnTo>
                    <a:pt x="595" y="8062"/>
                  </a:lnTo>
                  <a:lnTo>
                    <a:pt x="8227" y="584"/>
                  </a:lnTo>
                  <a:lnTo>
                    <a:pt x="822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5"/>
            <p:cNvSpPr/>
            <p:nvPr/>
          </p:nvSpPr>
          <p:spPr>
            <a:xfrm>
              <a:off x="1918200" y="2659800"/>
              <a:ext cx="81400" cy="79750"/>
            </a:xfrm>
            <a:custGeom>
              <a:avLst/>
              <a:gdLst/>
              <a:ahLst/>
              <a:cxnLst/>
              <a:rect l="l" t="t" r="r" b="b"/>
              <a:pathLst>
                <a:path w="3256" h="3190" extrusionOk="0">
                  <a:moveTo>
                    <a:pt x="3256" y="1"/>
                  </a:moveTo>
                  <a:lnTo>
                    <a:pt x="1" y="3190"/>
                  </a:lnTo>
                  <a:lnTo>
                    <a:pt x="594" y="3190"/>
                  </a:lnTo>
                  <a:lnTo>
                    <a:pt x="3256" y="572"/>
                  </a:lnTo>
                  <a:lnTo>
                    <a:pt x="3256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25"/>
          <p:cNvGrpSpPr/>
          <p:nvPr/>
        </p:nvGrpSpPr>
        <p:grpSpPr>
          <a:xfrm>
            <a:off x="7619050" y="3707600"/>
            <a:ext cx="2336700" cy="2336700"/>
            <a:chOff x="-3409125" y="2800550"/>
            <a:chExt cx="2336700" cy="2336700"/>
          </a:xfrm>
        </p:grpSpPr>
        <p:sp>
          <p:nvSpPr>
            <p:cNvPr id="151" name="Google Shape;151;p25"/>
            <p:cNvSpPr/>
            <p:nvPr/>
          </p:nvSpPr>
          <p:spPr>
            <a:xfrm>
              <a:off x="-3409125" y="2800550"/>
              <a:ext cx="2336700" cy="23367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2" name="Google Shape;152;p25"/>
            <p:cNvSpPr/>
            <p:nvPr/>
          </p:nvSpPr>
          <p:spPr>
            <a:xfrm>
              <a:off x="-3068550" y="3141125"/>
              <a:ext cx="1655400" cy="1655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" name="Google Shape;153;p25"/>
          <p:cNvGrpSpPr/>
          <p:nvPr/>
        </p:nvGrpSpPr>
        <p:grpSpPr>
          <a:xfrm>
            <a:off x="7191010" y="-27960"/>
            <a:ext cx="1230148" cy="634671"/>
            <a:chOff x="446775" y="1938400"/>
            <a:chExt cx="1552825" cy="801150"/>
          </a:xfrm>
        </p:grpSpPr>
        <p:sp>
          <p:nvSpPr>
            <p:cNvPr id="154" name="Google Shape;154;p25"/>
            <p:cNvSpPr/>
            <p:nvPr/>
          </p:nvSpPr>
          <p:spPr>
            <a:xfrm>
              <a:off x="446775" y="1938400"/>
              <a:ext cx="68225" cy="66825"/>
            </a:xfrm>
            <a:custGeom>
              <a:avLst/>
              <a:gdLst/>
              <a:ahLst/>
              <a:cxnLst/>
              <a:rect l="l" t="t" r="r" b="b"/>
              <a:pathLst>
                <a:path w="2729" h="2673" extrusionOk="0">
                  <a:moveTo>
                    <a:pt x="2145" y="0"/>
                  </a:moveTo>
                  <a:lnTo>
                    <a:pt x="1" y="2101"/>
                  </a:lnTo>
                  <a:lnTo>
                    <a:pt x="1" y="2672"/>
                  </a:lnTo>
                  <a:lnTo>
                    <a:pt x="2728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5"/>
            <p:cNvSpPr/>
            <p:nvPr/>
          </p:nvSpPr>
          <p:spPr>
            <a:xfrm>
              <a:off x="446775" y="1938400"/>
              <a:ext cx="192475" cy="188625"/>
            </a:xfrm>
            <a:custGeom>
              <a:avLst/>
              <a:gdLst/>
              <a:ahLst/>
              <a:cxnLst/>
              <a:rect l="l" t="t" r="r" b="b"/>
              <a:pathLst>
                <a:path w="7699" h="7545" extrusionOk="0">
                  <a:moveTo>
                    <a:pt x="7116" y="0"/>
                  </a:moveTo>
                  <a:lnTo>
                    <a:pt x="1" y="6961"/>
                  </a:lnTo>
                  <a:lnTo>
                    <a:pt x="1" y="7544"/>
                  </a:lnTo>
                  <a:lnTo>
                    <a:pt x="7699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5"/>
            <p:cNvSpPr/>
            <p:nvPr/>
          </p:nvSpPr>
          <p:spPr>
            <a:xfrm>
              <a:off x="446775" y="1938400"/>
              <a:ext cx="316750" cy="310125"/>
            </a:xfrm>
            <a:custGeom>
              <a:avLst/>
              <a:gdLst/>
              <a:ahLst/>
              <a:cxnLst/>
              <a:rect l="l" t="t" r="r" b="b"/>
              <a:pathLst>
                <a:path w="12670" h="12405" extrusionOk="0">
                  <a:moveTo>
                    <a:pt x="12087" y="0"/>
                  </a:moveTo>
                  <a:lnTo>
                    <a:pt x="1" y="11822"/>
                  </a:lnTo>
                  <a:lnTo>
                    <a:pt x="1" y="12405"/>
                  </a:lnTo>
                  <a:lnTo>
                    <a:pt x="12670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5"/>
            <p:cNvSpPr/>
            <p:nvPr/>
          </p:nvSpPr>
          <p:spPr>
            <a:xfrm>
              <a:off x="446775" y="1938400"/>
              <a:ext cx="441025" cy="431650"/>
            </a:xfrm>
            <a:custGeom>
              <a:avLst/>
              <a:gdLst/>
              <a:ahLst/>
              <a:cxnLst/>
              <a:rect l="l" t="t" r="r" b="b"/>
              <a:pathLst>
                <a:path w="17641" h="17266" extrusionOk="0">
                  <a:moveTo>
                    <a:pt x="17046" y="0"/>
                  </a:moveTo>
                  <a:lnTo>
                    <a:pt x="1" y="16694"/>
                  </a:lnTo>
                  <a:lnTo>
                    <a:pt x="1" y="17266"/>
                  </a:lnTo>
                  <a:lnTo>
                    <a:pt x="17640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5"/>
            <p:cNvSpPr/>
            <p:nvPr/>
          </p:nvSpPr>
          <p:spPr>
            <a:xfrm>
              <a:off x="446775" y="1938400"/>
              <a:ext cx="565275" cy="553450"/>
            </a:xfrm>
            <a:custGeom>
              <a:avLst/>
              <a:gdLst/>
              <a:ahLst/>
              <a:cxnLst/>
              <a:rect l="l" t="t" r="r" b="b"/>
              <a:pathLst>
                <a:path w="22611" h="22138" extrusionOk="0">
                  <a:moveTo>
                    <a:pt x="22017" y="0"/>
                  </a:moveTo>
                  <a:lnTo>
                    <a:pt x="1" y="21555"/>
                  </a:lnTo>
                  <a:lnTo>
                    <a:pt x="1" y="22137"/>
                  </a:lnTo>
                  <a:lnTo>
                    <a:pt x="22611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5"/>
            <p:cNvSpPr/>
            <p:nvPr/>
          </p:nvSpPr>
          <p:spPr>
            <a:xfrm>
              <a:off x="446775" y="1938400"/>
              <a:ext cx="689550" cy="674975"/>
            </a:xfrm>
            <a:custGeom>
              <a:avLst/>
              <a:gdLst/>
              <a:ahLst/>
              <a:cxnLst/>
              <a:rect l="l" t="t" r="r" b="b"/>
              <a:pathLst>
                <a:path w="27582" h="26999" extrusionOk="0">
                  <a:moveTo>
                    <a:pt x="26988" y="0"/>
                  </a:moveTo>
                  <a:lnTo>
                    <a:pt x="1" y="26426"/>
                  </a:lnTo>
                  <a:lnTo>
                    <a:pt x="1" y="26998"/>
                  </a:lnTo>
                  <a:lnTo>
                    <a:pt x="2758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5"/>
            <p:cNvSpPr/>
            <p:nvPr/>
          </p:nvSpPr>
          <p:spPr>
            <a:xfrm>
              <a:off x="446775" y="1938400"/>
              <a:ext cx="813825" cy="796475"/>
            </a:xfrm>
            <a:custGeom>
              <a:avLst/>
              <a:gdLst/>
              <a:ahLst/>
              <a:cxnLst/>
              <a:rect l="l" t="t" r="r" b="b"/>
              <a:pathLst>
                <a:path w="32553" h="31859" extrusionOk="0">
                  <a:moveTo>
                    <a:pt x="31959" y="0"/>
                  </a:moveTo>
                  <a:lnTo>
                    <a:pt x="1" y="31287"/>
                  </a:lnTo>
                  <a:lnTo>
                    <a:pt x="1" y="31859"/>
                  </a:lnTo>
                  <a:lnTo>
                    <a:pt x="3255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5"/>
            <p:cNvSpPr/>
            <p:nvPr/>
          </p:nvSpPr>
          <p:spPr>
            <a:xfrm>
              <a:off x="551800" y="1938400"/>
              <a:ext cx="832800" cy="801150"/>
            </a:xfrm>
            <a:custGeom>
              <a:avLst/>
              <a:gdLst/>
              <a:ahLst/>
              <a:cxnLst/>
              <a:rect l="l" t="t" r="r" b="b"/>
              <a:pathLst>
                <a:path w="3331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84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5"/>
            <p:cNvSpPr/>
            <p:nvPr/>
          </p:nvSpPr>
          <p:spPr>
            <a:xfrm>
              <a:off x="676075" y="1938400"/>
              <a:ext cx="832775" cy="801150"/>
            </a:xfrm>
            <a:custGeom>
              <a:avLst/>
              <a:gdLst/>
              <a:ahLst/>
              <a:cxnLst/>
              <a:rect l="l" t="t" r="r" b="b"/>
              <a:pathLst>
                <a:path w="33311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5"/>
            <p:cNvSpPr/>
            <p:nvPr/>
          </p:nvSpPr>
          <p:spPr>
            <a:xfrm>
              <a:off x="800075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5"/>
            <p:cNvSpPr/>
            <p:nvPr/>
          </p:nvSpPr>
          <p:spPr>
            <a:xfrm>
              <a:off x="924325" y="1938400"/>
              <a:ext cx="833075" cy="801150"/>
            </a:xfrm>
            <a:custGeom>
              <a:avLst/>
              <a:gdLst/>
              <a:ahLst/>
              <a:cxnLst/>
              <a:rect l="l" t="t" r="r" b="b"/>
              <a:pathLst>
                <a:path w="33323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5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5"/>
            <p:cNvSpPr/>
            <p:nvPr/>
          </p:nvSpPr>
          <p:spPr>
            <a:xfrm>
              <a:off x="1172875" y="1938400"/>
              <a:ext cx="826725" cy="801150"/>
            </a:xfrm>
            <a:custGeom>
              <a:avLst/>
              <a:gdLst/>
              <a:ahLst/>
              <a:cxnLst/>
              <a:rect l="l" t="t" r="r" b="b"/>
              <a:pathLst>
                <a:path w="33069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069" y="242"/>
                  </a:lnTo>
                  <a:lnTo>
                    <a:pt x="33069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5"/>
            <p:cNvSpPr/>
            <p:nvPr/>
          </p:nvSpPr>
          <p:spPr>
            <a:xfrm>
              <a:off x="1297150" y="2051650"/>
              <a:ext cx="702450" cy="687900"/>
            </a:xfrm>
            <a:custGeom>
              <a:avLst/>
              <a:gdLst/>
              <a:ahLst/>
              <a:cxnLst/>
              <a:rect l="l" t="t" r="r" b="b"/>
              <a:pathLst>
                <a:path w="28098" h="27516" extrusionOk="0">
                  <a:moveTo>
                    <a:pt x="28098" y="1"/>
                  </a:moveTo>
                  <a:lnTo>
                    <a:pt x="0" y="27516"/>
                  </a:lnTo>
                  <a:lnTo>
                    <a:pt x="583" y="27516"/>
                  </a:lnTo>
                  <a:lnTo>
                    <a:pt x="28098" y="573"/>
                  </a:lnTo>
                  <a:lnTo>
                    <a:pt x="28098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5"/>
            <p:cNvSpPr/>
            <p:nvPr/>
          </p:nvSpPr>
          <p:spPr>
            <a:xfrm>
              <a:off x="1669675" y="2416500"/>
              <a:ext cx="329925" cy="323050"/>
            </a:xfrm>
            <a:custGeom>
              <a:avLst/>
              <a:gdLst/>
              <a:ahLst/>
              <a:cxnLst/>
              <a:rect l="l" t="t" r="r" b="b"/>
              <a:pathLst>
                <a:path w="13197" h="12922" extrusionOk="0">
                  <a:moveTo>
                    <a:pt x="13197" y="0"/>
                  </a:moveTo>
                  <a:lnTo>
                    <a:pt x="0" y="12922"/>
                  </a:lnTo>
                  <a:lnTo>
                    <a:pt x="594" y="12922"/>
                  </a:lnTo>
                  <a:lnTo>
                    <a:pt x="13197" y="572"/>
                  </a:lnTo>
                  <a:lnTo>
                    <a:pt x="13197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5"/>
            <p:cNvSpPr/>
            <p:nvPr/>
          </p:nvSpPr>
          <p:spPr>
            <a:xfrm>
              <a:off x="1048600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5"/>
            <p:cNvSpPr/>
            <p:nvPr/>
          </p:nvSpPr>
          <p:spPr>
            <a:xfrm>
              <a:off x="1421400" y="2173175"/>
              <a:ext cx="578200" cy="566375"/>
            </a:xfrm>
            <a:custGeom>
              <a:avLst/>
              <a:gdLst/>
              <a:ahLst/>
              <a:cxnLst/>
              <a:rect l="l" t="t" r="r" b="b"/>
              <a:pathLst>
                <a:path w="23128" h="22655" extrusionOk="0">
                  <a:moveTo>
                    <a:pt x="23128" y="1"/>
                  </a:moveTo>
                  <a:lnTo>
                    <a:pt x="1" y="22655"/>
                  </a:lnTo>
                  <a:lnTo>
                    <a:pt x="584" y="22655"/>
                  </a:lnTo>
                  <a:lnTo>
                    <a:pt x="23128" y="584"/>
                  </a:lnTo>
                  <a:lnTo>
                    <a:pt x="23128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5"/>
            <p:cNvSpPr/>
            <p:nvPr/>
          </p:nvSpPr>
          <p:spPr>
            <a:xfrm>
              <a:off x="1545400" y="2294700"/>
              <a:ext cx="454200" cy="444850"/>
            </a:xfrm>
            <a:custGeom>
              <a:avLst/>
              <a:gdLst/>
              <a:ahLst/>
              <a:cxnLst/>
              <a:rect l="l" t="t" r="r" b="b"/>
              <a:pathLst>
                <a:path w="18168" h="17794" extrusionOk="0">
                  <a:moveTo>
                    <a:pt x="18168" y="0"/>
                  </a:moveTo>
                  <a:lnTo>
                    <a:pt x="0" y="17794"/>
                  </a:lnTo>
                  <a:lnTo>
                    <a:pt x="594" y="17794"/>
                  </a:lnTo>
                  <a:lnTo>
                    <a:pt x="18168" y="583"/>
                  </a:lnTo>
                  <a:lnTo>
                    <a:pt x="18168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5"/>
            <p:cNvSpPr/>
            <p:nvPr/>
          </p:nvSpPr>
          <p:spPr>
            <a:xfrm>
              <a:off x="1793925" y="2538000"/>
              <a:ext cx="205675" cy="201550"/>
            </a:xfrm>
            <a:custGeom>
              <a:avLst/>
              <a:gdLst/>
              <a:ahLst/>
              <a:cxnLst/>
              <a:rect l="l" t="t" r="r" b="b"/>
              <a:pathLst>
                <a:path w="8227" h="8062" extrusionOk="0">
                  <a:moveTo>
                    <a:pt x="8227" y="1"/>
                  </a:moveTo>
                  <a:lnTo>
                    <a:pt x="1" y="8062"/>
                  </a:lnTo>
                  <a:lnTo>
                    <a:pt x="595" y="8062"/>
                  </a:lnTo>
                  <a:lnTo>
                    <a:pt x="8227" y="584"/>
                  </a:lnTo>
                  <a:lnTo>
                    <a:pt x="8227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5"/>
            <p:cNvSpPr/>
            <p:nvPr/>
          </p:nvSpPr>
          <p:spPr>
            <a:xfrm>
              <a:off x="1918200" y="2659800"/>
              <a:ext cx="81400" cy="79750"/>
            </a:xfrm>
            <a:custGeom>
              <a:avLst/>
              <a:gdLst/>
              <a:ahLst/>
              <a:cxnLst/>
              <a:rect l="l" t="t" r="r" b="b"/>
              <a:pathLst>
                <a:path w="3256" h="3190" extrusionOk="0">
                  <a:moveTo>
                    <a:pt x="3256" y="1"/>
                  </a:moveTo>
                  <a:lnTo>
                    <a:pt x="1" y="3190"/>
                  </a:lnTo>
                  <a:lnTo>
                    <a:pt x="594" y="3190"/>
                  </a:lnTo>
                  <a:lnTo>
                    <a:pt x="3256" y="572"/>
                  </a:lnTo>
                  <a:lnTo>
                    <a:pt x="3256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" name="Google Shape;173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>
            <a:spLocks noGrp="1"/>
          </p:cNvSpPr>
          <p:nvPr>
            <p:ph type="subTitle" idx="1"/>
          </p:nvPr>
        </p:nvSpPr>
        <p:spPr>
          <a:xfrm>
            <a:off x="1651646" y="1771100"/>
            <a:ext cx="2378100" cy="554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68575" tIns="34275" rIns="68575" bIns="34275" anchor="b" anchorCtr="0">
            <a:norm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subTitle" idx="2"/>
          </p:nvPr>
        </p:nvSpPr>
        <p:spPr>
          <a:xfrm>
            <a:off x="5114250" y="1771100"/>
            <a:ext cx="2378100" cy="554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68575" tIns="34275" rIns="68575" bIns="34275" anchor="b" anchorCtr="0">
            <a:norm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51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78" name="Google Shape;178;p26"/>
          <p:cNvPicPr preferRelativeResize="0"/>
          <p:nvPr/>
        </p:nvPicPr>
        <p:blipFill rotWithShape="1">
          <a:blip r:embed="rId2">
            <a:alphaModFix/>
          </a:blip>
          <a:srcRect l="47514" t="9395" r="43085"/>
          <a:stretch/>
        </p:blipFill>
        <p:spPr>
          <a:xfrm>
            <a:off x="1924" y="0"/>
            <a:ext cx="355651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Google Shape;179;p26"/>
          <p:cNvGrpSpPr/>
          <p:nvPr/>
        </p:nvGrpSpPr>
        <p:grpSpPr>
          <a:xfrm>
            <a:off x="7198751" y="4536789"/>
            <a:ext cx="1230148" cy="634671"/>
            <a:chOff x="446775" y="1938400"/>
            <a:chExt cx="1552825" cy="801150"/>
          </a:xfrm>
        </p:grpSpPr>
        <p:sp>
          <p:nvSpPr>
            <p:cNvPr id="180" name="Google Shape;180;p26"/>
            <p:cNvSpPr/>
            <p:nvPr/>
          </p:nvSpPr>
          <p:spPr>
            <a:xfrm>
              <a:off x="446775" y="1938400"/>
              <a:ext cx="68225" cy="66825"/>
            </a:xfrm>
            <a:custGeom>
              <a:avLst/>
              <a:gdLst/>
              <a:ahLst/>
              <a:cxnLst/>
              <a:rect l="l" t="t" r="r" b="b"/>
              <a:pathLst>
                <a:path w="2729" h="2673" extrusionOk="0">
                  <a:moveTo>
                    <a:pt x="2145" y="0"/>
                  </a:moveTo>
                  <a:lnTo>
                    <a:pt x="1" y="2101"/>
                  </a:lnTo>
                  <a:lnTo>
                    <a:pt x="1" y="2672"/>
                  </a:lnTo>
                  <a:lnTo>
                    <a:pt x="2728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6"/>
            <p:cNvSpPr/>
            <p:nvPr/>
          </p:nvSpPr>
          <p:spPr>
            <a:xfrm>
              <a:off x="446775" y="1938400"/>
              <a:ext cx="192475" cy="188625"/>
            </a:xfrm>
            <a:custGeom>
              <a:avLst/>
              <a:gdLst/>
              <a:ahLst/>
              <a:cxnLst/>
              <a:rect l="l" t="t" r="r" b="b"/>
              <a:pathLst>
                <a:path w="7699" h="7545" extrusionOk="0">
                  <a:moveTo>
                    <a:pt x="7116" y="0"/>
                  </a:moveTo>
                  <a:lnTo>
                    <a:pt x="1" y="6961"/>
                  </a:lnTo>
                  <a:lnTo>
                    <a:pt x="1" y="7544"/>
                  </a:lnTo>
                  <a:lnTo>
                    <a:pt x="769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6"/>
            <p:cNvSpPr/>
            <p:nvPr/>
          </p:nvSpPr>
          <p:spPr>
            <a:xfrm>
              <a:off x="446775" y="1938400"/>
              <a:ext cx="316750" cy="310125"/>
            </a:xfrm>
            <a:custGeom>
              <a:avLst/>
              <a:gdLst/>
              <a:ahLst/>
              <a:cxnLst/>
              <a:rect l="l" t="t" r="r" b="b"/>
              <a:pathLst>
                <a:path w="12670" h="12405" extrusionOk="0">
                  <a:moveTo>
                    <a:pt x="12087" y="0"/>
                  </a:moveTo>
                  <a:lnTo>
                    <a:pt x="1" y="11822"/>
                  </a:lnTo>
                  <a:lnTo>
                    <a:pt x="1" y="12405"/>
                  </a:lnTo>
                  <a:lnTo>
                    <a:pt x="1267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6"/>
            <p:cNvSpPr/>
            <p:nvPr/>
          </p:nvSpPr>
          <p:spPr>
            <a:xfrm>
              <a:off x="446775" y="1938400"/>
              <a:ext cx="441025" cy="431650"/>
            </a:xfrm>
            <a:custGeom>
              <a:avLst/>
              <a:gdLst/>
              <a:ahLst/>
              <a:cxnLst/>
              <a:rect l="l" t="t" r="r" b="b"/>
              <a:pathLst>
                <a:path w="17641" h="17266" extrusionOk="0">
                  <a:moveTo>
                    <a:pt x="17046" y="0"/>
                  </a:moveTo>
                  <a:lnTo>
                    <a:pt x="1" y="16694"/>
                  </a:lnTo>
                  <a:lnTo>
                    <a:pt x="1" y="17266"/>
                  </a:lnTo>
                  <a:lnTo>
                    <a:pt x="1764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6"/>
            <p:cNvSpPr/>
            <p:nvPr/>
          </p:nvSpPr>
          <p:spPr>
            <a:xfrm>
              <a:off x="446775" y="1938400"/>
              <a:ext cx="565275" cy="553450"/>
            </a:xfrm>
            <a:custGeom>
              <a:avLst/>
              <a:gdLst/>
              <a:ahLst/>
              <a:cxnLst/>
              <a:rect l="l" t="t" r="r" b="b"/>
              <a:pathLst>
                <a:path w="22611" h="22138" extrusionOk="0">
                  <a:moveTo>
                    <a:pt x="22017" y="0"/>
                  </a:moveTo>
                  <a:lnTo>
                    <a:pt x="1" y="21555"/>
                  </a:lnTo>
                  <a:lnTo>
                    <a:pt x="1" y="22137"/>
                  </a:lnTo>
                  <a:lnTo>
                    <a:pt x="226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6"/>
            <p:cNvSpPr/>
            <p:nvPr/>
          </p:nvSpPr>
          <p:spPr>
            <a:xfrm>
              <a:off x="446775" y="1938400"/>
              <a:ext cx="689550" cy="674975"/>
            </a:xfrm>
            <a:custGeom>
              <a:avLst/>
              <a:gdLst/>
              <a:ahLst/>
              <a:cxnLst/>
              <a:rect l="l" t="t" r="r" b="b"/>
              <a:pathLst>
                <a:path w="27582" h="26999" extrusionOk="0">
                  <a:moveTo>
                    <a:pt x="26988" y="0"/>
                  </a:moveTo>
                  <a:lnTo>
                    <a:pt x="1" y="26426"/>
                  </a:lnTo>
                  <a:lnTo>
                    <a:pt x="1" y="26998"/>
                  </a:lnTo>
                  <a:lnTo>
                    <a:pt x="2758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6"/>
            <p:cNvSpPr/>
            <p:nvPr/>
          </p:nvSpPr>
          <p:spPr>
            <a:xfrm>
              <a:off x="446775" y="1938400"/>
              <a:ext cx="813825" cy="796475"/>
            </a:xfrm>
            <a:custGeom>
              <a:avLst/>
              <a:gdLst/>
              <a:ahLst/>
              <a:cxnLst/>
              <a:rect l="l" t="t" r="r" b="b"/>
              <a:pathLst>
                <a:path w="32553" h="31859" extrusionOk="0">
                  <a:moveTo>
                    <a:pt x="31959" y="0"/>
                  </a:moveTo>
                  <a:lnTo>
                    <a:pt x="1" y="31287"/>
                  </a:lnTo>
                  <a:lnTo>
                    <a:pt x="1" y="31859"/>
                  </a:lnTo>
                  <a:lnTo>
                    <a:pt x="3255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6"/>
            <p:cNvSpPr/>
            <p:nvPr/>
          </p:nvSpPr>
          <p:spPr>
            <a:xfrm>
              <a:off x="551800" y="1938400"/>
              <a:ext cx="832800" cy="801150"/>
            </a:xfrm>
            <a:custGeom>
              <a:avLst/>
              <a:gdLst/>
              <a:ahLst/>
              <a:cxnLst/>
              <a:rect l="l" t="t" r="r" b="b"/>
              <a:pathLst>
                <a:path w="3331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84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6"/>
            <p:cNvSpPr/>
            <p:nvPr/>
          </p:nvSpPr>
          <p:spPr>
            <a:xfrm>
              <a:off x="676075" y="1938400"/>
              <a:ext cx="832775" cy="801150"/>
            </a:xfrm>
            <a:custGeom>
              <a:avLst/>
              <a:gdLst/>
              <a:ahLst/>
              <a:cxnLst/>
              <a:rect l="l" t="t" r="r" b="b"/>
              <a:pathLst>
                <a:path w="33311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6"/>
            <p:cNvSpPr/>
            <p:nvPr/>
          </p:nvSpPr>
          <p:spPr>
            <a:xfrm>
              <a:off x="800075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6"/>
            <p:cNvSpPr/>
            <p:nvPr/>
          </p:nvSpPr>
          <p:spPr>
            <a:xfrm>
              <a:off x="924325" y="1938400"/>
              <a:ext cx="833075" cy="801150"/>
            </a:xfrm>
            <a:custGeom>
              <a:avLst/>
              <a:gdLst/>
              <a:ahLst/>
              <a:cxnLst/>
              <a:rect l="l" t="t" r="r" b="b"/>
              <a:pathLst>
                <a:path w="33323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5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6"/>
            <p:cNvSpPr/>
            <p:nvPr/>
          </p:nvSpPr>
          <p:spPr>
            <a:xfrm>
              <a:off x="1172875" y="1938400"/>
              <a:ext cx="826725" cy="801150"/>
            </a:xfrm>
            <a:custGeom>
              <a:avLst/>
              <a:gdLst/>
              <a:ahLst/>
              <a:cxnLst/>
              <a:rect l="l" t="t" r="r" b="b"/>
              <a:pathLst>
                <a:path w="33069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069" y="242"/>
                  </a:lnTo>
                  <a:lnTo>
                    <a:pt x="3306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6"/>
            <p:cNvSpPr/>
            <p:nvPr/>
          </p:nvSpPr>
          <p:spPr>
            <a:xfrm>
              <a:off x="1297150" y="2051650"/>
              <a:ext cx="702450" cy="687900"/>
            </a:xfrm>
            <a:custGeom>
              <a:avLst/>
              <a:gdLst/>
              <a:ahLst/>
              <a:cxnLst/>
              <a:rect l="l" t="t" r="r" b="b"/>
              <a:pathLst>
                <a:path w="28098" h="27516" extrusionOk="0">
                  <a:moveTo>
                    <a:pt x="28098" y="1"/>
                  </a:moveTo>
                  <a:lnTo>
                    <a:pt x="0" y="27516"/>
                  </a:lnTo>
                  <a:lnTo>
                    <a:pt x="583" y="27516"/>
                  </a:lnTo>
                  <a:lnTo>
                    <a:pt x="28098" y="573"/>
                  </a:lnTo>
                  <a:lnTo>
                    <a:pt x="28098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6"/>
            <p:cNvSpPr/>
            <p:nvPr/>
          </p:nvSpPr>
          <p:spPr>
            <a:xfrm>
              <a:off x="1669675" y="2416500"/>
              <a:ext cx="329925" cy="323050"/>
            </a:xfrm>
            <a:custGeom>
              <a:avLst/>
              <a:gdLst/>
              <a:ahLst/>
              <a:cxnLst/>
              <a:rect l="l" t="t" r="r" b="b"/>
              <a:pathLst>
                <a:path w="13197" h="12922" extrusionOk="0">
                  <a:moveTo>
                    <a:pt x="13197" y="0"/>
                  </a:moveTo>
                  <a:lnTo>
                    <a:pt x="0" y="12922"/>
                  </a:lnTo>
                  <a:lnTo>
                    <a:pt x="594" y="12922"/>
                  </a:lnTo>
                  <a:lnTo>
                    <a:pt x="13197" y="572"/>
                  </a:lnTo>
                  <a:lnTo>
                    <a:pt x="13197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6"/>
            <p:cNvSpPr/>
            <p:nvPr/>
          </p:nvSpPr>
          <p:spPr>
            <a:xfrm>
              <a:off x="1048600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6"/>
            <p:cNvSpPr/>
            <p:nvPr/>
          </p:nvSpPr>
          <p:spPr>
            <a:xfrm>
              <a:off x="1421400" y="2173175"/>
              <a:ext cx="578200" cy="566375"/>
            </a:xfrm>
            <a:custGeom>
              <a:avLst/>
              <a:gdLst/>
              <a:ahLst/>
              <a:cxnLst/>
              <a:rect l="l" t="t" r="r" b="b"/>
              <a:pathLst>
                <a:path w="23128" h="22655" extrusionOk="0">
                  <a:moveTo>
                    <a:pt x="23128" y="1"/>
                  </a:moveTo>
                  <a:lnTo>
                    <a:pt x="1" y="22655"/>
                  </a:lnTo>
                  <a:lnTo>
                    <a:pt x="584" y="22655"/>
                  </a:lnTo>
                  <a:lnTo>
                    <a:pt x="23128" y="584"/>
                  </a:lnTo>
                  <a:lnTo>
                    <a:pt x="23128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6"/>
            <p:cNvSpPr/>
            <p:nvPr/>
          </p:nvSpPr>
          <p:spPr>
            <a:xfrm>
              <a:off x="1545400" y="2294700"/>
              <a:ext cx="454200" cy="444850"/>
            </a:xfrm>
            <a:custGeom>
              <a:avLst/>
              <a:gdLst/>
              <a:ahLst/>
              <a:cxnLst/>
              <a:rect l="l" t="t" r="r" b="b"/>
              <a:pathLst>
                <a:path w="18168" h="17794" extrusionOk="0">
                  <a:moveTo>
                    <a:pt x="18168" y="0"/>
                  </a:moveTo>
                  <a:lnTo>
                    <a:pt x="0" y="17794"/>
                  </a:lnTo>
                  <a:lnTo>
                    <a:pt x="594" y="17794"/>
                  </a:lnTo>
                  <a:lnTo>
                    <a:pt x="18168" y="583"/>
                  </a:lnTo>
                  <a:lnTo>
                    <a:pt x="18168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6"/>
            <p:cNvSpPr/>
            <p:nvPr/>
          </p:nvSpPr>
          <p:spPr>
            <a:xfrm>
              <a:off x="1793925" y="2538000"/>
              <a:ext cx="205675" cy="201550"/>
            </a:xfrm>
            <a:custGeom>
              <a:avLst/>
              <a:gdLst/>
              <a:ahLst/>
              <a:cxnLst/>
              <a:rect l="l" t="t" r="r" b="b"/>
              <a:pathLst>
                <a:path w="8227" h="8062" extrusionOk="0">
                  <a:moveTo>
                    <a:pt x="8227" y="1"/>
                  </a:moveTo>
                  <a:lnTo>
                    <a:pt x="1" y="8062"/>
                  </a:lnTo>
                  <a:lnTo>
                    <a:pt x="595" y="8062"/>
                  </a:lnTo>
                  <a:lnTo>
                    <a:pt x="8227" y="584"/>
                  </a:lnTo>
                  <a:lnTo>
                    <a:pt x="822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6"/>
            <p:cNvSpPr/>
            <p:nvPr/>
          </p:nvSpPr>
          <p:spPr>
            <a:xfrm>
              <a:off x="1918200" y="2659800"/>
              <a:ext cx="81400" cy="79750"/>
            </a:xfrm>
            <a:custGeom>
              <a:avLst/>
              <a:gdLst/>
              <a:ahLst/>
              <a:cxnLst/>
              <a:rect l="l" t="t" r="r" b="b"/>
              <a:pathLst>
                <a:path w="3256" h="3190" extrusionOk="0">
                  <a:moveTo>
                    <a:pt x="3256" y="1"/>
                  </a:moveTo>
                  <a:lnTo>
                    <a:pt x="1" y="3190"/>
                  </a:lnTo>
                  <a:lnTo>
                    <a:pt x="594" y="3190"/>
                  </a:lnTo>
                  <a:lnTo>
                    <a:pt x="3256" y="572"/>
                  </a:lnTo>
                  <a:lnTo>
                    <a:pt x="3256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26"/>
          <p:cNvSpPr txBox="1">
            <a:spLocks noGrp="1"/>
          </p:cNvSpPr>
          <p:nvPr>
            <p:ph type="body" idx="3"/>
          </p:nvPr>
        </p:nvSpPr>
        <p:spPr>
          <a:xfrm>
            <a:off x="1651646" y="2512425"/>
            <a:ext cx="2378100" cy="1846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429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26"/>
          <p:cNvSpPr txBox="1">
            <a:spLocks noGrp="1"/>
          </p:cNvSpPr>
          <p:nvPr>
            <p:ph type="body" idx="4"/>
          </p:nvPr>
        </p:nvSpPr>
        <p:spPr>
          <a:xfrm>
            <a:off x="5114250" y="2512425"/>
            <a:ext cx="2378100" cy="1846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429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4635500"/>
            <a:ext cx="9144005" cy="50800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7634943-44B1-4D68-8E34-F7C1B2D63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42" y="1246565"/>
            <a:ext cx="5546116" cy="26667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684B69-3290-4A97-9C2A-1AC1E29BC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DCFEF-C8FD-4CC1-A203-5C85DFA7B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31836" y="3421319"/>
            <a:ext cx="3321699" cy="872766"/>
          </a:xfrm>
        </p:spPr>
        <p:txBody>
          <a:bodyPr/>
          <a:lstStyle/>
          <a:p>
            <a:pPr marL="139700" indent="0">
              <a:buSzPct val="100000"/>
              <a:buNone/>
            </a:pPr>
            <a:r>
              <a:rPr lang="en-US" dirty="0"/>
              <a:t>What’s the output of </a:t>
            </a:r>
            <a:r>
              <a:rPr lang="en-US" dirty="0" err="1">
                <a:latin typeface="Consolas" panose="020B0609020204030204" pitchFamily="49" charset="0"/>
              </a:rPr>
              <a:t>recursiveMystery</a:t>
            </a:r>
            <a:r>
              <a:rPr lang="en-US" dirty="0">
                <a:latin typeface="Consolas" panose="020B0609020204030204" pitchFamily="49" charset="0"/>
              </a:rPr>
              <a:t>(5)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F5ED8-78C7-40A7-A0E5-7CFD1549EF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sp>
        <p:nvSpPr>
          <p:cNvPr id="5" name="Google Shape;99;p2">
            <a:extLst>
              <a:ext uri="{FF2B5EF4-FFF2-40B4-BE49-F238E27FC236}">
                <a16:creationId xmlns:a16="http://schemas.microsoft.com/office/drawing/2014/main" id="{551C6E25-95FC-43A4-8963-CDFF1E440A6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63A9A7-5CCC-4326-939C-9F2BF98A9141}"/>
              </a:ext>
            </a:extLst>
          </p:cNvPr>
          <p:cNvSpPr txBox="1"/>
          <p:nvPr/>
        </p:nvSpPr>
        <p:spPr>
          <a:xfrm>
            <a:off x="5941374" y="355445"/>
            <a:ext cx="27995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US" sz="24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slido.com</a:t>
            </a:r>
            <a:br>
              <a:rPr lang="en-US" sz="24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code: #su_cse123</a:t>
            </a:r>
          </a:p>
        </p:txBody>
      </p:sp>
    </p:spTree>
    <p:extLst>
      <p:ext uri="{BB962C8B-B14F-4D97-AF65-F5344CB8AC3E}">
        <p14:creationId xmlns:p14="http://schemas.microsoft.com/office/powerpoint/2010/main" val="3822364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Warm-Up Visualized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895739" y="11569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int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int 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n &lt;= 1)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1;</a:t>
            </a:r>
          </a:p>
          <a:p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else 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2) +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1);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/>
        </p:nvGraphicFramePr>
        <p:xfrm>
          <a:off x="1312933" y="2792296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F54155C-735B-4036-8D36-9D33910373A9}"/>
              </a:ext>
            </a:extLst>
          </p:cNvPr>
          <p:cNvSpPr txBox="1"/>
          <p:nvPr/>
        </p:nvSpPr>
        <p:spPr>
          <a:xfrm>
            <a:off x="1048139" y="13093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int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int 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n &lt;= 1)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1;</a:t>
            </a:r>
          </a:p>
          <a:p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else 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2) +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1);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6F956ABF-00B8-428B-A7DB-F53CAECE65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765373"/>
              </p:ext>
            </p:extLst>
          </p:nvPr>
        </p:nvGraphicFramePr>
        <p:xfrm>
          <a:off x="1465333" y="2944696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9233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Warm-Up Visualized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895739" y="11569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int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int 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n &lt;= 1)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1;</a:t>
            </a:r>
          </a:p>
          <a:p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else 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2) +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1);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/>
        </p:nvGraphicFramePr>
        <p:xfrm>
          <a:off x="1312933" y="2792296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F54155C-735B-4036-8D36-9D33910373A9}"/>
              </a:ext>
            </a:extLst>
          </p:cNvPr>
          <p:cNvSpPr txBox="1"/>
          <p:nvPr/>
        </p:nvSpPr>
        <p:spPr>
          <a:xfrm>
            <a:off x="1048139" y="13093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int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int 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n &lt;= 1)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1;</a:t>
            </a:r>
          </a:p>
          <a:p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else 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2) +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1);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6F956ABF-00B8-428B-A7DB-F53CAECE65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864830"/>
              </p:ext>
            </p:extLst>
          </p:nvPr>
        </p:nvGraphicFramePr>
        <p:xfrm>
          <a:off x="1465333" y="2944696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841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Warm-Up Visualized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895739" y="11569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int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int 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n &lt;= 1)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1;</a:t>
            </a:r>
          </a:p>
          <a:p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else 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2) +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1);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/>
        </p:nvGraphicFramePr>
        <p:xfrm>
          <a:off x="1312933" y="2792296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F54155C-735B-4036-8D36-9D33910373A9}"/>
              </a:ext>
            </a:extLst>
          </p:cNvPr>
          <p:cNvSpPr txBox="1"/>
          <p:nvPr/>
        </p:nvSpPr>
        <p:spPr>
          <a:xfrm>
            <a:off x="1048139" y="13093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int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int 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n &lt;= 1)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1;</a:t>
            </a:r>
          </a:p>
          <a:p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else 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2)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1);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6F956ABF-00B8-428B-A7DB-F53CAECE653C}"/>
              </a:ext>
            </a:extLst>
          </p:cNvPr>
          <p:cNvGraphicFramePr>
            <a:graphicFrameLocks noGrp="1"/>
          </p:cNvGraphicFramePr>
          <p:nvPr/>
        </p:nvGraphicFramePr>
        <p:xfrm>
          <a:off x="1465333" y="2944696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6361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Warm-Up Visualized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895739" y="11569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int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int 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n &lt;= 1)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1;</a:t>
            </a:r>
          </a:p>
          <a:p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else 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2) +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1);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/>
        </p:nvGraphicFramePr>
        <p:xfrm>
          <a:off x="1312933" y="2792296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F54155C-735B-4036-8D36-9D33910373A9}"/>
              </a:ext>
            </a:extLst>
          </p:cNvPr>
          <p:cNvSpPr txBox="1"/>
          <p:nvPr/>
        </p:nvSpPr>
        <p:spPr>
          <a:xfrm>
            <a:off x="1048139" y="13093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int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int 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n &lt;= 1)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1;</a:t>
            </a:r>
          </a:p>
          <a:p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else 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2)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1);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6F956ABF-00B8-428B-A7DB-F53CAECE653C}"/>
              </a:ext>
            </a:extLst>
          </p:cNvPr>
          <p:cNvGraphicFramePr>
            <a:graphicFrameLocks noGrp="1"/>
          </p:cNvGraphicFramePr>
          <p:nvPr/>
        </p:nvGraphicFramePr>
        <p:xfrm>
          <a:off x="1465333" y="2944696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B34C479-B755-4D9E-8713-25400ECDD0F4}"/>
              </a:ext>
            </a:extLst>
          </p:cNvPr>
          <p:cNvSpPr txBox="1"/>
          <p:nvPr/>
        </p:nvSpPr>
        <p:spPr>
          <a:xfrm>
            <a:off x="1200539" y="14617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int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int 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n &lt;= 1)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1;</a:t>
            </a:r>
          </a:p>
          <a:p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else 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2) +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1);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3" name="Table 10">
            <a:extLst>
              <a:ext uri="{FF2B5EF4-FFF2-40B4-BE49-F238E27FC236}">
                <a16:creationId xmlns:a16="http://schemas.microsoft.com/office/drawing/2014/main" id="{11F1A496-4B67-4BD5-9071-F4A08DBA5D9C}"/>
              </a:ext>
            </a:extLst>
          </p:cNvPr>
          <p:cNvGraphicFramePr>
            <a:graphicFrameLocks noGrp="1"/>
          </p:cNvGraphicFramePr>
          <p:nvPr/>
        </p:nvGraphicFramePr>
        <p:xfrm>
          <a:off x="1617733" y="3097096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032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Warm-Up Visualized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895739" y="11569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int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int 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n &lt;= 1)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1;</a:t>
            </a:r>
          </a:p>
          <a:p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else 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2) +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1);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/>
        </p:nvGraphicFramePr>
        <p:xfrm>
          <a:off x="1312933" y="2792296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F54155C-735B-4036-8D36-9D33910373A9}"/>
              </a:ext>
            </a:extLst>
          </p:cNvPr>
          <p:cNvSpPr txBox="1"/>
          <p:nvPr/>
        </p:nvSpPr>
        <p:spPr>
          <a:xfrm>
            <a:off x="1048139" y="13093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int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int 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n &lt;= 1)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1;</a:t>
            </a:r>
          </a:p>
          <a:p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else 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2)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1);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6F956ABF-00B8-428B-A7DB-F53CAECE653C}"/>
              </a:ext>
            </a:extLst>
          </p:cNvPr>
          <p:cNvGraphicFramePr>
            <a:graphicFrameLocks noGrp="1"/>
          </p:cNvGraphicFramePr>
          <p:nvPr/>
        </p:nvGraphicFramePr>
        <p:xfrm>
          <a:off x="1465333" y="2944696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B34C479-B755-4D9E-8713-25400ECDD0F4}"/>
              </a:ext>
            </a:extLst>
          </p:cNvPr>
          <p:cNvSpPr txBox="1"/>
          <p:nvPr/>
        </p:nvSpPr>
        <p:spPr>
          <a:xfrm>
            <a:off x="1200539" y="14617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int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int 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n &lt;= 1)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b="1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1;</a:t>
            </a:r>
          </a:p>
          <a:p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else 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2) +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1);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3" name="Table 10">
            <a:extLst>
              <a:ext uri="{FF2B5EF4-FFF2-40B4-BE49-F238E27FC236}">
                <a16:creationId xmlns:a16="http://schemas.microsoft.com/office/drawing/2014/main" id="{11F1A496-4B67-4BD5-9071-F4A08DBA5D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499702"/>
              </p:ext>
            </p:extLst>
          </p:nvPr>
        </p:nvGraphicFramePr>
        <p:xfrm>
          <a:off x="1617733" y="3097096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970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Warm-Up Visualized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895739" y="11569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int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int 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n &lt;= 1)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1;</a:t>
            </a:r>
          </a:p>
          <a:p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else 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2) +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1);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/>
        </p:nvGraphicFramePr>
        <p:xfrm>
          <a:off x="1312933" y="2792296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F54155C-735B-4036-8D36-9D33910373A9}"/>
              </a:ext>
            </a:extLst>
          </p:cNvPr>
          <p:cNvSpPr txBox="1"/>
          <p:nvPr/>
        </p:nvSpPr>
        <p:spPr>
          <a:xfrm>
            <a:off x="1048139" y="13093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int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int 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n &lt;= 1)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1;</a:t>
            </a:r>
          </a:p>
          <a:p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else 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trike="sngStrike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strike="sngStrike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2)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b="1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1);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6F956ABF-00B8-428B-A7DB-F53CAECE653C}"/>
              </a:ext>
            </a:extLst>
          </p:cNvPr>
          <p:cNvGraphicFramePr>
            <a:graphicFrameLocks noGrp="1"/>
          </p:cNvGraphicFramePr>
          <p:nvPr/>
        </p:nvGraphicFramePr>
        <p:xfrm>
          <a:off x="1465333" y="2944696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73E915B-1027-4CEC-AEA0-A2BBF5E139A9}"/>
              </a:ext>
            </a:extLst>
          </p:cNvPr>
          <p:cNvSpPr txBox="1"/>
          <p:nvPr/>
        </p:nvSpPr>
        <p:spPr>
          <a:xfrm>
            <a:off x="2959670" y="1984693"/>
            <a:ext cx="522514" cy="30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80363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Warm-Up Visualized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895739" y="11569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int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int 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n &lt;= 1)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1;</a:t>
            </a:r>
          </a:p>
          <a:p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else 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2) +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1);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/>
        </p:nvGraphicFramePr>
        <p:xfrm>
          <a:off x="1312933" y="2792296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F54155C-735B-4036-8D36-9D33910373A9}"/>
              </a:ext>
            </a:extLst>
          </p:cNvPr>
          <p:cNvSpPr txBox="1"/>
          <p:nvPr/>
        </p:nvSpPr>
        <p:spPr>
          <a:xfrm>
            <a:off x="1048139" y="13093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int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int 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n &lt;= 1)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1;</a:t>
            </a:r>
          </a:p>
          <a:p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else 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trike="sngStrike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strike="sngStrike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2)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b="1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1);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6F956ABF-00B8-428B-A7DB-F53CAECE653C}"/>
              </a:ext>
            </a:extLst>
          </p:cNvPr>
          <p:cNvGraphicFramePr>
            <a:graphicFrameLocks noGrp="1"/>
          </p:cNvGraphicFramePr>
          <p:nvPr/>
        </p:nvGraphicFramePr>
        <p:xfrm>
          <a:off x="1465333" y="2944696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73E915B-1027-4CEC-AEA0-A2BBF5E139A9}"/>
              </a:ext>
            </a:extLst>
          </p:cNvPr>
          <p:cNvSpPr txBox="1"/>
          <p:nvPr/>
        </p:nvSpPr>
        <p:spPr>
          <a:xfrm>
            <a:off x="2959670" y="1984693"/>
            <a:ext cx="522514" cy="30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659220-21DD-4387-8BD1-5EEAA2B257F1}"/>
              </a:ext>
            </a:extLst>
          </p:cNvPr>
          <p:cNvSpPr txBox="1"/>
          <p:nvPr/>
        </p:nvSpPr>
        <p:spPr>
          <a:xfrm>
            <a:off x="1200539" y="14617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int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int 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n &lt;= 1)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1;</a:t>
            </a:r>
          </a:p>
          <a:p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else 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2) +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1);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699F753B-A1D4-4AC2-A8A4-8F1BB09D7C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597209"/>
              </p:ext>
            </p:extLst>
          </p:nvPr>
        </p:nvGraphicFramePr>
        <p:xfrm>
          <a:off x="1617733" y="3097096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252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Warm-Up Visualized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895739" y="11569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int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int 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n &lt;= 1)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1;</a:t>
            </a:r>
          </a:p>
          <a:p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else 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2) +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1);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/>
        </p:nvGraphicFramePr>
        <p:xfrm>
          <a:off x="1312933" y="2792296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F54155C-735B-4036-8D36-9D33910373A9}"/>
              </a:ext>
            </a:extLst>
          </p:cNvPr>
          <p:cNvSpPr txBox="1"/>
          <p:nvPr/>
        </p:nvSpPr>
        <p:spPr>
          <a:xfrm>
            <a:off x="1048139" y="13093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int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int 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n &lt;= 1)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1;</a:t>
            </a:r>
          </a:p>
          <a:p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else 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trike="sngStrike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strike="sngStrike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2)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b="1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1);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6F956ABF-00B8-428B-A7DB-F53CAECE653C}"/>
              </a:ext>
            </a:extLst>
          </p:cNvPr>
          <p:cNvGraphicFramePr>
            <a:graphicFrameLocks noGrp="1"/>
          </p:cNvGraphicFramePr>
          <p:nvPr/>
        </p:nvGraphicFramePr>
        <p:xfrm>
          <a:off x="1465333" y="2944696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73E915B-1027-4CEC-AEA0-A2BBF5E139A9}"/>
              </a:ext>
            </a:extLst>
          </p:cNvPr>
          <p:cNvSpPr txBox="1"/>
          <p:nvPr/>
        </p:nvSpPr>
        <p:spPr>
          <a:xfrm>
            <a:off x="2959670" y="1984693"/>
            <a:ext cx="522514" cy="30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659220-21DD-4387-8BD1-5EEAA2B257F1}"/>
              </a:ext>
            </a:extLst>
          </p:cNvPr>
          <p:cNvSpPr txBox="1"/>
          <p:nvPr/>
        </p:nvSpPr>
        <p:spPr>
          <a:xfrm>
            <a:off x="1200539" y="14617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int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int 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n &lt;= 1)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1;</a:t>
            </a:r>
          </a:p>
          <a:p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else 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2)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1);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699F753B-A1D4-4AC2-A8A4-8F1BB09D7C2D}"/>
              </a:ext>
            </a:extLst>
          </p:cNvPr>
          <p:cNvGraphicFramePr>
            <a:graphicFrameLocks noGrp="1"/>
          </p:cNvGraphicFramePr>
          <p:nvPr/>
        </p:nvGraphicFramePr>
        <p:xfrm>
          <a:off x="1617733" y="3097096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942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Warm-Up Visualized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895739" y="11569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int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int 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n &lt;= 1)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1;</a:t>
            </a:r>
          </a:p>
          <a:p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else 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2) +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1);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/>
        </p:nvGraphicFramePr>
        <p:xfrm>
          <a:off x="1312933" y="2792296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F54155C-735B-4036-8D36-9D33910373A9}"/>
              </a:ext>
            </a:extLst>
          </p:cNvPr>
          <p:cNvSpPr txBox="1"/>
          <p:nvPr/>
        </p:nvSpPr>
        <p:spPr>
          <a:xfrm>
            <a:off x="1048139" y="13093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int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int 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n &lt;= 1)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1;</a:t>
            </a:r>
          </a:p>
          <a:p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else 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trike="sngStrike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strike="sngStrike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2)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b="1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1);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6F956ABF-00B8-428B-A7DB-F53CAECE653C}"/>
              </a:ext>
            </a:extLst>
          </p:cNvPr>
          <p:cNvGraphicFramePr>
            <a:graphicFrameLocks noGrp="1"/>
          </p:cNvGraphicFramePr>
          <p:nvPr/>
        </p:nvGraphicFramePr>
        <p:xfrm>
          <a:off x="1465333" y="2944696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73E915B-1027-4CEC-AEA0-A2BBF5E139A9}"/>
              </a:ext>
            </a:extLst>
          </p:cNvPr>
          <p:cNvSpPr txBox="1"/>
          <p:nvPr/>
        </p:nvSpPr>
        <p:spPr>
          <a:xfrm>
            <a:off x="2959670" y="1984693"/>
            <a:ext cx="522514" cy="30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659220-21DD-4387-8BD1-5EEAA2B257F1}"/>
              </a:ext>
            </a:extLst>
          </p:cNvPr>
          <p:cNvSpPr txBox="1"/>
          <p:nvPr/>
        </p:nvSpPr>
        <p:spPr>
          <a:xfrm>
            <a:off x="1200539" y="14617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int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int 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n &lt;= 1)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1;</a:t>
            </a:r>
          </a:p>
          <a:p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else 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2)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1);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699F753B-A1D4-4AC2-A8A4-8F1BB09D7C2D}"/>
              </a:ext>
            </a:extLst>
          </p:cNvPr>
          <p:cNvGraphicFramePr>
            <a:graphicFrameLocks noGrp="1"/>
          </p:cNvGraphicFramePr>
          <p:nvPr/>
        </p:nvGraphicFramePr>
        <p:xfrm>
          <a:off x="1617733" y="3097096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DA67D9C-A88F-4121-84D4-5DA854F7772C}"/>
              </a:ext>
            </a:extLst>
          </p:cNvPr>
          <p:cNvSpPr txBox="1"/>
          <p:nvPr/>
        </p:nvSpPr>
        <p:spPr>
          <a:xfrm>
            <a:off x="1352939" y="16141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int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int 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n &lt;= 1)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1;</a:t>
            </a:r>
          </a:p>
          <a:p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else 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2) +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1);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4" name="Table 10">
            <a:extLst>
              <a:ext uri="{FF2B5EF4-FFF2-40B4-BE49-F238E27FC236}">
                <a16:creationId xmlns:a16="http://schemas.microsoft.com/office/drawing/2014/main" id="{7BB378DE-A2B7-447F-8636-68436558F8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7466"/>
              </p:ext>
            </p:extLst>
          </p:nvPr>
        </p:nvGraphicFramePr>
        <p:xfrm>
          <a:off x="1770133" y="3249496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375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Warm-Up Visualized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895739" y="11569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int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int 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n &lt;= 1)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1;</a:t>
            </a:r>
          </a:p>
          <a:p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else 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2) +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1);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/>
        </p:nvGraphicFramePr>
        <p:xfrm>
          <a:off x="1312933" y="2792296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F54155C-735B-4036-8D36-9D33910373A9}"/>
              </a:ext>
            </a:extLst>
          </p:cNvPr>
          <p:cNvSpPr txBox="1"/>
          <p:nvPr/>
        </p:nvSpPr>
        <p:spPr>
          <a:xfrm>
            <a:off x="1048139" y="13093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int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int 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n &lt;= 1)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1;</a:t>
            </a:r>
          </a:p>
          <a:p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else 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trike="sngStrike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strike="sngStrike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2)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b="1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1);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6F956ABF-00B8-428B-A7DB-F53CAECE653C}"/>
              </a:ext>
            </a:extLst>
          </p:cNvPr>
          <p:cNvGraphicFramePr>
            <a:graphicFrameLocks noGrp="1"/>
          </p:cNvGraphicFramePr>
          <p:nvPr/>
        </p:nvGraphicFramePr>
        <p:xfrm>
          <a:off x="1465333" y="2944696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73E915B-1027-4CEC-AEA0-A2BBF5E139A9}"/>
              </a:ext>
            </a:extLst>
          </p:cNvPr>
          <p:cNvSpPr txBox="1"/>
          <p:nvPr/>
        </p:nvSpPr>
        <p:spPr>
          <a:xfrm>
            <a:off x="2959670" y="1984693"/>
            <a:ext cx="522514" cy="30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659220-21DD-4387-8BD1-5EEAA2B257F1}"/>
              </a:ext>
            </a:extLst>
          </p:cNvPr>
          <p:cNvSpPr txBox="1"/>
          <p:nvPr/>
        </p:nvSpPr>
        <p:spPr>
          <a:xfrm>
            <a:off x="1200539" y="14617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int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int 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n &lt;= 1)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1;</a:t>
            </a:r>
          </a:p>
          <a:p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else 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2)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1);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699F753B-A1D4-4AC2-A8A4-8F1BB09D7C2D}"/>
              </a:ext>
            </a:extLst>
          </p:cNvPr>
          <p:cNvGraphicFramePr>
            <a:graphicFrameLocks noGrp="1"/>
          </p:cNvGraphicFramePr>
          <p:nvPr/>
        </p:nvGraphicFramePr>
        <p:xfrm>
          <a:off x="1617733" y="3097096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DA67D9C-A88F-4121-84D4-5DA854F7772C}"/>
              </a:ext>
            </a:extLst>
          </p:cNvPr>
          <p:cNvSpPr txBox="1"/>
          <p:nvPr/>
        </p:nvSpPr>
        <p:spPr>
          <a:xfrm>
            <a:off x="1352939" y="16141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int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int 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n &lt;= 1)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b="1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1;</a:t>
            </a:r>
          </a:p>
          <a:p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else 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2) +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1);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4" name="Table 10">
            <a:extLst>
              <a:ext uri="{FF2B5EF4-FFF2-40B4-BE49-F238E27FC236}">
                <a16:creationId xmlns:a16="http://schemas.microsoft.com/office/drawing/2014/main" id="{7BB378DE-A2B7-447F-8636-68436558F8F9}"/>
              </a:ext>
            </a:extLst>
          </p:cNvPr>
          <p:cNvGraphicFramePr>
            <a:graphicFrameLocks noGrp="1"/>
          </p:cNvGraphicFramePr>
          <p:nvPr/>
        </p:nvGraphicFramePr>
        <p:xfrm>
          <a:off x="1770133" y="3249496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74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/>
          </a:bodyPr>
          <a:lstStyle/>
          <a:p>
            <a:pPr>
              <a:buSzPts val="6000"/>
            </a:pPr>
            <a:r>
              <a:rPr lang="en-US" dirty="0"/>
              <a:t>Recursive Programming</a:t>
            </a:r>
            <a:endParaRPr dirty="0"/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755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>
              <a:spcBef>
                <a:spcPts val="0"/>
              </a:spcBef>
              <a:buSzPts val="2400"/>
            </a:pPr>
            <a:r>
              <a:rPr lang="en-US" dirty="0"/>
              <a:t>Hitesh Boinpally</a:t>
            </a:r>
          </a:p>
          <a:p>
            <a:pPr marL="0" indent="0">
              <a:spcBef>
                <a:spcPts val="0"/>
              </a:spcBef>
              <a:buSzPts val="2400"/>
            </a:pPr>
            <a:r>
              <a:rPr lang="en-US" dirty="0"/>
              <a:t>Summer 2023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Warm-Up Visualized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895739" y="11569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int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int 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n &lt;= 1)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1;</a:t>
            </a:r>
          </a:p>
          <a:p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else 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2) +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1);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/>
        </p:nvGraphicFramePr>
        <p:xfrm>
          <a:off x="1312933" y="2792296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F54155C-735B-4036-8D36-9D33910373A9}"/>
              </a:ext>
            </a:extLst>
          </p:cNvPr>
          <p:cNvSpPr txBox="1"/>
          <p:nvPr/>
        </p:nvSpPr>
        <p:spPr>
          <a:xfrm>
            <a:off x="1048139" y="13093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int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int 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n &lt;= 1)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1;</a:t>
            </a:r>
          </a:p>
          <a:p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else 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trike="sngStrike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strike="sngStrike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2)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b="1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1);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6F956ABF-00B8-428B-A7DB-F53CAECE653C}"/>
              </a:ext>
            </a:extLst>
          </p:cNvPr>
          <p:cNvGraphicFramePr>
            <a:graphicFrameLocks noGrp="1"/>
          </p:cNvGraphicFramePr>
          <p:nvPr/>
        </p:nvGraphicFramePr>
        <p:xfrm>
          <a:off x="1465333" y="2944696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73E915B-1027-4CEC-AEA0-A2BBF5E139A9}"/>
              </a:ext>
            </a:extLst>
          </p:cNvPr>
          <p:cNvSpPr txBox="1"/>
          <p:nvPr/>
        </p:nvSpPr>
        <p:spPr>
          <a:xfrm>
            <a:off x="2959670" y="1984693"/>
            <a:ext cx="522514" cy="30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659220-21DD-4387-8BD1-5EEAA2B257F1}"/>
              </a:ext>
            </a:extLst>
          </p:cNvPr>
          <p:cNvSpPr txBox="1"/>
          <p:nvPr/>
        </p:nvSpPr>
        <p:spPr>
          <a:xfrm>
            <a:off x="1200539" y="14617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int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int 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n &lt;= 1)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1;</a:t>
            </a:r>
          </a:p>
          <a:p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else 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trike="sngStrike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strike="sngStrike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2)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b="1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1)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699F753B-A1D4-4AC2-A8A4-8F1BB09D7C2D}"/>
              </a:ext>
            </a:extLst>
          </p:cNvPr>
          <p:cNvGraphicFramePr>
            <a:graphicFrameLocks noGrp="1"/>
          </p:cNvGraphicFramePr>
          <p:nvPr/>
        </p:nvGraphicFramePr>
        <p:xfrm>
          <a:off x="1617733" y="3097096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AD1E33E-AE18-42AB-8C36-177C37E9E068}"/>
              </a:ext>
            </a:extLst>
          </p:cNvPr>
          <p:cNvSpPr txBox="1"/>
          <p:nvPr/>
        </p:nvSpPr>
        <p:spPr>
          <a:xfrm>
            <a:off x="3112070" y="2137093"/>
            <a:ext cx="522514" cy="30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50184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Warm-Up Visualized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895739" y="11569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int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int 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n &lt;= 1)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1;</a:t>
            </a:r>
          </a:p>
          <a:p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else 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2) +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1);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/>
        </p:nvGraphicFramePr>
        <p:xfrm>
          <a:off x="1312933" y="2792296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F54155C-735B-4036-8D36-9D33910373A9}"/>
              </a:ext>
            </a:extLst>
          </p:cNvPr>
          <p:cNvSpPr txBox="1"/>
          <p:nvPr/>
        </p:nvSpPr>
        <p:spPr>
          <a:xfrm>
            <a:off x="1048139" y="13093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int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int 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n &lt;= 1)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1;</a:t>
            </a:r>
          </a:p>
          <a:p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else 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trike="sngStrike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strike="sngStrike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2)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b="1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1);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6F956ABF-00B8-428B-A7DB-F53CAECE653C}"/>
              </a:ext>
            </a:extLst>
          </p:cNvPr>
          <p:cNvGraphicFramePr>
            <a:graphicFrameLocks noGrp="1"/>
          </p:cNvGraphicFramePr>
          <p:nvPr/>
        </p:nvGraphicFramePr>
        <p:xfrm>
          <a:off x="1465333" y="2944696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73E915B-1027-4CEC-AEA0-A2BBF5E139A9}"/>
              </a:ext>
            </a:extLst>
          </p:cNvPr>
          <p:cNvSpPr txBox="1"/>
          <p:nvPr/>
        </p:nvSpPr>
        <p:spPr>
          <a:xfrm>
            <a:off x="2959670" y="1984693"/>
            <a:ext cx="522514" cy="30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659220-21DD-4387-8BD1-5EEAA2B257F1}"/>
              </a:ext>
            </a:extLst>
          </p:cNvPr>
          <p:cNvSpPr txBox="1"/>
          <p:nvPr/>
        </p:nvSpPr>
        <p:spPr>
          <a:xfrm>
            <a:off x="1200539" y="14617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int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int 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n &lt;= 1)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1;</a:t>
            </a:r>
          </a:p>
          <a:p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else 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trike="sngStrike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strike="sngStrike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2)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b="1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1)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699F753B-A1D4-4AC2-A8A4-8F1BB09D7C2D}"/>
              </a:ext>
            </a:extLst>
          </p:cNvPr>
          <p:cNvGraphicFramePr>
            <a:graphicFrameLocks noGrp="1"/>
          </p:cNvGraphicFramePr>
          <p:nvPr/>
        </p:nvGraphicFramePr>
        <p:xfrm>
          <a:off x="1617733" y="3097096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AD1E33E-AE18-42AB-8C36-177C37E9E068}"/>
              </a:ext>
            </a:extLst>
          </p:cNvPr>
          <p:cNvSpPr txBox="1"/>
          <p:nvPr/>
        </p:nvSpPr>
        <p:spPr>
          <a:xfrm>
            <a:off x="3112070" y="2137093"/>
            <a:ext cx="522514" cy="30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0210F8-9439-4317-94AD-36BB0935408C}"/>
              </a:ext>
            </a:extLst>
          </p:cNvPr>
          <p:cNvSpPr txBox="1"/>
          <p:nvPr/>
        </p:nvSpPr>
        <p:spPr>
          <a:xfrm>
            <a:off x="1352939" y="16141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int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int 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n &lt;= 1)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b="1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1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else 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2) +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1);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6" name="Table 10">
            <a:extLst>
              <a:ext uri="{FF2B5EF4-FFF2-40B4-BE49-F238E27FC236}">
                <a16:creationId xmlns:a16="http://schemas.microsoft.com/office/drawing/2014/main" id="{622AF42A-D6FE-410F-89AB-AC5D0A92DA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197361"/>
              </p:ext>
            </p:extLst>
          </p:nvPr>
        </p:nvGraphicFramePr>
        <p:xfrm>
          <a:off x="1770133" y="3249496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1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Warm-Up Visualized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895739" y="11569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int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int 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n &lt;= 1)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1;</a:t>
            </a:r>
          </a:p>
          <a:p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else 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2) +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1);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/>
        </p:nvGraphicFramePr>
        <p:xfrm>
          <a:off x="1312933" y="2792296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F54155C-735B-4036-8D36-9D33910373A9}"/>
              </a:ext>
            </a:extLst>
          </p:cNvPr>
          <p:cNvSpPr txBox="1"/>
          <p:nvPr/>
        </p:nvSpPr>
        <p:spPr>
          <a:xfrm>
            <a:off x="1048139" y="13093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int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int 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n &lt;= 1)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1;</a:t>
            </a:r>
          </a:p>
          <a:p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else 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trike="sngStrike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strike="sngStrike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2)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b="1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1);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6F956ABF-00B8-428B-A7DB-F53CAECE653C}"/>
              </a:ext>
            </a:extLst>
          </p:cNvPr>
          <p:cNvGraphicFramePr>
            <a:graphicFrameLocks noGrp="1"/>
          </p:cNvGraphicFramePr>
          <p:nvPr/>
        </p:nvGraphicFramePr>
        <p:xfrm>
          <a:off x="1465333" y="2944696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73E915B-1027-4CEC-AEA0-A2BBF5E139A9}"/>
              </a:ext>
            </a:extLst>
          </p:cNvPr>
          <p:cNvSpPr txBox="1"/>
          <p:nvPr/>
        </p:nvSpPr>
        <p:spPr>
          <a:xfrm>
            <a:off x="2959670" y="1984693"/>
            <a:ext cx="522514" cy="30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659220-21DD-4387-8BD1-5EEAA2B257F1}"/>
              </a:ext>
            </a:extLst>
          </p:cNvPr>
          <p:cNvSpPr txBox="1"/>
          <p:nvPr/>
        </p:nvSpPr>
        <p:spPr>
          <a:xfrm>
            <a:off x="1200539" y="14617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int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int 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n &lt;= 1)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1;</a:t>
            </a:r>
          </a:p>
          <a:p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else 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trike="sngStrike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strike="sngStrike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2)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strike="sngStrike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strike="sngStrike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1)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699F753B-A1D4-4AC2-A8A4-8F1BB09D7C2D}"/>
              </a:ext>
            </a:extLst>
          </p:cNvPr>
          <p:cNvGraphicFramePr>
            <a:graphicFrameLocks noGrp="1"/>
          </p:cNvGraphicFramePr>
          <p:nvPr/>
        </p:nvGraphicFramePr>
        <p:xfrm>
          <a:off x="1617733" y="3097096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AD1E33E-AE18-42AB-8C36-177C37E9E068}"/>
              </a:ext>
            </a:extLst>
          </p:cNvPr>
          <p:cNvSpPr txBox="1"/>
          <p:nvPr/>
        </p:nvSpPr>
        <p:spPr>
          <a:xfrm>
            <a:off x="3112070" y="2137093"/>
            <a:ext cx="522514" cy="30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3E3B6A-49D6-461C-8F0D-21ED3FC17A06}"/>
              </a:ext>
            </a:extLst>
          </p:cNvPr>
          <p:cNvSpPr txBox="1"/>
          <p:nvPr/>
        </p:nvSpPr>
        <p:spPr>
          <a:xfrm>
            <a:off x="4686260" y="2131161"/>
            <a:ext cx="522514" cy="30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9508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Warm-Up Visualized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895739" y="11569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int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int 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n &lt;= 1)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1;</a:t>
            </a:r>
          </a:p>
          <a:p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else 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2)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1);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/>
        </p:nvGraphicFramePr>
        <p:xfrm>
          <a:off x="1312933" y="2792296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559C59A2-FFCC-4CF0-AD7F-7FF95945A19C}"/>
              </a:ext>
            </a:extLst>
          </p:cNvPr>
          <p:cNvSpPr txBox="1"/>
          <p:nvPr/>
        </p:nvSpPr>
        <p:spPr>
          <a:xfrm>
            <a:off x="1048139" y="13093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int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int 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n &lt;= 1)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1;</a:t>
            </a:r>
          </a:p>
          <a:p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else 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trike="sngStrike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strike="sngStrike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2)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strike="sngStrike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strike="sngStrike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1)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8" name="Table 10">
            <a:extLst>
              <a:ext uri="{FF2B5EF4-FFF2-40B4-BE49-F238E27FC236}">
                <a16:creationId xmlns:a16="http://schemas.microsoft.com/office/drawing/2014/main" id="{3FDF0556-1E25-4A93-AE9F-000406FA7BB8}"/>
              </a:ext>
            </a:extLst>
          </p:cNvPr>
          <p:cNvGraphicFramePr>
            <a:graphicFrameLocks noGrp="1"/>
          </p:cNvGraphicFramePr>
          <p:nvPr/>
        </p:nvGraphicFramePr>
        <p:xfrm>
          <a:off x="1465333" y="2944696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58178E83-02C8-405C-AED6-0B6AAFFE4B0B}"/>
              </a:ext>
            </a:extLst>
          </p:cNvPr>
          <p:cNvSpPr txBox="1"/>
          <p:nvPr/>
        </p:nvSpPr>
        <p:spPr>
          <a:xfrm>
            <a:off x="2959670" y="1984693"/>
            <a:ext cx="522514" cy="30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695A9D-77BD-48E8-BC55-16D0DEF467FE}"/>
              </a:ext>
            </a:extLst>
          </p:cNvPr>
          <p:cNvSpPr txBox="1"/>
          <p:nvPr/>
        </p:nvSpPr>
        <p:spPr>
          <a:xfrm>
            <a:off x="4541520" y="1984693"/>
            <a:ext cx="522514" cy="30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740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Warm-Up Visualized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895739" y="11569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int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int 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n &lt;= 1)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1;</a:t>
            </a:r>
          </a:p>
          <a:p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else 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trike="sngStrike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strike="sngStrike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2)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1);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/>
        </p:nvGraphicFramePr>
        <p:xfrm>
          <a:off x="1312933" y="2792296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2A4639C-811F-4363-96B7-C3F92D1E3434}"/>
              </a:ext>
            </a:extLst>
          </p:cNvPr>
          <p:cNvSpPr txBox="1"/>
          <p:nvPr/>
        </p:nvSpPr>
        <p:spPr>
          <a:xfrm>
            <a:off x="2821577" y="1809277"/>
            <a:ext cx="522514" cy="30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46859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Warm-Up Visualized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895739" y="11569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int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int 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n &lt;= 1)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1;</a:t>
            </a:r>
          </a:p>
          <a:p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else 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trike="sngStrike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strike="sngStrike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2)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b="1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1)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/>
        </p:nvGraphicFramePr>
        <p:xfrm>
          <a:off x="1312933" y="2792296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2A4639C-811F-4363-96B7-C3F92D1E3434}"/>
              </a:ext>
            </a:extLst>
          </p:cNvPr>
          <p:cNvSpPr txBox="1"/>
          <p:nvPr/>
        </p:nvSpPr>
        <p:spPr>
          <a:xfrm>
            <a:off x="2821577" y="1809277"/>
            <a:ext cx="522514" cy="30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24469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Warm-Up Visualized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895739" y="11569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int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int 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n &lt;= 1)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1;</a:t>
            </a:r>
          </a:p>
          <a:p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else 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trike="sngStrike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strike="sngStrike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2)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strike="sngStrike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strike="sngStrike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1)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/>
        </p:nvGraphicFramePr>
        <p:xfrm>
          <a:off x="1312933" y="2792296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2A4639C-811F-4363-96B7-C3F92D1E3434}"/>
              </a:ext>
            </a:extLst>
          </p:cNvPr>
          <p:cNvSpPr txBox="1"/>
          <p:nvPr/>
        </p:nvSpPr>
        <p:spPr>
          <a:xfrm>
            <a:off x="2821577" y="1809277"/>
            <a:ext cx="522514" cy="30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7B4137-D81A-4A2C-8A5E-C60484E73E20}"/>
              </a:ext>
            </a:extLst>
          </p:cNvPr>
          <p:cNvSpPr txBox="1"/>
          <p:nvPr/>
        </p:nvSpPr>
        <p:spPr>
          <a:xfrm>
            <a:off x="4384765" y="1809277"/>
            <a:ext cx="522514" cy="30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10786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2085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250" dirty="0">
                <a:solidFill>
                  <a:schemeClr val="tx1"/>
                </a:solidFill>
              </a:rPr>
              <a:t>Recursion Review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25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Recursion with Files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27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" name="Google Shape;110;p3">
            <a:extLst>
              <a:ext uri="{FF2B5EF4-FFF2-40B4-BE49-F238E27FC236}">
                <a16:creationId xmlns:a16="http://schemas.microsoft.com/office/drawing/2014/main" id="{5C29D652-903A-44FA-8392-6B138D788844}"/>
              </a:ext>
            </a:extLst>
          </p:cNvPr>
          <p:cNvSpPr/>
          <p:nvPr/>
        </p:nvSpPr>
        <p:spPr>
          <a:xfrm flipH="1">
            <a:off x="3267810" y="1850388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58330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2085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250" dirty="0">
                <a:solidFill>
                  <a:schemeClr val="tx1"/>
                </a:solidFill>
              </a:rPr>
              <a:t>Recursion Review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250" dirty="0"/>
              <a:t>Practice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25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Recursion with Files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28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" name="Google Shape;110;p3">
            <a:extLst>
              <a:ext uri="{FF2B5EF4-FFF2-40B4-BE49-F238E27FC236}">
                <a16:creationId xmlns:a16="http://schemas.microsoft.com/office/drawing/2014/main" id="{5C29D652-903A-44FA-8392-6B138D788844}"/>
              </a:ext>
            </a:extLst>
          </p:cNvPr>
          <p:cNvSpPr/>
          <p:nvPr/>
        </p:nvSpPr>
        <p:spPr>
          <a:xfrm flipH="1">
            <a:off x="3267810" y="2171358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6616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Recursion with Files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2085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Exercise: Write a recursive method print that takes in a </a:t>
            </a:r>
            <a:r>
              <a:rPr lang="en-US" sz="225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File</a:t>
            </a: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prints out information about it.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</a:t>
            </a:r>
            <a:r>
              <a:rPr lang="en-US" sz="225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File</a:t>
            </a: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object represents a normal file print its name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</a:t>
            </a:r>
            <a:r>
              <a:rPr lang="en-US" sz="225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File</a:t>
            </a: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object represents a directory, print out its name and information about every file/directory inside of it indented by a level.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29</a:t>
            </a:fld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199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2085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250" dirty="0">
                <a:solidFill>
                  <a:schemeClr val="tx1"/>
                </a:solidFill>
              </a:rPr>
              <a:t>Recursion Review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Recursion with Files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3</a:t>
            </a:fld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91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Recursion with Files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2085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Exercise: Write a recursive method print that takes in a 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File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prints out information about it.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File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object represents a normal file print its name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File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object represents a directory, print out its name and information about every file/directory inside of it indented by a level.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30</a:t>
            </a:fld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043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Recursion with Files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126623"/>
            <a:ext cx="7955513" cy="1530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Exercise: Write a recursive method print that takes in a </a:t>
            </a: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File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prints out information about it.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</a:t>
            </a: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File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object represents a normal file print its name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</a:t>
            </a: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File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object represents a directory, print out its name and information about every file/directory inside of it indented by a level.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31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8EA3DF-6D8E-433C-ACBA-C6DF655D1412}"/>
              </a:ext>
            </a:extLst>
          </p:cNvPr>
          <p:cNvSpPr txBox="1"/>
          <p:nvPr/>
        </p:nvSpPr>
        <p:spPr>
          <a:xfrm>
            <a:off x="1087716" y="2571750"/>
            <a:ext cx="36708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123_folder</a:t>
            </a:r>
          </a:p>
          <a:p>
            <a:r>
              <a:rPr lang="en-US" dirty="0">
                <a:latin typeface="Consolas" panose="020B0609020204030204" pitchFamily="49" charset="0"/>
              </a:rPr>
              <a:t>    assignments</a:t>
            </a:r>
          </a:p>
          <a:p>
            <a:r>
              <a:rPr lang="en-US" dirty="0">
                <a:latin typeface="Consolas" panose="020B0609020204030204" pitchFamily="49" charset="0"/>
              </a:rPr>
              <a:t>        warm-up</a:t>
            </a:r>
          </a:p>
          <a:p>
            <a:r>
              <a:rPr lang="en-US" dirty="0">
                <a:latin typeface="Consolas" panose="020B0609020204030204" pitchFamily="49" charset="0"/>
              </a:rPr>
              <a:t>        mini-git</a:t>
            </a:r>
          </a:p>
          <a:p>
            <a:r>
              <a:rPr lang="en-US" dirty="0">
                <a:latin typeface="Consolas" panose="020B0609020204030204" pitchFamily="49" charset="0"/>
              </a:rPr>
              <a:t>    practice</a:t>
            </a:r>
          </a:p>
          <a:p>
            <a:r>
              <a:rPr lang="en-US" dirty="0">
                <a:latin typeface="Consolas" panose="020B0609020204030204" pitchFamily="49" charset="0"/>
              </a:rPr>
              <a:t>        lesson1</a:t>
            </a:r>
          </a:p>
          <a:p>
            <a:r>
              <a:rPr lang="en-US" dirty="0">
                <a:latin typeface="Consolas" panose="020B0609020204030204" pitchFamily="49" charset="0"/>
              </a:rPr>
              <a:t>        lesson2</a:t>
            </a:r>
          </a:p>
          <a:p>
            <a:r>
              <a:rPr lang="en-US" dirty="0">
                <a:latin typeface="Consolas" panose="020B0609020204030204" pitchFamily="49" charset="0"/>
              </a:rPr>
              <a:t>    syllabus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LinkedIntList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2285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Definition of a File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2085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File is either: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simple file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directory containing more files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directory can be nested to any depth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32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6E9A63-9807-4B51-864C-79AA561AB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228" y="70109"/>
            <a:ext cx="1748984" cy="23349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83B490-3903-490E-AE66-4ECACEA6DA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390" t="26215" r="20588" b="20488"/>
          <a:stretch/>
        </p:blipFill>
        <p:spPr>
          <a:xfrm>
            <a:off x="6199259" y="2464348"/>
            <a:ext cx="2136943" cy="192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682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File Methods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4918" y="1365487"/>
            <a:ext cx="782085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3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getName</a:t>
            </a:r>
            <a:r>
              <a:rPr lang="en-US" sz="23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Returns the name of this file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3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isDirectory</a:t>
            </a:r>
            <a:r>
              <a:rPr lang="en-US" sz="23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Returns whether this file is a directory or not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3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listFiles</a:t>
            </a:r>
            <a:r>
              <a:rPr lang="en-US" sz="23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Returns a </a:t>
            </a:r>
            <a:r>
              <a:rPr lang="en-US" sz="23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File[]</a:t>
            </a: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all subfiles in this directory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33</a:t>
            </a:fld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859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print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Visualization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34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628650" y="1037564"/>
            <a:ext cx="5257100" cy="353943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File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indent)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&lt; indent;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++)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    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file.getName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file.isDirectory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 {</a:t>
            </a:r>
            <a:br>
              <a:rPr lang="en-US" i="1" dirty="0">
                <a:solidFill>
                  <a:srgbClr val="8C8C8C"/>
                </a:solidFill>
                <a:effectLst/>
                <a:latin typeface="Consolas" panose="020B0609020204030204" pitchFamily="49" charset="0"/>
              </a:rPr>
            </a:br>
            <a:r>
              <a:rPr lang="en-US" i="1" dirty="0">
                <a:solidFill>
                  <a:srgbClr val="8C8C8C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subFiles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file.listFiles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File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subFiles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   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, indent +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177369"/>
              </p:ext>
            </p:extLst>
          </p:nvPr>
        </p:nvGraphicFramePr>
        <p:xfrm>
          <a:off x="1294272" y="3403881"/>
          <a:ext cx="3815988" cy="111252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1019720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796268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file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thai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indent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9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subFile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732108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8080BE45-D65E-4576-B456-EB6341F9B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650" y="139619"/>
            <a:ext cx="1468718" cy="294915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B7F8080-BAB5-49D0-BB0E-B8E0DB76AF31}"/>
              </a:ext>
            </a:extLst>
          </p:cNvPr>
          <p:cNvSpPr txBox="1"/>
          <p:nvPr/>
        </p:nvSpPr>
        <p:spPr>
          <a:xfrm>
            <a:off x="6845754" y="3202525"/>
            <a:ext cx="1970626" cy="1384995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Console output:</a:t>
            </a: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thai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/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4597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print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Visualization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35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628650" y="1037564"/>
            <a:ext cx="5257100" cy="353943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File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indent)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&lt; indent;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++)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    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file.getName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file.isDirectory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 {</a:t>
            </a:r>
            <a:br>
              <a:rPr lang="en-US" i="1" dirty="0">
                <a:solidFill>
                  <a:srgbClr val="8C8C8C"/>
                </a:solidFill>
                <a:effectLst/>
                <a:latin typeface="Consolas" panose="020B0609020204030204" pitchFamily="49" charset="0"/>
              </a:rPr>
            </a:br>
            <a:r>
              <a:rPr lang="en-US" i="1" dirty="0">
                <a:solidFill>
                  <a:srgbClr val="8C8C8C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subFiles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file.listFiles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File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subFiles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    </a:t>
            </a:r>
            <a:r>
              <a:rPr lang="en-US" b="1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, indent + </a:t>
            </a:r>
            <a:r>
              <a:rPr lang="en-US" b="1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849742"/>
              </p:ext>
            </p:extLst>
          </p:nvPr>
        </p:nvGraphicFramePr>
        <p:xfrm>
          <a:off x="1294272" y="3403881"/>
          <a:ext cx="3815988" cy="111252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1019720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796268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file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thai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indent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9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subFile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adjective </a:t>
                      </a:r>
                      <a:r>
                        <a:rPr lang="en-US" dirty="0" err="1">
                          <a:latin typeface="Consolas" panose="020B0609020204030204" pitchFamily="49" charset="0"/>
                        </a:rPr>
                        <a:t>thai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732108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8080BE45-D65E-4576-B456-EB6341F9B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650" y="139619"/>
            <a:ext cx="1468718" cy="294915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B7F8080-BAB5-49D0-BB0E-B8E0DB76AF31}"/>
              </a:ext>
            </a:extLst>
          </p:cNvPr>
          <p:cNvSpPr txBox="1"/>
          <p:nvPr/>
        </p:nvSpPr>
        <p:spPr>
          <a:xfrm>
            <a:off x="6845754" y="3202525"/>
            <a:ext cx="1970626" cy="1384995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Console output:</a:t>
            </a: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thai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/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" name="Google Shape;110;p3">
            <a:extLst>
              <a:ext uri="{FF2B5EF4-FFF2-40B4-BE49-F238E27FC236}">
                <a16:creationId xmlns:a16="http://schemas.microsoft.com/office/drawing/2014/main" id="{87DD060A-0AB3-4B39-8066-962BA05E39E2}"/>
              </a:ext>
            </a:extLst>
          </p:cNvPr>
          <p:cNvSpPr/>
          <p:nvPr/>
        </p:nvSpPr>
        <p:spPr>
          <a:xfrm>
            <a:off x="1220639" y="284369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28202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print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Visualization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36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628650" y="1037564"/>
            <a:ext cx="5257100" cy="353943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File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indent)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&lt; indent;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++)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    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file.getName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file.isDirectory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 {</a:t>
            </a:r>
            <a:br>
              <a:rPr lang="en-US" i="1" dirty="0">
                <a:solidFill>
                  <a:srgbClr val="8C8C8C"/>
                </a:solidFill>
                <a:effectLst/>
                <a:latin typeface="Consolas" panose="020B0609020204030204" pitchFamily="49" charset="0"/>
              </a:rPr>
            </a:br>
            <a:r>
              <a:rPr lang="en-US" i="1" dirty="0">
                <a:solidFill>
                  <a:srgbClr val="8C8C8C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subFiles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file.listFiles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File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subFiles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    </a:t>
            </a:r>
            <a:r>
              <a:rPr lang="en-US" b="1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, indent + </a:t>
            </a:r>
            <a:r>
              <a:rPr lang="en-US" b="1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/>
        </p:nvGraphicFramePr>
        <p:xfrm>
          <a:off x="1294272" y="3403881"/>
          <a:ext cx="3815988" cy="111252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1019720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796268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file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thai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indent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9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subFile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adjective </a:t>
                      </a:r>
                      <a:r>
                        <a:rPr lang="en-US" dirty="0" err="1">
                          <a:latin typeface="Consolas" panose="020B0609020204030204" pitchFamily="49" charset="0"/>
                        </a:rPr>
                        <a:t>thai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732108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8080BE45-D65E-4576-B456-EB6341F9B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650" y="139619"/>
            <a:ext cx="1468718" cy="294915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B7F8080-BAB5-49D0-BB0E-B8E0DB76AF31}"/>
              </a:ext>
            </a:extLst>
          </p:cNvPr>
          <p:cNvSpPr txBox="1"/>
          <p:nvPr/>
        </p:nvSpPr>
        <p:spPr>
          <a:xfrm>
            <a:off x="6845754" y="3202525"/>
            <a:ext cx="1970626" cy="1384995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Console output:</a:t>
            </a: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thai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adjective </a:t>
            </a:r>
            <a:r>
              <a:rPr lang="en-US" dirty="0" err="1">
                <a:latin typeface="Consolas" panose="020B0609020204030204" pitchFamily="49" charset="0"/>
              </a:rPr>
              <a:t>thai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" name="Google Shape;110;p3">
            <a:extLst>
              <a:ext uri="{FF2B5EF4-FFF2-40B4-BE49-F238E27FC236}">
                <a16:creationId xmlns:a16="http://schemas.microsoft.com/office/drawing/2014/main" id="{87DD060A-0AB3-4B39-8066-962BA05E39E2}"/>
              </a:ext>
            </a:extLst>
          </p:cNvPr>
          <p:cNvSpPr/>
          <p:nvPr/>
        </p:nvSpPr>
        <p:spPr>
          <a:xfrm>
            <a:off x="1220639" y="284369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C7F843-EFA5-48DA-AF90-015374CCC0F8}"/>
              </a:ext>
            </a:extLst>
          </p:cNvPr>
          <p:cNvSpPr txBox="1"/>
          <p:nvPr/>
        </p:nvSpPr>
        <p:spPr>
          <a:xfrm>
            <a:off x="781050" y="1189964"/>
            <a:ext cx="5257100" cy="353943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File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indent)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&lt; indent;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++)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    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file.getName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file.isDirectory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 {</a:t>
            </a:r>
            <a:br>
              <a:rPr lang="en-US" i="1" dirty="0">
                <a:solidFill>
                  <a:srgbClr val="8C8C8C"/>
                </a:solidFill>
                <a:effectLst/>
                <a:latin typeface="Consolas" panose="020B0609020204030204" pitchFamily="49" charset="0"/>
              </a:rPr>
            </a:br>
            <a:r>
              <a:rPr lang="en-US" i="1" dirty="0">
                <a:solidFill>
                  <a:srgbClr val="8C8C8C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subFiles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file.listFiles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File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subFiles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   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, indent +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70438AE6-BBE7-4F72-B153-FDE81D3FD2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988524"/>
              </p:ext>
            </p:extLst>
          </p:nvPr>
        </p:nvGraphicFramePr>
        <p:xfrm>
          <a:off x="1446672" y="3556281"/>
          <a:ext cx="3815988" cy="111252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1019720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796268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file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adjective </a:t>
                      </a:r>
                      <a:r>
                        <a:rPr lang="en-US" dirty="0" err="1">
                          <a:latin typeface="Consolas" panose="020B0609020204030204" pitchFamily="49" charset="0"/>
                        </a:rPr>
                        <a:t>thai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indent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9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subFile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732108"/>
                  </a:ext>
                </a:extLst>
              </a:tr>
            </a:tbl>
          </a:graphicData>
        </a:graphic>
      </p:graphicFrame>
      <p:sp>
        <p:nvSpPr>
          <p:cNvPr id="13" name="Google Shape;110;p3">
            <a:extLst>
              <a:ext uri="{FF2B5EF4-FFF2-40B4-BE49-F238E27FC236}">
                <a16:creationId xmlns:a16="http://schemas.microsoft.com/office/drawing/2014/main" id="{81E9724E-BF6C-4DDF-8E8A-B307DCC1BD1A}"/>
              </a:ext>
            </a:extLst>
          </p:cNvPr>
          <p:cNvSpPr/>
          <p:nvPr/>
        </p:nvSpPr>
        <p:spPr>
          <a:xfrm>
            <a:off x="640468" y="2105336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91402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print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Visualization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37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628650" y="1037564"/>
            <a:ext cx="5257100" cy="353943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File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indent)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&lt; indent;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++)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    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file.getName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file.isDirectory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 {</a:t>
            </a:r>
            <a:br>
              <a:rPr lang="en-US" i="1" dirty="0">
                <a:solidFill>
                  <a:srgbClr val="8C8C8C"/>
                </a:solidFill>
                <a:effectLst/>
                <a:latin typeface="Consolas" panose="020B0609020204030204" pitchFamily="49" charset="0"/>
              </a:rPr>
            </a:br>
            <a:r>
              <a:rPr lang="en-US" i="1" dirty="0">
                <a:solidFill>
                  <a:srgbClr val="8C8C8C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subFiles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file.listFiles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File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subFiles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    </a:t>
            </a:r>
            <a:r>
              <a:rPr lang="en-US" b="1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, indent + </a:t>
            </a:r>
            <a:r>
              <a:rPr lang="en-US" b="1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/>
        </p:nvGraphicFramePr>
        <p:xfrm>
          <a:off x="1294272" y="3403881"/>
          <a:ext cx="3815988" cy="111252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1019720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796268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file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thai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indent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9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subFile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adjective </a:t>
                      </a:r>
                      <a:r>
                        <a:rPr lang="en-US" dirty="0" err="1">
                          <a:latin typeface="Consolas" panose="020B0609020204030204" pitchFamily="49" charset="0"/>
                        </a:rPr>
                        <a:t>thai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732108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8080BE45-D65E-4576-B456-EB6341F9B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650" y="139619"/>
            <a:ext cx="1468718" cy="294915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B7F8080-BAB5-49D0-BB0E-B8E0DB76AF31}"/>
              </a:ext>
            </a:extLst>
          </p:cNvPr>
          <p:cNvSpPr txBox="1"/>
          <p:nvPr/>
        </p:nvSpPr>
        <p:spPr>
          <a:xfrm>
            <a:off x="6845754" y="3202525"/>
            <a:ext cx="1970626" cy="1384995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Console output:</a:t>
            </a: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thai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adjective </a:t>
            </a:r>
            <a:r>
              <a:rPr lang="en-US" dirty="0" err="1">
                <a:latin typeface="Consolas" panose="020B0609020204030204" pitchFamily="49" charset="0"/>
              </a:rPr>
              <a:t>thai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" name="Google Shape;110;p3">
            <a:extLst>
              <a:ext uri="{FF2B5EF4-FFF2-40B4-BE49-F238E27FC236}">
                <a16:creationId xmlns:a16="http://schemas.microsoft.com/office/drawing/2014/main" id="{87DD060A-0AB3-4B39-8066-962BA05E39E2}"/>
              </a:ext>
            </a:extLst>
          </p:cNvPr>
          <p:cNvSpPr/>
          <p:nvPr/>
        </p:nvSpPr>
        <p:spPr>
          <a:xfrm>
            <a:off x="1220639" y="284369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C7F843-EFA5-48DA-AF90-015374CCC0F8}"/>
              </a:ext>
            </a:extLst>
          </p:cNvPr>
          <p:cNvSpPr txBox="1"/>
          <p:nvPr/>
        </p:nvSpPr>
        <p:spPr>
          <a:xfrm>
            <a:off x="781050" y="1189964"/>
            <a:ext cx="5257100" cy="353943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File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indent)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&lt; indent;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++)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    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file.getName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file.isDirectory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 {</a:t>
            </a:r>
            <a:br>
              <a:rPr lang="en-US" i="1" dirty="0">
                <a:solidFill>
                  <a:srgbClr val="8C8C8C"/>
                </a:solidFill>
                <a:effectLst/>
                <a:latin typeface="Consolas" panose="020B0609020204030204" pitchFamily="49" charset="0"/>
              </a:rPr>
            </a:br>
            <a:r>
              <a:rPr lang="en-US" i="1" dirty="0">
                <a:solidFill>
                  <a:srgbClr val="8C8C8C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subFiles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file.listFiles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File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subFiles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    </a:t>
            </a:r>
            <a:r>
              <a:rPr lang="en-US" b="1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, indent + </a:t>
            </a:r>
            <a:r>
              <a:rPr lang="en-US" b="1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70438AE6-BBE7-4F72-B153-FDE81D3FD2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260118"/>
              </p:ext>
            </p:extLst>
          </p:nvPr>
        </p:nvGraphicFramePr>
        <p:xfrm>
          <a:off x="1446672" y="3556281"/>
          <a:ext cx="3815988" cy="111252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1019720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796268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file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adjective </a:t>
                      </a:r>
                      <a:r>
                        <a:rPr lang="en-US" dirty="0" err="1">
                          <a:latin typeface="Consolas" panose="020B0609020204030204" pitchFamily="49" charset="0"/>
                        </a:rPr>
                        <a:t>thai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indent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9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subFile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amazing_thai.jpg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732108"/>
                  </a:ext>
                </a:extLst>
              </a:tr>
            </a:tbl>
          </a:graphicData>
        </a:graphic>
      </p:graphicFrame>
      <p:sp>
        <p:nvSpPr>
          <p:cNvPr id="13" name="Google Shape;110;p3">
            <a:extLst>
              <a:ext uri="{FF2B5EF4-FFF2-40B4-BE49-F238E27FC236}">
                <a16:creationId xmlns:a16="http://schemas.microsoft.com/office/drawing/2014/main" id="{81E9724E-BF6C-4DDF-8E8A-B307DCC1BD1A}"/>
              </a:ext>
            </a:extLst>
          </p:cNvPr>
          <p:cNvSpPr/>
          <p:nvPr/>
        </p:nvSpPr>
        <p:spPr>
          <a:xfrm>
            <a:off x="700786" y="2968422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28425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print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Visualization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38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628650" y="1037564"/>
            <a:ext cx="5257100" cy="353943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File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indent)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&lt; indent;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++)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    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file.getName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file.isDirectory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 {</a:t>
            </a:r>
            <a:br>
              <a:rPr lang="en-US" i="1" dirty="0">
                <a:solidFill>
                  <a:srgbClr val="8C8C8C"/>
                </a:solidFill>
                <a:effectLst/>
                <a:latin typeface="Consolas" panose="020B0609020204030204" pitchFamily="49" charset="0"/>
              </a:rPr>
            </a:br>
            <a:r>
              <a:rPr lang="en-US" i="1" dirty="0">
                <a:solidFill>
                  <a:srgbClr val="8C8C8C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subFiles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file.listFiles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File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subFiles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    </a:t>
            </a:r>
            <a:r>
              <a:rPr lang="en-US" b="1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, indent + </a:t>
            </a:r>
            <a:r>
              <a:rPr lang="en-US" b="1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/>
        </p:nvGraphicFramePr>
        <p:xfrm>
          <a:off x="1294272" y="3403881"/>
          <a:ext cx="3815988" cy="111252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1019720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796268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file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thai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indent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9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subFile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adjective </a:t>
                      </a:r>
                      <a:r>
                        <a:rPr lang="en-US" dirty="0" err="1">
                          <a:latin typeface="Consolas" panose="020B0609020204030204" pitchFamily="49" charset="0"/>
                        </a:rPr>
                        <a:t>thai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732108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8080BE45-D65E-4576-B456-EB6341F9B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650" y="139619"/>
            <a:ext cx="1468718" cy="294915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B7F8080-BAB5-49D0-BB0E-B8E0DB76AF31}"/>
              </a:ext>
            </a:extLst>
          </p:cNvPr>
          <p:cNvSpPr txBox="1"/>
          <p:nvPr/>
        </p:nvSpPr>
        <p:spPr>
          <a:xfrm>
            <a:off x="6845754" y="3202525"/>
            <a:ext cx="1970626" cy="1384995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Console output:</a:t>
            </a: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thai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adjective </a:t>
            </a:r>
            <a:r>
              <a:rPr lang="en-US" dirty="0" err="1">
                <a:latin typeface="Consolas" panose="020B0609020204030204" pitchFamily="49" charset="0"/>
              </a:rPr>
              <a:t>thai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  amazing_…</a:t>
            </a: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" name="Google Shape;110;p3">
            <a:extLst>
              <a:ext uri="{FF2B5EF4-FFF2-40B4-BE49-F238E27FC236}">
                <a16:creationId xmlns:a16="http://schemas.microsoft.com/office/drawing/2014/main" id="{87DD060A-0AB3-4B39-8066-962BA05E39E2}"/>
              </a:ext>
            </a:extLst>
          </p:cNvPr>
          <p:cNvSpPr/>
          <p:nvPr/>
        </p:nvSpPr>
        <p:spPr>
          <a:xfrm>
            <a:off x="1220639" y="284369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C7F843-EFA5-48DA-AF90-015374CCC0F8}"/>
              </a:ext>
            </a:extLst>
          </p:cNvPr>
          <p:cNvSpPr txBox="1"/>
          <p:nvPr/>
        </p:nvSpPr>
        <p:spPr>
          <a:xfrm>
            <a:off x="781050" y="1189964"/>
            <a:ext cx="5257100" cy="353943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File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indent)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&lt; indent;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++)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    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file.getName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file.isDirectory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 {</a:t>
            </a:r>
            <a:br>
              <a:rPr lang="en-US" i="1" dirty="0">
                <a:solidFill>
                  <a:srgbClr val="8C8C8C"/>
                </a:solidFill>
                <a:effectLst/>
                <a:latin typeface="Consolas" panose="020B0609020204030204" pitchFamily="49" charset="0"/>
              </a:rPr>
            </a:br>
            <a:r>
              <a:rPr lang="en-US" i="1" dirty="0">
                <a:solidFill>
                  <a:srgbClr val="8C8C8C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subFiles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file.listFiles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File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subFiles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    </a:t>
            </a:r>
            <a:r>
              <a:rPr lang="en-US" b="1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, indent + </a:t>
            </a:r>
            <a:r>
              <a:rPr lang="en-US" b="1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70438AE6-BBE7-4F72-B153-FDE81D3FD2EA}"/>
              </a:ext>
            </a:extLst>
          </p:cNvPr>
          <p:cNvGraphicFramePr>
            <a:graphicFrameLocks noGrp="1"/>
          </p:cNvGraphicFramePr>
          <p:nvPr/>
        </p:nvGraphicFramePr>
        <p:xfrm>
          <a:off x="1446672" y="3556281"/>
          <a:ext cx="3815988" cy="111252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1019720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796268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file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adjective </a:t>
                      </a:r>
                      <a:r>
                        <a:rPr lang="en-US" dirty="0" err="1">
                          <a:latin typeface="Consolas" panose="020B0609020204030204" pitchFamily="49" charset="0"/>
                        </a:rPr>
                        <a:t>thai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indent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9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subFile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amazing_thai.jpg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732108"/>
                  </a:ext>
                </a:extLst>
              </a:tr>
            </a:tbl>
          </a:graphicData>
        </a:graphic>
      </p:graphicFrame>
      <p:sp>
        <p:nvSpPr>
          <p:cNvPr id="13" name="Google Shape;110;p3">
            <a:extLst>
              <a:ext uri="{FF2B5EF4-FFF2-40B4-BE49-F238E27FC236}">
                <a16:creationId xmlns:a16="http://schemas.microsoft.com/office/drawing/2014/main" id="{81E9724E-BF6C-4DDF-8E8A-B307DCC1BD1A}"/>
              </a:ext>
            </a:extLst>
          </p:cNvPr>
          <p:cNvSpPr/>
          <p:nvPr/>
        </p:nvSpPr>
        <p:spPr>
          <a:xfrm>
            <a:off x="700786" y="2968422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BDF6C8-2571-4063-9F59-80D65DF72F3D}"/>
              </a:ext>
            </a:extLst>
          </p:cNvPr>
          <p:cNvSpPr txBox="1"/>
          <p:nvPr/>
        </p:nvSpPr>
        <p:spPr>
          <a:xfrm>
            <a:off x="933450" y="1342364"/>
            <a:ext cx="5257100" cy="353943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File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indent)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&lt; indent;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++)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    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file.getName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file.isDirectory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 {</a:t>
            </a:r>
            <a:br>
              <a:rPr lang="en-US" i="1" dirty="0">
                <a:solidFill>
                  <a:srgbClr val="8C8C8C"/>
                </a:solidFill>
                <a:effectLst/>
                <a:latin typeface="Consolas" panose="020B0609020204030204" pitchFamily="49" charset="0"/>
              </a:rPr>
            </a:br>
            <a:r>
              <a:rPr lang="en-US" i="1" dirty="0">
                <a:solidFill>
                  <a:srgbClr val="8C8C8C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subFiles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file.listFiles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File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subFiles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   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, indent +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6" name="Table 10">
            <a:extLst>
              <a:ext uri="{FF2B5EF4-FFF2-40B4-BE49-F238E27FC236}">
                <a16:creationId xmlns:a16="http://schemas.microsoft.com/office/drawing/2014/main" id="{850F96C1-A642-48BE-A758-9161548576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505606"/>
              </p:ext>
            </p:extLst>
          </p:nvPr>
        </p:nvGraphicFramePr>
        <p:xfrm>
          <a:off x="1599072" y="3708681"/>
          <a:ext cx="3815988" cy="111252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1019720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796268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file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amazing_thai.jpg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indent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9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subFile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732108"/>
                  </a:ext>
                </a:extLst>
              </a:tr>
            </a:tbl>
          </a:graphicData>
        </a:graphic>
      </p:graphicFrame>
      <p:sp>
        <p:nvSpPr>
          <p:cNvPr id="17" name="Google Shape;110;p3">
            <a:extLst>
              <a:ext uri="{FF2B5EF4-FFF2-40B4-BE49-F238E27FC236}">
                <a16:creationId xmlns:a16="http://schemas.microsoft.com/office/drawing/2014/main" id="{39052308-2CFA-45B5-B2E3-A0DA4FE96141}"/>
              </a:ext>
            </a:extLst>
          </p:cNvPr>
          <p:cNvSpPr/>
          <p:nvPr/>
        </p:nvSpPr>
        <p:spPr>
          <a:xfrm>
            <a:off x="714101" y="2273733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062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print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Visualization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39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628650" y="1037564"/>
            <a:ext cx="5257100" cy="353943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File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indent)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&lt; indent;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++)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    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file.getName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file.isDirectory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 {</a:t>
            </a:r>
            <a:br>
              <a:rPr lang="en-US" i="1" dirty="0">
                <a:solidFill>
                  <a:srgbClr val="8C8C8C"/>
                </a:solidFill>
                <a:effectLst/>
                <a:latin typeface="Consolas" panose="020B0609020204030204" pitchFamily="49" charset="0"/>
              </a:rPr>
            </a:br>
            <a:r>
              <a:rPr lang="en-US" i="1" dirty="0">
                <a:solidFill>
                  <a:srgbClr val="8C8C8C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subFiles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file.listFiles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File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subFiles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    </a:t>
            </a:r>
            <a:r>
              <a:rPr lang="en-US" b="1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, indent + </a:t>
            </a:r>
            <a:r>
              <a:rPr lang="en-US" b="1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/>
        </p:nvGraphicFramePr>
        <p:xfrm>
          <a:off x="1294272" y="3403881"/>
          <a:ext cx="3815988" cy="111252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1019720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796268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file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thai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indent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9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subFile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adjective </a:t>
                      </a:r>
                      <a:r>
                        <a:rPr lang="en-US" dirty="0" err="1">
                          <a:latin typeface="Consolas" panose="020B0609020204030204" pitchFamily="49" charset="0"/>
                        </a:rPr>
                        <a:t>thai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732108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8080BE45-D65E-4576-B456-EB6341F9B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650" y="139619"/>
            <a:ext cx="1468718" cy="294915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B7F8080-BAB5-49D0-BB0E-B8E0DB76AF31}"/>
              </a:ext>
            </a:extLst>
          </p:cNvPr>
          <p:cNvSpPr txBox="1"/>
          <p:nvPr/>
        </p:nvSpPr>
        <p:spPr>
          <a:xfrm>
            <a:off x="6845754" y="3202525"/>
            <a:ext cx="1970626" cy="1384995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Console output:</a:t>
            </a: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thai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adjective </a:t>
            </a:r>
            <a:r>
              <a:rPr lang="en-US" dirty="0" err="1">
                <a:latin typeface="Consolas" panose="020B0609020204030204" pitchFamily="49" charset="0"/>
              </a:rPr>
              <a:t>thai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  amazing_…</a:t>
            </a: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" name="Google Shape;110;p3">
            <a:extLst>
              <a:ext uri="{FF2B5EF4-FFF2-40B4-BE49-F238E27FC236}">
                <a16:creationId xmlns:a16="http://schemas.microsoft.com/office/drawing/2014/main" id="{87DD060A-0AB3-4B39-8066-962BA05E39E2}"/>
              </a:ext>
            </a:extLst>
          </p:cNvPr>
          <p:cNvSpPr/>
          <p:nvPr/>
        </p:nvSpPr>
        <p:spPr>
          <a:xfrm>
            <a:off x="1220639" y="284369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C7F843-EFA5-48DA-AF90-015374CCC0F8}"/>
              </a:ext>
            </a:extLst>
          </p:cNvPr>
          <p:cNvSpPr txBox="1"/>
          <p:nvPr/>
        </p:nvSpPr>
        <p:spPr>
          <a:xfrm>
            <a:off x="781050" y="1189964"/>
            <a:ext cx="5257100" cy="353943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File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indent)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&lt; indent;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++)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    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file.getName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file.isDirectory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 {</a:t>
            </a:r>
            <a:br>
              <a:rPr lang="en-US" i="1" dirty="0">
                <a:solidFill>
                  <a:srgbClr val="8C8C8C"/>
                </a:solidFill>
                <a:effectLst/>
                <a:latin typeface="Consolas" panose="020B0609020204030204" pitchFamily="49" charset="0"/>
              </a:rPr>
            </a:br>
            <a:r>
              <a:rPr lang="en-US" i="1" dirty="0">
                <a:solidFill>
                  <a:srgbClr val="8C8C8C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subFiles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file.listFiles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File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subFiles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    </a:t>
            </a:r>
            <a:r>
              <a:rPr lang="en-US" b="1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, indent + </a:t>
            </a:r>
            <a:r>
              <a:rPr lang="en-US" b="1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70438AE6-BBE7-4F72-B153-FDE81D3FD2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701499"/>
              </p:ext>
            </p:extLst>
          </p:nvPr>
        </p:nvGraphicFramePr>
        <p:xfrm>
          <a:off x="1446672" y="3556281"/>
          <a:ext cx="3815988" cy="111252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1019720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796268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file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adjective </a:t>
                      </a:r>
                      <a:r>
                        <a:rPr lang="en-US" dirty="0" err="1">
                          <a:latin typeface="Consolas" panose="020B0609020204030204" pitchFamily="49" charset="0"/>
                        </a:rPr>
                        <a:t>thai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indent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9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subFile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little_thai.jpg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732108"/>
                  </a:ext>
                </a:extLst>
              </a:tr>
            </a:tbl>
          </a:graphicData>
        </a:graphic>
      </p:graphicFrame>
      <p:sp>
        <p:nvSpPr>
          <p:cNvPr id="13" name="Google Shape;110;p3">
            <a:extLst>
              <a:ext uri="{FF2B5EF4-FFF2-40B4-BE49-F238E27FC236}">
                <a16:creationId xmlns:a16="http://schemas.microsoft.com/office/drawing/2014/main" id="{81E9724E-BF6C-4DDF-8E8A-B307DCC1BD1A}"/>
              </a:ext>
            </a:extLst>
          </p:cNvPr>
          <p:cNvSpPr/>
          <p:nvPr/>
        </p:nvSpPr>
        <p:spPr>
          <a:xfrm>
            <a:off x="700786" y="2968422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9672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2085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250" dirty="0">
                <a:solidFill>
                  <a:schemeClr val="accent5"/>
                </a:solidFill>
              </a:rPr>
              <a:t>Recursion Review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Recursion with Files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4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" name="Google Shape;110;p3">
            <a:extLst>
              <a:ext uri="{FF2B5EF4-FFF2-40B4-BE49-F238E27FC236}">
                <a16:creationId xmlns:a16="http://schemas.microsoft.com/office/drawing/2014/main" id="{5C29D652-903A-44FA-8392-6B138D788844}"/>
              </a:ext>
            </a:extLst>
          </p:cNvPr>
          <p:cNvSpPr/>
          <p:nvPr/>
        </p:nvSpPr>
        <p:spPr>
          <a:xfrm flipH="1">
            <a:off x="3009182" y="1495824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43726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print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Visualization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40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628650" y="1037564"/>
            <a:ext cx="5257100" cy="353943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File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indent)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&lt; indent;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++)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    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file.getName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file.isDirectory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 {</a:t>
            </a:r>
            <a:br>
              <a:rPr lang="en-US" i="1" dirty="0">
                <a:solidFill>
                  <a:srgbClr val="8C8C8C"/>
                </a:solidFill>
                <a:effectLst/>
                <a:latin typeface="Consolas" panose="020B0609020204030204" pitchFamily="49" charset="0"/>
              </a:rPr>
            </a:br>
            <a:r>
              <a:rPr lang="en-US" i="1" dirty="0">
                <a:solidFill>
                  <a:srgbClr val="8C8C8C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subFiles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file.listFiles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File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subFiles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    </a:t>
            </a:r>
            <a:r>
              <a:rPr lang="en-US" b="1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, indent + </a:t>
            </a:r>
            <a:r>
              <a:rPr lang="en-US" b="1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/>
        </p:nvGraphicFramePr>
        <p:xfrm>
          <a:off x="1294272" y="3403881"/>
          <a:ext cx="3815988" cy="111252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1019720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796268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file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thai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indent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9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subFile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adjective </a:t>
                      </a:r>
                      <a:r>
                        <a:rPr lang="en-US" dirty="0" err="1">
                          <a:latin typeface="Consolas" panose="020B0609020204030204" pitchFamily="49" charset="0"/>
                        </a:rPr>
                        <a:t>thai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732108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8080BE45-D65E-4576-B456-EB6341F9B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650" y="139619"/>
            <a:ext cx="1468718" cy="294915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B7F8080-BAB5-49D0-BB0E-B8E0DB76AF31}"/>
              </a:ext>
            </a:extLst>
          </p:cNvPr>
          <p:cNvSpPr txBox="1"/>
          <p:nvPr/>
        </p:nvSpPr>
        <p:spPr>
          <a:xfrm>
            <a:off x="6845754" y="3202525"/>
            <a:ext cx="1970626" cy="1384995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Console output:</a:t>
            </a: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thai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adjective </a:t>
            </a:r>
            <a:r>
              <a:rPr lang="en-US" dirty="0" err="1">
                <a:latin typeface="Consolas" panose="020B0609020204030204" pitchFamily="49" charset="0"/>
              </a:rPr>
              <a:t>thai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  amazing_…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  little_…</a:t>
            </a: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" name="Google Shape;110;p3">
            <a:extLst>
              <a:ext uri="{FF2B5EF4-FFF2-40B4-BE49-F238E27FC236}">
                <a16:creationId xmlns:a16="http://schemas.microsoft.com/office/drawing/2014/main" id="{87DD060A-0AB3-4B39-8066-962BA05E39E2}"/>
              </a:ext>
            </a:extLst>
          </p:cNvPr>
          <p:cNvSpPr/>
          <p:nvPr/>
        </p:nvSpPr>
        <p:spPr>
          <a:xfrm>
            <a:off x="1220639" y="284369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C7F843-EFA5-48DA-AF90-015374CCC0F8}"/>
              </a:ext>
            </a:extLst>
          </p:cNvPr>
          <p:cNvSpPr txBox="1"/>
          <p:nvPr/>
        </p:nvSpPr>
        <p:spPr>
          <a:xfrm>
            <a:off x="781050" y="1189964"/>
            <a:ext cx="5257100" cy="353943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File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indent)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&lt; indent;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++)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    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file.getName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file.isDirectory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 {</a:t>
            </a:r>
            <a:br>
              <a:rPr lang="en-US" i="1" dirty="0">
                <a:solidFill>
                  <a:srgbClr val="8C8C8C"/>
                </a:solidFill>
                <a:effectLst/>
                <a:latin typeface="Consolas" panose="020B0609020204030204" pitchFamily="49" charset="0"/>
              </a:rPr>
            </a:br>
            <a:r>
              <a:rPr lang="en-US" i="1" dirty="0">
                <a:solidFill>
                  <a:srgbClr val="8C8C8C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subFiles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file.listFiles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File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subFiles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    </a:t>
            </a:r>
            <a:r>
              <a:rPr lang="en-US" b="1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, indent + </a:t>
            </a:r>
            <a:r>
              <a:rPr lang="en-US" b="1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70438AE6-BBE7-4F72-B153-FDE81D3FD2EA}"/>
              </a:ext>
            </a:extLst>
          </p:cNvPr>
          <p:cNvGraphicFramePr>
            <a:graphicFrameLocks noGrp="1"/>
          </p:cNvGraphicFramePr>
          <p:nvPr/>
        </p:nvGraphicFramePr>
        <p:xfrm>
          <a:off x="1446672" y="3556281"/>
          <a:ext cx="3815988" cy="111252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1019720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796268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file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adjective </a:t>
                      </a:r>
                      <a:r>
                        <a:rPr lang="en-US" dirty="0" err="1">
                          <a:latin typeface="Consolas" panose="020B0609020204030204" pitchFamily="49" charset="0"/>
                        </a:rPr>
                        <a:t>thai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indent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9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subFile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little_thai.jpg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732108"/>
                  </a:ext>
                </a:extLst>
              </a:tr>
            </a:tbl>
          </a:graphicData>
        </a:graphic>
      </p:graphicFrame>
      <p:sp>
        <p:nvSpPr>
          <p:cNvPr id="13" name="Google Shape;110;p3">
            <a:extLst>
              <a:ext uri="{FF2B5EF4-FFF2-40B4-BE49-F238E27FC236}">
                <a16:creationId xmlns:a16="http://schemas.microsoft.com/office/drawing/2014/main" id="{81E9724E-BF6C-4DDF-8E8A-B307DCC1BD1A}"/>
              </a:ext>
            </a:extLst>
          </p:cNvPr>
          <p:cNvSpPr/>
          <p:nvPr/>
        </p:nvSpPr>
        <p:spPr>
          <a:xfrm>
            <a:off x="700786" y="2968422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790A6F-BD9B-496F-BE9E-44B58DAAD889}"/>
              </a:ext>
            </a:extLst>
          </p:cNvPr>
          <p:cNvSpPr txBox="1"/>
          <p:nvPr/>
        </p:nvSpPr>
        <p:spPr>
          <a:xfrm>
            <a:off x="933450" y="1342364"/>
            <a:ext cx="5257100" cy="353943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File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indent)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&lt; indent;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++)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    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file.getName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file.isDirectory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 {</a:t>
            </a:r>
            <a:br>
              <a:rPr lang="en-US" i="1" dirty="0">
                <a:solidFill>
                  <a:srgbClr val="8C8C8C"/>
                </a:solidFill>
                <a:effectLst/>
                <a:latin typeface="Consolas" panose="020B0609020204030204" pitchFamily="49" charset="0"/>
              </a:rPr>
            </a:br>
            <a:r>
              <a:rPr lang="en-US" i="1" dirty="0">
                <a:solidFill>
                  <a:srgbClr val="8C8C8C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subFiles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file.listFiles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File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subFiles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   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, indent +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6" name="Table 10">
            <a:extLst>
              <a:ext uri="{FF2B5EF4-FFF2-40B4-BE49-F238E27FC236}">
                <a16:creationId xmlns:a16="http://schemas.microsoft.com/office/drawing/2014/main" id="{1B20A8EC-D5E1-4FED-BC68-944C7FDEDF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890604"/>
              </p:ext>
            </p:extLst>
          </p:nvPr>
        </p:nvGraphicFramePr>
        <p:xfrm>
          <a:off x="1599072" y="3708681"/>
          <a:ext cx="3815988" cy="111252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1019720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796268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file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little_thai.jpg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indent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9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subFile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732108"/>
                  </a:ext>
                </a:extLst>
              </a:tr>
            </a:tbl>
          </a:graphicData>
        </a:graphic>
      </p:graphicFrame>
      <p:sp>
        <p:nvSpPr>
          <p:cNvPr id="17" name="Google Shape;110;p3">
            <a:extLst>
              <a:ext uri="{FF2B5EF4-FFF2-40B4-BE49-F238E27FC236}">
                <a16:creationId xmlns:a16="http://schemas.microsoft.com/office/drawing/2014/main" id="{E19D17B6-C6C4-4DFC-A2CD-47ADA8830BB2}"/>
              </a:ext>
            </a:extLst>
          </p:cNvPr>
          <p:cNvSpPr/>
          <p:nvPr/>
        </p:nvSpPr>
        <p:spPr>
          <a:xfrm>
            <a:off x="781050" y="2273880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906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print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Visualization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41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628650" y="1037564"/>
            <a:ext cx="5257100" cy="353943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File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indent)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&lt; indent;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++)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    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file.getName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file.isDirectory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 {</a:t>
            </a:r>
            <a:br>
              <a:rPr lang="en-US" i="1" dirty="0">
                <a:solidFill>
                  <a:srgbClr val="8C8C8C"/>
                </a:solidFill>
                <a:effectLst/>
                <a:latin typeface="Consolas" panose="020B0609020204030204" pitchFamily="49" charset="0"/>
              </a:rPr>
            </a:br>
            <a:r>
              <a:rPr lang="en-US" i="1" dirty="0">
                <a:solidFill>
                  <a:srgbClr val="8C8C8C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subFiles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file.listFiles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File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subFiles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    </a:t>
            </a:r>
            <a:r>
              <a:rPr lang="en-US" b="1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, indent + </a:t>
            </a:r>
            <a:r>
              <a:rPr lang="en-US" b="1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/>
        </p:nvGraphicFramePr>
        <p:xfrm>
          <a:off x="1294272" y="3403881"/>
          <a:ext cx="3815988" cy="111252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1019720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796268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file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thai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indent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9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subFile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adjective </a:t>
                      </a:r>
                      <a:r>
                        <a:rPr lang="en-US" dirty="0" err="1">
                          <a:latin typeface="Consolas" panose="020B0609020204030204" pitchFamily="49" charset="0"/>
                        </a:rPr>
                        <a:t>thai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732108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8080BE45-D65E-4576-B456-EB6341F9B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650" y="139619"/>
            <a:ext cx="1468718" cy="294915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B7F8080-BAB5-49D0-BB0E-B8E0DB76AF31}"/>
              </a:ext>
            </a:extLst>
          </p:cNvPr>
          <p:cNvSpPr txBox="1"/>
          <p:nvPr/>
        </p:nvSpPr>
        <p:spPr>
          <a:xfrm>
            <a:off x="6845754" y="3202525"/>
            <a:ext cx="1970626" cy="1384995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Console output:</a:t>
            </a: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thai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adjective </a:t>
            </a:r>
            <a:r>
              <a:rPr lang="en-US" dirty="0" err="1">
                <a:latin typeface="Consolas" panose="020B0609020204030204" pitchFamily="49" charset="0"/>
              </a:rPr>
              <a:t>thai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  amazing_…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  little_…</a:t>
            </a: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" name="Google Shape;110;p3">
            <a:extLst>
              <a:ext uri="{FF2B5EF4-FFF2-40B4-BE49-F238E27FC236}">
                <a16:creationId xmlns:a16="http://schemas.microsoft.com/office/drawing/2014/main" id="{87DD060A-0AB3-4B39-8066-962BA05E39E2}"/>
              </a:ext>
            </a:extLst>
          </p:cNvPr>
          <p:cNvSpPr/>
          <p:nvPr/>
        </p:nvSpPr>
        <p:spPr>
          <a:xfrm>
            <a:off x="1220639" y="284369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C7F843-EFA5-48DA-AF90-015374CCC0F8}"/>
              </a:ext>
            </a:extLst>
          </p:cNvPr>
          <p:cNvSpPr txBox="1"/>
          <p:nvPr/>
        </p:nvSpPr>
        <p:spPr>
          <a:xfrm>
            <a:off x="781050" y="1189964"/>
            <a:ext cx="5257100" cy="353943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File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indent)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&lt; indent;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++)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    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file.getName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file.isDirectory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 {</a:t>
            </a:r>
            <a:br>
              <a:rPr lang="en-US" i="1" dirty="0">
                <a:solidFill>
                  <a:srgbClr val="8C8C8C"/>
                </a:solidFill>
                <a:effectLst/>
                <a:latin typeface="Consolas" panose="020B0609020204030204" pitchFamily="49" charset="0"/>
              </a:rPr>
            </a:br>
            <a:r>
              <a:rPr lang="en-US" i="1" dirty="0">
                <a:solidFill>
                  <a:srgbClr val="8C8C8C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subFiles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file.listFiles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File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subFiles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   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, indent +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70438AE6-BBE7-4F72-B153-FDE81D3FD2EA}"/>
              </a:ext>
            </a:extLst>
          </p:cNvPr>
          <p:cNvGraphicFramePr>
            <a:graphicFrameLocks noGrp="1"/>
          </p:cNvGraphicFramePr>
          <p:nvPr/>
        </p:nvGraphicFramePr>
        <p:xfrm>
          <a:off x="1446672" y="3556281"/>
          <a:ext cx="3815988" cy="111252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1019720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796268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file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adjective </a:t>
                      </a:r>
                      <a:r>
                        <a:rPr lang="en-US" dirty="0" err="1">
                          <a:latin typeface="Consolas" panose="020B0609020204030204" pitchFamily="49" charset="0"/>
                        </a:rPr>
                        <a:t>thai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indent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9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subFile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732108"/>
                  </a:ext>
                </a:extLst>
              </a:tr>
            </a:tbl>
          </a:graphicData>
        </a:graphic>
      </p:graphicFrame>
      <p:sp>
        <p:nvSpPr>
          <p:cNvPr id="13" name="Google Shape;110;p3">
            <a:extLst>
              <a:ext uri="{FF2B5EF4-FFF2-40B4-BE49-F238E27FC236}">
                <a16:creationId xmlns:a16="http://schemas.microsoft.com/office/drawing/2014/main" id="{81E9724E-BF6C-4DDF-8E8A-B307DCC1BD1A}"/>
              </a:ext>
            </a:extLst>
          </p:cNvPr>
          <p:cNvSpPr/>
          <p:nvPr/>
        </p:nvSpPr>
        <p:spPr>
          <a:xfrm>
            <a:off x="714101" y="3184485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574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print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Visualization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42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628650" y="1037564"/>
            <a:ext cx="5257100" cy="353943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File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indent)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&lt; indent;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++)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    "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file.getName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file.isDirectory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 {</a:t>
            </a:r>
            <a:br>
              <a:rPr lang="en-US" i="1" dirty="0">
                <a:solidFill>
                  <a:srgbClr val="8C8C8C"/>
                </a:solidFill>
                <a:effectLst/>
                <a:latin typeface="Consolas" panose="020B0609020204030204" pitchFamily="49" charset="0"/>
              </a:rPr>
            </a:br>
            <a:r>
              <a:rPr lang="en-US" i="1" dirty="0">
                <a:solidFill>
                  <a:srgbClr val="8C8C8C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subFiles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file.listFiles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File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subFiles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    </a:t>
            </a:r>
            <a:r>
              <a:rPr lang="en-US" b="1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subFile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, indent + </a:t>
            </a:r>
            <a:r>
              <a:rPr lang="en-US" b="1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680979"/>
              </p:ext>
            </p:extLst>
          </p:nvPr>
        </p:nvGraphicFramePr>
        <p:xfrm>
          <a:off x="1294272" y="3403881"/>
          <a:ext cx="3815988" cy="111252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1019720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796268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file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thai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indent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9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subFile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recursive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732108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8080BE45-D65E-4576-B456-EB6341F9B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650" y="139619"/>
            <a:ext cx="1468718" cy="294915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B7F8080-BAB5-49D0-BB0E-B8E0DB76AF31}"/>
              </a:ext>
            </a:extLst>
          </p:cNvPr>
          <p:cNvSpPr txBox="1"/>
          <p:nvPr/>
        </p:nvSpPr>
        <p:spPr>
          <a:xfrm>
            <a:off x="6845754" y="3202525"/>
            <a:ext cx="1970626" cy="1384995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Console output:</a:t>
            </a: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thai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adjective </a:t>
            </a:r>
            <a:r>
              <a:rPr lang="en-US" dirty="0" err="1">
                <a:latin typeface="Consolas" panose="020B0609020204030204" pitchFamily="49" charset="0"/>
              </a:rPr>
              <a:t>thai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  amazing_…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  little_…</a:t>
            </a: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" name="Google Shape;110;p3">
            <a:extLst>
              <a:ext uri="{FF2B5EF4-FFF2-40B4-BE49-F238E27FC236}">
                <a16:creationId xmlns:a16="http://schemas.microsoft.com/office/drawing/2014/main" id="{87DD060A-0AB3-4B39-8066-962BA05E39E2}"/>
              </a:ext>
            </a:extLst>
          </p:cNvPr>
          <p:cNvSpPr/>
          <p:nvPr/>
        </p:nvSpPr>
        <p:spPr>
          <a:xfrm>
            <a:off x="1220639" y="284369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61165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4B03C-FC6C-4B90-8578-FA39C5B0C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C2 – Mondrian Art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13952F-CC00-4BDB-9A03-E1856F56E4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SzPct val="100000"/>
            </a:pPr>
            <a:r>
              <a:rPr lang="en-US" dirty="0"/>
              <a:t>This is a difficult assignment conceptually</a:t>
            </a:r>
          </a:p>
          <a:p>
            <a:pPr>
              <a:buSzPct val="100000"/>
            </a:pPr>
            <a:r>
              <a:rPr lang="en-US" dirty="0"/>
              <a:t>It can be challenging to debug / understand</a:t>
            </a:r>
          </a:p>
          <a:p>
            <a:pPr>
              <a:buSzPct val="100000"/>
            </a:pPr>
            <a:r>
              <a:rPr lang="en-US" dirty="0"/>
              <a:t>Make sure to start </a:t>
            </a:r>
            <a:r>
              <a:rPr lang="en-US" b="1" dirty="0"/>
              <a:t>early</a:t>
            </a:r>
            <a:endParaRPr lang="en-US" dirty="0"/>
          </a:p>
          <a:p>
            <a:pPr>
              <a:buSzPct val="100000"/>
            </a:pPr>
            <a:r>
              <a:rPr lang="en-US" dirty="0"/>
              <a:t>(Possibly) multiple base / recursive cases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6213F-F090-4133-B23B-EA3DF94556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43</a:t>
            </a:fld>
            <a:endParaRPr lang="en"/>
          </a:p>
        </p:txBody>
      </p:sp>
      <p:sp>
        <p:nvSpPr>
          <p:cNvPr id="5" name="Google Shape;99;p2">
            <a:extLst>
              <a:ext uri="{FF2B5EF4-FFF2-40B4-BE49-F238E27FC236}">
                <a16:creationId xmlns:a16="http://schemas.microsoft.com/office/drawing/2014/main" id="{2DA3A8BC-8637-4C0A-A0C9-050B0121EC5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F96513-CEAF-4196-A3D0-A1B3493C3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076" y="829684"/>
            <a:ext cx="3177924" cy="31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48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Road Map - Recursion</a:t>
            </a:r>
            <a:endParaRPr dirty="0"/>
          </a:p>
        </p:txBody>
      </p:sp>
      <p:sp>
        <p:nvSpPr>
          <p:cNvPr id="214" name="Google Shape;214;p28"/>
          <p:cNvSpPr txBox="1">
            <a:spLocks noGrp="1"/>
          </p:cNvSpPr>
          <p:nvPr>
            <p:ph type="body" idx="1"/>
          </p:nvPr>
        </p:nvSpPr>
        <p:spPr>
          <a:xfrm>
            <a:off x="628649" y="1369225"/>
            <a:ext cx="6451419" cy="3163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85000" lnSpcReduction="20000"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Friday</a:t>
            </a:r>
          </a:p>
          <a:p>
            <a:pPr lvl="1">
              <a:lnSpc>
                <a:spcPct val="100000"/>
              </a:lnSpc>
              <a:spcBef>
                <a:spcPts val="800"/>
              </a:spcBef>
              <a:buChar char="●"/>
            </a:pPr>
            <a:r>
              <a:rPr lang="en-US" dirty="0"/>
              <a:t>Introduce idea of “recursion”</a:t>
            </a:r>
          </a:p>
          <a:p>
            <a:pPr lvl="1">
              <a:lnSpc>
                <a:spcPct val="100000"/>
              </a:lnSpc>
              <a:spcBef>
                <a:spcPts val="800"/>
              </a:spcBef>
              <a:buChar char="●"/>
            </a:pPr>
            <a:r>
              <a:rPr lang="en-US" dirty="0"/>
              <a:t>Goal: Understand idea of recursion and read recursive code</a:t>
            </a:r>
          </a:p>
          <a:p>
            <a:pPr>
              <a:lnSpc>
                <a:spcPct val="100000"/>
              </a:lnSpc>
              <a:buChar char="●"/>
            </a:pPr>
            <a:r>
              <a:rPr lang="en-US" dirty="0"/>
              <a:t>Tuesday</a:t>
            </a:r>
          </a:p>
          <a:p>
            <a:pPr lvl="1">
              <a:lnSpc>
                <a:spcPct val="100000"/>
              </a:lnSpc>
              <a:buChar char="●"/>
            </a:pPr>
            <a:r>
              <a:rPr lang="en-US" dirty="0"/>
              <a:t>Practice reading recursive code</a:t>
            </a:r>
          </a:p>
          <a:p>
            <a:pPr>
              <a:lnSpc>
                <a:spcPct val="100000"/>
              </a:lnSpc>
              <a:buChar char="●"/>
            </a:pPr>
            <a:r>
              <a:rPr lang="en-US" dirty="0">
                <a:solidFill>
                  <a:schemeClr val="accent5"/>
                </a:solidFill>
              </a:rPr>
              <a:t>Wednesday (Today)</a:t>
            </a:r>
          </a:p>
          <a:p>
            <a:pPr lvl="1">
              <a:lnSpc>
                <a:spcPct val="100000"/>
              </a:lnSpc>
              <a:buChar char="●"/>
            </a:pPr>
            <a:r>
              <a:rPr lang="en-US" dirty="0">
                <a:solidFill>
                  <a:schemeClr val="accent5"/>
                </a:solidFill>
              </a:rPr>
              <a:t>More complex recursive examples</a:t>
            </a:r>
          </a:p>
          <a:p>
            <a:pPr lvl="1">
              <a:lnSpc>
                <a:spcPct val="100000"/>
              </a:lnSpc>
              <a:buChar char="●"/>
            </a:pPr>
            <a:r>
              <a:rPr lang="en-US" dirty="0">
                <a:solidFill>
                  <a:schemeClr val="accent5"/>
                </a:solidFill>
              </a:rPr>
              <a:t>Goal: Identify recursive structure in problems and write recursive code</a:t>
            </a:r>
          </a:p>
          <a:p>
            <a:pPr>
              <a:lnSpc>
                <a:spcPct val="100000"/>
              </a:lnSpc>
              <a:buChar char="●"/>
            </a:pPr>
            <a:r>
              <a:rPr lang="en-US" dirty="0"/>
              <a:t>Thursday</a:t>
            </a:r>
          </a:p>
          <a:p>
            <a:pPr lvl="1">
              <a:lnSpc>
                <a:spcPct val="100000"/>
              </a:lnSpc>
              <a:buChar char="●"/>
            </a:pPr>
            <a:r>
              <a:rPr lang="en-US" dirty="0"/>
              <a:t>Practice writing recursive code</a:t>
            </a:r>
          </a:p>
        </p:txBody>
      </p:sp>
      <p:sp>
        <p:nvSpPr>
          <p:cNvPr id="215" name="Google Shape;215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3" name="Google Shape;99;p2">
            <a:extLst>
              <a:ext uri="{FF2B5EF4-FFF2-40B4-BE49-F238E27FC236}">
                <a16:creationId xmlns:a16="http://schemas.microsoft.com/office/drawing/2014/main" id="{B26EC25A-880C-469D-AEAD-374689763EF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0738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84B69-3290-4A97-9C2A-1AC1E29BC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Intro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DCFEF-C8FD-4CC1-A203-5C85DFA7BB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SzPct val="100000"/>
            </a:pPr>
            <a:r>
              <a:rPr lang="en-US" b="1" dirty="0"/>
              <a:t>Recursion:</a:t>
            </a:r>
            <a:r>
              <a:rPr lang="en-US" dirty="0"/>
              <a:t> Defining something in terms of itself</a:t>
            </a:r>
          </a:p>
          <a:p>
            <a:pPr>
              <a:buSzPct val="100000"/>
            </a:pPr>
            <a:r>
              <a:rPr lang="en-US" b="1" dirty="0"/>
              <a:t>Recursive Programming: </a:t>
            </a:r>
            <a:r>
              <a:rPr lang="en-US" dirty="0"/>
              <a:t>Writing methods that call themselves to solve problems</a:t>
            </a:r>
          </a:p>
          <a:p>
            <a:pPr lvl="1">
              <a:buSzPct val="100000"/>
            </a:pPr>
            <a:r>
              <a:rPr lang="en-US" dirty="0"/>
              <a:t>Helpful to solve specific problems </a:t>
            </a:r>
          </a:p>
          <a:p>
            <a:pPr lvl="1">
              <a:buSzPct val="100000"/>
            </a:pPr>
            <a:r>
              <a:rPr lang="en-US" dirty="0"/>
              <a:t>Equally as powerful as iterative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F5ED8-78C7-40A7-A0E5-7CFD1549EF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5" name="Google Shape;99;p2">
            <a:extLst>
              <a:ext uri="{FF2B5EF4-FFF2-40B4-BE49-F238E27FC236}">
                <a16:creationId xmlns:a16="http://schemas.microsoft.com/office/drawing/2014/main" id="{551C6E25-95FC-43A4-8963-CDFF1E440A6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8446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84B69-3290-4A97-9C2A-1AC1E29BC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Programming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DCFEF-C8FD-4CC1-A203-5C85DFA7BB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SzPct val="100000"/>
              <a:buNone/>
            </a:pPr>
            <a:r>
              <a:rPr lang="en-US" dirty="0"/>
              <a:t>Two cases to always keep in mind:</a:t>
            </a:r>
          </a:p>
          <a:p>
            <a:pPr marL="596900" indent="-457200">
              <a:buSzPct val="100000"/>
              <a:buFont typeface="+mj-lt"/>
              <a:buAutoNum type="arabicPeriod"/>
            </a:pPr>
            <a:r>
              <a:rPr lang="en-US" b="1" dirty="0"/>
              <a:t>Base Case:</a:t>
            </a:r>
          </a:p>
          <a:p>
            <a:pPr lvl="1">
              <a:buSzPct val="100000"/>
            </a:pPr>
            <a:r>
              <a:rPr lang="en-US" dirty="0"/>
              <a:t>Stopping point, how to know we’re “done”</a:t>
            </a:r>
          </a:p>
          <a:p>
            <a:pPr lvl="1">
              <a:buSzPct val="100000"/>
            </a:pPr>
            <a:r>
              <a:rPr lang="en-US" dirty="0"/>
              <a:t>Easiest / smallest thing to calculate</a:t>
            </a:r>
          </a:p>
          <a:p>
            <a:pPr marL="596900" indent="-457200">
              <a:buSzPct val="100000"/>
              <a:buFont typeface="+mj-lt"/>
              <a:buAutoNum type="arabicPeriod"/>
            </a:pPr>
            <a:r>
              <a:rPr lang="en-US" b="1" dirty="0"/>
              <a:t>Recursive Case:</a:t>
            </a:r>
          </a:p>
          <a:p>
            <a:pPr lvl="1">
              <a:buSzPct val="100000"/>
            </a:pPr>
            <a:r>
              <a:rPr lang="en-US" dirty="0"/>
              <a:t>Do “one step” of the problem</a:t>
            </a:r>
          </a:p>
          <a:p>
            <a:pPr lvl="1">
              <a:buSzPct val="100000"/>
            </a:pPr>
            <a:r>
              <a:rPr lang="en-US" dirty="0"/>
              <a:t>Pass on the work to the next method call</a:t>
            </a:r>
          </a:p>
          <a:p>
            <a:pPr lvl="1">
              <a:buSzPct val="100000"/>
            </a:pPr>
            <a:endParaRPr lang="en-US" dirty="0"/>
          </a:p>
          <a:p>
            <a:pPr>
              <a:buSzPct val="100000"/>
            </a:pPr>
            <a:r>
              <a:rPr lang="en-US" dirty="0"/>
              <a:t>Some problems may have multiple base / recursive cases!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F5ED8-78C7-40A7-A0E5-7CFD1549EF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5" name="Google Shape;99;p2">
            <a:extLst>
              <a:ext uri="{FF2B5EF4-FFF2-40B4-BE49-F238E27FC236}">
                <a16:creationId xmlns:a16="http://schemas.microsoft.com/office/drawing/2014/main" id="{551C6E25-95FC-43A4-8963-CDFF1E440A6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340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Warm-Up Visualized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895739" y="11569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int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int 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n &lt;= 1)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1;</a:t>
            </a:r>
          </a:p>
          <a:p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else 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2) +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1);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857239"/>
              </p:ext>
            </p:extLst>
          </p:nvPr>
        </p:nvGraphicFramePr>
        <p:xfrm>
          <a:off x="1312933" y="2792296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518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2F7C-3FCC-4F4A-BF42-46A5A373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Warm-Up Visualized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DDE07-2D15-4FDD-8405-BABAE3FDA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188DD07-0B05-4719-8EDA-80EA8A743F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6 - Summer 2023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227A-2C47-4669-8315-87BA2F12EE73}"/>
              </a:ext>
            </a:extLst>
          </p:cNvPr>
          <p:cNvSpPr txBox="1"/>
          <p:nvPr/>
        </p:nvSpPr>
        <p:spPr>
          <a:xfrm>
            <a:off x="895739" y="1156996"/>
            <a:ext cx="465037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int </a:t>
            </a:r>
            <a:r>
              <a:rPr lang="en-US" dirty="0">
                <a:solidFill>
                  <a:schemeClr val="accent2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int 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n &lt;= 1)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1;</a:t>
            </a:r>
          </a:p>
          <a:p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else {</a:t>
            </a:r>
          </a:p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2)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(n – 1);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5B1AE9-09E9-43B7-AFF3-FBE6B98F3132}"/>
              </a:ext>
            </a:extLst>
          </p:cNvPr>
          <p:cNvGraphicFramePr>
            <a:graphicFrameLocks noGrp="1"/>
          </p:cNvGraphicFramePr>
          <p:nvPr/>
        </p:nvGraphicFramePr>
        <p:xfrm>
          <a:off x="1312933" y="2792296"/>
          <a:ext cx="3815988" cy="370840"/>
        </p:xfrm>
        <a:graphic>
          <a:graphicData uri="http://schemas.openxmlformats.org/drawingml/2006/table">
            <a:tbl>
              <a:tblPr firstRow="1" bandRow="1">
                <a:tableStyleId>{2420F863-E168-47D1-A8E3-760704B806C2}</a:tableStyleId>
              </a:tblPr>
              <a:tblGrid>
                <a:gridCol w="850736">
                  <a:extLst>
                    <a:ext uri="{9D8B030D-6E8A-4147-A177-3AD203B41FA5}">
                      <a16:colId xmlns:a16="http://schemas.microsoft.com/office/drawing/2014/main" val="2043932581"/>
                    </a:ext>
                  </a:extLst>
                </a:gridCol>
                <a:gridCol w="2965252">
                  <a:extLst>
                    <a:ext uri="{9D8B030D-6E8A-4147-A177-3AD203B41FA5}">
                      <a16:colId xmlns:a16="http://schemas.microsoft.com/office/drawing/2014/main" val="377240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4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698001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4802</Words>
  <Application>Microsoft Office PowerPoint</Application>
  <PresentationFormat>On-screen Show (16:9)</PresentationFormat>
  <Paragraphs>762</Paragraphs>
  <Slides>43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Oswald Medium</vt:lpstr>
      <vt:lpstr>Calibri</vt:lpstr>
      <vt:lpstr>Consolas</vt:lpstr>
      <vt:lpstr>Arial</vt:lpstr>
      <vt:lpstr>Simple Light</vt:lpstr>
      <vt:lpstr>Office Theme</vt:lpstr>
      <vt:lpstr>Warm Up</vt:lpstr>
      <vt:lpstr>Recursive Programming</vt:lpstr>
      <vt:lpstr>Agenda</vt:lpstr>
      <vt:lpstr>Agenda</vt:lpstr>
      <vt:lpstr>Road Map - Recursion</vt:lpstr>
      <vt:lpstr>Recursion Intro</vt:lpstr>
      <vt:lpstr>Recursive Programming</vt:lpstr>
      <vt:lpstr>Warm-Up Visualized</vt:lpstr>
      <vt:lpstr>Warm-Up Visualized</vt:lpstr>
      <vt:lpstr>Warm-Up Visualized</vt:lpstr>
      <vt:lpstr>Warm-Up Visualized</vt:lpstr>
      <vt:lpstr>Warm-Up Visualized</vt:lpstr>
      <vt:lpstr>Warm-Up Visualized</vt:lpstr>
      <vt:lpstr>Warm-Up Visualized</vt:lpstr>
      <vt:lpstr>Warm-Up Visualized</vt:lpstr>
      <vt:lpstr>Warm-Up Visualized</vt:lpstr>
      <vt:lpstr>Warm-Up Visualized</vt:lpstr>
      <vt:lpstr>Warm-Up Visualized</vt:lpstr>
      <vt:lpstr>Warm-Up Visualized</vt:lpstr>
      <vt:lpstr>Warm-Up Visualized</vt:lpstr>
      <vt:lpstr>Warm-Up Visualized</vt:lpstr>
      <vt:lpstr>Warm-Up Visualized</vt:lpstr>
      <vt:lpstr>Warm-Up Visualized</vt:lpstr>
      <vt:lpstr>Warm-Up Visualized</vt:lpstr>
      <vt:lpstr>Warm-Up Visualized</vt:lpstr>
      <vt:lpstr>Warm-Up Visualized</vt:lpstr>
      <vt:lpstr>Agenda</vt:lpstr>
      <vt:lpstr>Agenda</vt:lpstr>
      <vt:lpstr>Recursion with Files</vt:lpstr>
      <vt:lpstr>Recursion with Files</vt:lpstr>
      <vt:lpstr>Recursion with Files</vt:lpstr>
      <vt:lpstr>Definition of a File</vt:lpstr>
      <vt:lpstr>File Methods</vt:lpstr>
      <vt:lpstr>print Visualization</vt:lpstr>
      <vt:lpstr>print Visualization</vt:lpstr>
      <vt:lpstr>print Visualization</vt:lpstr>
      <vt:lpstr>print Visualization</vt:lpstr>
      <vt:lpstr>print Visualization</vt:lpstr>
      <vt:lpstr>print Visualization</vt:lpstr>
      <vt:lpstr>print Visualization</vt:lpstr>
      <vt:lpstr>print Visualization</vt:lpstr>
      <vt:lpstr>print Visualization</vt:lpstr>
      <vt:lpstr>C2 – Mondrian 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Linked Lists</dc:title>
  <cp:lastModifiedBy>hiteshb</cp:lastModifiedBy>
  <cp:revision>49</cp:revision>
  <dcterms:modified xsi:type="dcterms:W3CDTF">2023-07-12T19:39:26Z</dcterms:modified>
</cp:coreProperties>
</file>