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33"/>
  </p:notesMasterIdLst>
  <p:sldIdLst>
    <p:sldId id="301" r:id="rId3"/>
    <p:sldId id="302" r:id="rId4"/>
    <p:sldId id="333" r:id="rId5"/>
    <p:sldId id="305" r:id="rId6"/>
    <p:sldId id="306" r:id="rId7"/>
    <p:sldId id="311" r:id="rId8"/>
    <p:sldId id="312" r:id="rId9"/>
    <p:sldId id="313" r:id="rId10"/>
    <p:sldId id="309" r:id="rId11"/>
    <p:sldId id="310" r:id="rId12"/>
    <p:sldId id="330" r:id="rId13"/>
    <p:sldId id="315" r:id="rId14"/>
    <p:sldId id="314" r:id="rId15"/>
    <p:sldId id="316" r:id="rId16"/>
    <p:sldId id="331" r:id="rId17"/>
    <p:sldId id="317" r:id="rId18"/>
    <p:sldId id="336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32" r:id="rId30"/>
    <p:sldId id="334" r:id="rId31"/>
    <p:sldId id="335" r:id="rId3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onsolas" panose="020B0609020204030204" pitchFamily="49" charset="0"/>
      <p:regular r:id="rId38"/>
      <p:bold r:id="rId39"/>
      <p:italic r:id="rId40"/>
      <p:boldItalic r:id="rId41"/>
    </p:embeddedFont>
    <p:embeddedFont>
      <p:font typeface="Oswald Medium" panose="00000600000000000000" pitchFamily="2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0F863-E168-47D1-A8E3-760704B806C2}">
  <a:tblStyle styleId="{2420F863-E168-47D1-A8E3-760704B806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8" d="100"/>
          <a:sy n="128" d="100"/>
        </p:scale>
        <p:origin x="63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8615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9091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7447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1a15def407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1a15def407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to solutions from last lesson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9493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1a15def407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1a15def407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to solutions from last lesson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6034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“What row am I in?”</a:t>
            </a:r>
          </a:p>
        </p:txBody>
      </p:sp>
    </p:spTree>
    <p:extLst>
      <p:ext uri="{BB962C8B-B14F-4D97-AF65-F5344CB8AC3E}">
        <p14:creationId xmlns:p14="http://schemas.microsoft.com/office/powerpoint/2010/main" val="263074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Talk about Fibonacci numbers, what are the two cases</a:t>
            </a:r>
          </a:p>
        </p:txBody>
      </p:sp>
    </p:spTree>
    <p:extLst>
      <p:ext uri="{BB962C8B-B14F-4D97-AF65-F5344CB8AC3E}">
        <p14:creationId xmlns:p14="http://schemas.microsoft.com/office/powerpoint/2010/main" val="2337249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5505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Draw visual here of output</a:t>
            </a:r>
          </a:p>
        </p:txBody>
      </p:sp>
    </p:spTree>
    <p:extLst>
      <p:ext uri="{BB962C8B-B14F-4D97-AF65-F5344CB8AC3E}">
        <p14:creationId xmlns:p14="http://schemas.microsoft.com/office/powerpoint/2010/main" val="75839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6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4"/>
          </p:nvPr>
        </p:nvSpPr>
        <p:spPr>
          <a:xfrm>
            <a:off x="4627959" y="1875433"/>
            <a:ext cx="3887400" cy="26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720000" y="2131475"/>
            <a:ext cx="3748500" cy="189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886300" cy="65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2">
            <a:alphaModFix/>
          </a:blip>
          <a:srcRect l="43998" t="9395" r="37150"/>
          <a:stretch/>
        </p:blipFill>
        <p:spPr>
          <a:xfrm>
            <a:off x="8430826" y="0"/>
            <a:ext cx="713175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5"/>
          <p:cNvGrpSpPr/>
          <p:nvPr/>
        </p:nvGrpSpPr>
        <p:grpSpPr>
          <a:xfrm>
            <a:off x="818210" y="4536789"/>
            <a:ext cx="1230148" cy="634671"/>
            <a:chOff x="446775" y="1938400"/>
            <a:chExt cx="1552825" cy="801150"/>
          </a:xfrm>
        </p:grpSpPr>
        <p:sp>
          <p:nvSpPr>
            <p:cNvPr id="131" name="Google Shape;131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25"/>
          <p:cNvGrpSpPr/>
          <p:nvPr/>
        </p:nvGrpSpPr>
        <p:grpSpPr>
          <a:xfrm>
            <a:off x="7619050" y="3707600"/>
            <a:ext cx="2336700" cy="2336700"/>
            <a:chOff x="-3409125" y="2800550"/>
            <a:chExt cx="2336700" cy="2336700"/>
          </a:xfrm>
        </p:grpSpPr>
        <p:sp>
          <p:nvSpPr>
            <p:cNvPr id="151" name="Google Shape;151;p25"/>
            <p:cNvSpPr/>
            <p:nvPr/>
          </p:nvSpPr>
          <p:spPr>
            <a:xfrm>
              <a:off x="-3409125" y="2800550"/>
              <a:ext cx="2336700" cy="23367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-3068550" y="3141125"/>
              <a:ext cx="1655400" cy="1655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25"/>
          <p:cNvGrpSpPr/>
          <p:nvPr/>
        </p:nvGrpSpPr>
        <p:grpSpPr>
          <a:xfrm>
            <a:off x="7191010" y="-27960"/>
            <a:ext cx="1230148" cy="634671"/>
            <a:chOff x="446775" y="1938400"/>
            <a:chExt cx="1552825" cy="801150"/>
          </a:xfrm>
        </p:grpSpPr>
        <p:sp>
          <p:nvSpPr>
            <p:cNvPr id="154" name="Google Shape;154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subTitle" idx="1"/>
          </p:nvPr>
        </p:nvSpPr>
        <p:spPr>
          <a:xfrm>
            <a:off x="1651646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ubTitle" idx="2"/>
          </p:nvPr>
        </p:nvSpPr>
        <p:spPr>
          <a:xfrm>
            <a:off x="5114250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5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 rotWithShape="1">
          <a:blip r:embed="rId2">
            <a:alphaModFix/>
          </a:blip>
          <a:srcRect l="47514" t="9395" r="43085"/>
          <a:stretch/>
        </p:blipFill>
        <p:spPr>
          <a:xfrm>
            <a:off x="1924" y="0"/>
            <a:ext cx="355651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26"/>
          <p:cNvGrpSpPr/>
          <p:nvPr/>
        </p:nvGrpSpPr>
        <p:grpSpPr>
          <a:xfrm>
            <a:off x="7198751" y="4536789"/>
            <a:ext cx="1230148" cy="634671"/>
            <a:chOff x="446775" y="1938400"/>
            <a:chExt cx="1552825" cy="801150"/>
          </a:xfrm>
        </p:grpSpPr>
        <p:sp>
          <p:nvSpPr>
            <p:cNvPr id="180" name="Google Shape;180;p26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6"/>
          <p:cNvSpPr txBox="1">
            <a:spLocks noGrp="1"/>
          </p:cNvSpPr>
          <p:nvPr>
            <p:ph type="body" idx="3"/>
          </p:nvPr>
        </p:nvSpPr>
        <p:spPr>
          <a:xfrm>
            <a:off x="1651646" y="2512425"/>
            <a:ext cx="2378100" cy="184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4"/>
          </p:nvPr>
        </p:nvSpPr>
        <p:spPr>
          <a:xfrm>
            <a:off x="5114250" y="2512425"/>
            <a:ext cx="2378100" cy="184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4635500"/>
            <a:ext cx="9144005" cy="508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>
              <a:buSzPts val="6000"/>
            </a:pPr>
            <a:r>
              <a:rPr lang="en-US" dirty="0"/>
              <a:t>Recursive Tracing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75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Hitesh Boinpally</a:t>
            </a:r>
          </a:p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Summer 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84B69-3290-4A97-9C2A-1AC1E29BC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Programming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DCFEF-C8FD-4CC1-A203-5C85DFA7B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SzPct val="100000"/>
              <a:buNone/>
            </a:pPr>
            <a:r>
              <a:rPr lang="en-US" dirty="0"/>
              <a:t>Two cases to always keep in mind:</a:t>
            </a:r>
          </a:p>
          <a:p>
            <a:pPr marL="596900" indent="-457200">
              <a:buSzPct val="100000"/>
              <a:buFont typeface="+mj-lt"/>
              <a:buAutoNum type="arabicPeriod"/>
            </a:pPr>
            <a:r>
              <a:rPr lang="en-US" b="1" dirty="0"/>
              <a:t>Base Case:</a:t>
            </a:r>
          </a:p>
          <a:p>
            <a:pPr lvl="1">
              <a:buSzPct val="100000"/>
            </a:pPr>
            <a:r>
              <a:rPr lang="en-US" dirty="0"/>
              <a:t>Stopping point, how to know we’re “done”</a:t>
            </a:r>
          </a:p>
          <a:p>
            <a:pPr lvl="1">
              <a:buSzPct val="100000"/>
            </a:pPr>
            <a:r>
              <a:rPr lang="en-US" dirty="0"/>
              <a:t>Easiest / smallest thing to calculate</a:t>
            </a:r>
          </a:p>
          <a:p>
            <a:pPr marL="596900" indent="-457200">
              <a:buSzPct val="100000"/>
              <a:buFont typeface="+mj-lt"/>
              <a:buAutoNum type="arabicPeriod"/>
            </a:pPr>
            <a:r>
              <a:rPr lang="en-US" b="1" dirty="0"/>
              <a:t>Recursive Case:</a:t>
            </a:r>
          </a:p>
          <a:p>
            <a:pPr lvl="1">
              <a:buSzPct val="100000"/>
            </a:pPr>
            <a:r>
              <a:rPr lang="en-US" dirty="0"/>
              <a:t>Do “one step” of the problem</a:t>
            </a:r>
          </a:p>
          <a:p>
            <a:pPr lvl="1">
              <a:buSzPct val="100000"/>
            </a:pPr>
            <a:r>
              <a:rPr lang="en-US" dirty="0"/>
              <a:t>Pass on the work to the next method call</a:t>
            </a:r>
          </a:p>
          <a:p>
            <a:pPr lvl="1">
              <a:buSzPct val="100000"/>
            </a:pPr>
            <a:endParaRPr lang="en-US" dirty="0"/>
          </a:p>
          <a:p>
            <a:pPr>
              <a:buSzPct val="100000"/>
            </a:pPr>
            <a:r>
              <a:rPr lang="en-US" dirty="0"/>
              <a:t>Some problems may have multiple base / recursive cases!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F5ED8-78C7-40A7-A0E5-7CFD1549EF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551C6E25-95FC-43A4-8963-CDFF1E440A6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0187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solidFill>
                  <a:schemeClr val="tx1"/>
                </a:solidFill>
              </a:rPr>
              <a:t>Recursion Intro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Visualizations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/>
              <a:t>Reminders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5C29D652-903A-44FA-8392-6B138D788844}"/>
              </a:ext>
            </a:extLst>
          </p:cNvPr>
          <p:cNvSpPr/>
          <p:nvPr/>
        </p:nvSpPr>
        <p:spPr>
          <a:xfrm flipH="1">
            <a:off x="2770324" y="1827985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545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635E-B012-4A7F-8193-B40D857C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Tracing Practice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3D0DD7-208F-4C5E-BDB1-EA239B9B88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4F83B-8150-4D5D-ACBB-77622A03C850}"/>
              </a:ext>
            </a:extLst>
          </p:cNvPr>
          <p:cNvSpPr txBox="1"/>
          <p:nvPr/>
        </p:nvSpPr>
        <p:spPr>
          <a:xfrm>
            <a:off x="462798" y="1552615"/>
            <a:ext cx="57924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public static int </a:t>
            </a:r>
            <a:r>
              <a:rPr lang="en-US" sz="1800" dirty="0" err="1">
                <a:solidFill>
                  <a:schemeClr val="accent2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recursiveMystery</a:t>
            </a: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8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int </a:t>
            </a: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n) {</a:t>
            </a:r>
            <a:b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8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if </a:t>
            </a: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(n == </a:t>
            </a:r>
            <a:r>
              <a:rPr lang="en-US" sz="18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0 </a:t>
            </a: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|| n == </a:t>
            </a:r>
            <a:r>
              <a:rPr lang="en-US" sz="18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) {</a:t>
            </a:r>
            <a:b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        </a:t>
            </a:r>
            <a:r>
              <a:rPr lang="en-US" sz="18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return </a:t>
            </a:r>
            <a:r>
              <a:rPr lang="en-US" sz="18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  <a:b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    } </a:t>
            </a:r>
            <a:r>
              <a:rPr lang="en-US" sz="18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else </a:t>
            </a: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{</a:t>
            </a:r>
            <a:b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        </a:t>
            </a:r>
            <a:r>
              <a:rPr lang="en-US" sz="18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return </a:t>
            </a: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n * </a:t>
            </a:r>
            <a:r>
              <a:rPr lang="en-US" sz="1800" dirty="0" err="1">
                <a:solidFill>
                  <a:schemeClr val="accent2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recursiveMystery</a:t>
            </a: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(n - </a:t>
            </a:r>
            <a:r>
              <a:rPr lang="en-US" sz="18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  <a:b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    }</a:t>
            </a:r>
            <a:b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22474E-0235-403D-AFEA-7C4E89228B1C}"/>
              </a:ext>
            </a:extLst>
          </p:cNvPr>
          <p:cNvSpPr txBox="1"/>
          <p:nvPr/>
        </p:nvSpPr>
        <p:spPr>
          <a:xfrm>
            <a:off x="5941374" y="355445"/>
            <a:ext cx="2799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slido.com</a:t>
            </a:r>
            <a:b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code: #su_cse123</a:t>
            </a:r>
          </a:p>
        </p:txBody>
      </p:sp>
      <p:sp>
        <p:nvSpPr>
          <p:cNvPr id="7" name="Google Shape;99;p2">
            <a:extLst>
              <a:ext uri="{FF2B5EF4-FFF2-40B4-BE49-F238E27FC236}">
                <a16:creationId xmlns:a16="http://schemas.microsoft.com/office/drawing/2014/main" id="{95303AAE-7763-49AF-A079-B2117DFDAE8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326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635E-B012-4A7F-8193-B40D857C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Tracing Practice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3D0DD7-208F-4C5E-BDB1-EA239B9B88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4F83B-8150-4D5D-ACBB-77622A03C850}"/>
              </a:ext>
            </a:extLst>
          </p:cNvPr>
          <p:cNvSpPr txBox="1"/>
          <p:nvPr/>
        </p:nvSpPr>
        <p:spPr>
          <a:xfrm>
            <a:off x="462798" y="1552615"/>
            <a:ext cx="57924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public static int </a:t>
            </a:r>
            <a:r>
              <a:rPr lang="en-US" sz="1800" dirty="0" err="1">
                <a:solidFill>
                  <a:schemeClr val="accent2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recursiveMystery</a:t>
            </a: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8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int </a:t>
            </a: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n) {</a:t>
            </a:r>
            <a:b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8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if </a:t>
            </a: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(n == </a:t>
            </a:r>
            <a:r>
              <a:rPr lang="en-US" sz="18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0 </a:t>
            </a: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|| n == </a:t>
            </a:r>
            <a:r>
              <a:rPr lang="en-US" sz="18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) {</a:t>
            </a:r>
            <a:b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        </a:t>
            </a:r>
            <a:r>
              <a:rPr lang="en-US" sz="18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return </a:t>
            </a:r>
            <a:r>
              <a:rPr lang="en-US" sz="18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  <a:b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    } </a:t>
            </a:r>
            <a:r>
              <a:rPr lang="en-US" sz="18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else </a:t>
            </a: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{</a:t>
            </a:r>
            <a:b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        </a:t>
            </a:r>
            <a:r>
              <a:rPr lang="en-US" sz="18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return </a:t>
            </a: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n * </a:t>
            </a:r>
            <a:r>
              <a:rPr lang="en-US" sz="1800" dirty="0" err="1">
                <a:solidFill>
                  <a:schemeClr val="accent2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recursiveMystery</a:t>
            </a: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(n - </a:t>
            </a:r>
            <a:r>
              <a:rPr lang="en-US" sz="18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  <a:b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    }</a:t>
            </a:r>
            <a:b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22474E-0235-403D-AFEA-7C4E89228B1C}"/>
              </a:ext>
            </a:extLst>
          </p:cNvPr>
          <p:cNvSpPr txBox="1"/>
          <p:nvPr/>
        </p:nvSpPr>
        <p:spPr>
          <a:xfrm>
            <a:off x="5941374" y="355445"/>
            <a:ext cx="2799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slido.com</a:t>
            </a:r>
            <a:b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code: #su_cse123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8B18E2-79A0-46E9-BEDF-388F7A75A162}"/>
              </a:ext>
            </a:extLst>
          </p:cNvPr>
          <p:cNvSpPr txBox="1"/>
          <p:nvPr/>
        </p:nvSpPr>
        <p:spPr>
          <a:xfrm>
            <a:off x="6255241" y="2082593"/>
            <a:ext cx="24856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Think of some example calls. What do they execute?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recursiveMystery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(0)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recursiveMystery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(2)</a:t>
            </a:r>
          </a:p>
          <a:p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recursiveMystery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(4)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99;p2">
            <a:extLst>
              <a:ext uri="{FF2B5EF4-FFF2-40B4-BE49-F238E27FC236}">
                <a16:creationId xmlns:a16="http://schemas.microsoft.com/office/drawing/2014/main" id="{D831C9DC-5659-44E8-9DEE-A4DB7DD0096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4544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635E-B012-4A7F-8193-B40D857C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Tracing Practice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3D0DD7-208F-4C5E-BDB1-EA239B9B88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4F83B-8150-4D5D-ACBB-77622A03C850}"/>
              </a:ext>
            </a:extLst>
          </p:cNvPr>
          <p:cNvSpPr txBox="1"/>
          <p:nvPr/>
        </p:nvSpPr>
        <p:spPr>
          <a:xfrm>
            <a:off x="104735" y="1097277"/>
            <a:ext cx="50233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public static int </a:t>
            </a:r>
            <a:r>
              <a:rPr lang="en-US" sz="1600" dirty="0" err="1">
                <a:solidFill>
                  <a:schemeClr val="accent2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recursiveMystery</a:t>
            </a:r>
            <a:r>
              <a:rPr lang="en-US" sz="16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int </a:t>
            </a:r>
            <a:r>
              <a:rPr lang="en-US" sz="16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n) {</a:t>
            </a:r>
            <a:br>
              <a:rPr lang="en-US" sz="16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if </a:t>
            </a:r>
            <a:r>
              <a:rPr lang="en-US" sz="16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(n == 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0 </a:t>
            </a:r>
            <a:r>
              <a:rPr lang="en-US" sz="16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|| n == 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16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) {</a:t>
            </a:r>
            <a:br>
              <a:rPr lang="en-US" sz="16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       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return 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16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  <a:br>
              <a:rPr lang="en-US" sz="16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    }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else </a:t>
            </a:r>
            <a:r>
              <a:rPr lang="en-US" sz="16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{</a:t>
            </a:r>
            <a:br>
              <a:rPr lang="en-US" sz="16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       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return </a:t>
            </a:r>
            <a:r>
              <a:rPr lang="en-US" sz="16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n * </a:t>
            </a:r>
            <a:r>
              <a:rPr lang="en-US" sz="1600" dirty="0" err="1">
                <a:solidFill>
                  <a:schemeClr val="accent2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recursiveMystery</a:t>
            </a:r>
            <a:r>
              <a:rPr lang="en-US" sz="16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(n - 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16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  <a:br>
              <a:rPr lang="en-US" sz="16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    }</a:t>
            </a:r>
            <a:br>
              <a:rPr lang="en-US" sz="16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80808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22474E-0235-403D-AFEA-7C4E89228B1C}"/>
              </a:ext>
            </a:extLst>
          </p:cNvPr>
          <p:cNvSpPr txBox="1"/>
          <p:nvPr/>
        </p:nvSpPr>
        <p:spPr>
          <a:xfrm>
            <a:off x="5941374" y="355445"/>
            <a:ext cx="2799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slido.com</a:t>
            </a:r>
            <a:b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code: #su_cse123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D27EE3-3B72-4943-A026-BD1A7B5C9B6D}"/>
              </a:ext>
            </a:extLst>
          </p:cNvPr>
          <p:cNvSpPr txBox="1"/>
          <p:nvPr/>
        </p:nvSpPr>
        <p:spPr>
          <a:xfrm>
            <a:off x="5055324" y="1259659"/>
            <a:ext cx="27450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recursiveMystery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(4)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Google Shape;99;p2">
            <a:extLst>
              <a:ext uri="{FF2B5EF4-FFF2-40B4-BE49-F238E27FC236}">
                <a16:creationId xmlns:a16="http://schemas.microsoft.com/office/drawing/2014/main" id="{E9B82D08-60CE-4595-96C7-590EC793E71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8990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solidFill>
                  <a:schemeClr val="tx1"/>
                </a:solidFill>
              </a:rPr>
              <a:t>Recursion Intro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Visualizations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/>
              <a:t>Reminders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15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5C29D652-903A-44FA-8392-6B138D788844}"/>
              </a:ext>
            </a:extLst>
          </p:cNvPr>
          <p:cNvSpPr/>
          <p:nvPr/>
        </p:nvSpPr>
        <p:spPr>
          <a:xfrm flipH="1">
            <a:off x="2770324" y="2178813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4484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reverse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Visualization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297604"/>
              </p:ext>
            </p:extLst>
          </p:nvPr>
        </p:nvGraphicFramePr>
        <p:xfrm>
          <a:off x="1312933" y="27922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052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reverse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Visualization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1B116-3EC0-41DE-BCAA-9F82FEF35234}"/>
              </a:ext>
            </a:extLst>
          </p:cNvPr>
          <p:cNvSpPr txBox="1"/>
          <p:nvPr/>
        </p:nvSpPr>
        <p:spPr>
          <a:xfrm>
            <a:off x="7109927" y="373224"/>
            <a:ext cx="1672512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Contents of </a:t>
            </a:r>
            <a:r>
              <a:rPr lang="en-US" u="sng" dirty="0">
                <a:latin typeface="Consolas" panose="020B0609020204030204" pitchFamily="49" charset="0"/>
              </a:rPr>
              <a:t>file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Suits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Barry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Modern Family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The Good Place</a:t>
            </a:r>
          </a:p>
        </p:txBody>
      </p:sp>
      <p:sp>
        <p:nvSpPr>
          <p:cNvPr id="7" name="Google Shape;110;p3">
            <a:extLst>
              <a:ext uri="{FF2B5EF4-FFF2-40B4-BE49-F238E27FC236}">
                <a16:creationId xmlns:a16="http://schemas.microsoft.com/office/drawing/2014/main" id="{92EE4B51-EE13-4B29-AEBD-C5B42C756C52}"/>
              </a:ext>
            </a:extLst>
          </p:cNvPr>
          <p:cNvSpPr/>
          <p:nvPr/>
        </p:nvSpPr>
        <p:spPr>
          <a:xfrm>
            <a:off x="6580933" y="663530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“1. Suits”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311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reverse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Visualization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1B116-3EC0-41DE-BCAA-9F82FEF35234}"/>
              </a:ext>
            </a:extLst>
          </p:cNvPr>
          <p:cNvSpPr txBox="1"/>
          <p:nvPr/>
        </p:nvSpPr>
        <p:spPr>
          <a:xfrm>
            <a:off x="7109927" y="373224"/>
            <a:ext cx="1672512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Contents of </a:t>
            </a:r>
            <a:r>
              <a:rPr lang="en-US" u="sng" dirty="0">
                <a:latin typeface="Consolas" panose="020B0609020204030204" pitchFamily="49" charset="0"/>
              </a:rPr>
              <a:t>file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Suits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Barry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Modern Family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The Good Place</a:t>
            </a:r>
          </a:p>
        </p:txBody>
      </p:sp>
      <p:sp>
        <p:nvSpPr>
          <p:cNvPr id="7" name="Google Shape;110;p3">
            <a:extLst>
              <a:ext uri="{FF2B5EF4-FFF2-40B4-BE49-F238E27FC236}">
                <a16:creationId xmlns:a16="http://schemas.microsoft.com/office/drawing/2014/main" id="{92EE4B51-EE13-4B29-AEBD-C5B42C756C52}"/>
              </a:ext>
            </a:extLst>
          </p:cNvPr>
          <p:cNvSpPr/>
          <p:nvPr/>
        </p:nvSpPr>
        <p:spPr>
          <a:xfrm>
            <a:off x="6580933" y="663530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687816"/>
              </p:ext>
            </p:extLst>
          </p:nvPr>
        </p:nvGraphicFramePr>
        <p:xfrm>
          <a:off x="1312933" y="27922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“1. Suits”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9" name="Google Shape;110;p3">
            <a:extLst>
              <a:ext uri="{FF2B5EF4-FFF2-40B4-BE49-F238E27FC236}">
                <a16:creationId xmlns:a16="http://schemas.microsoft.com/office/drawing/2014/main" id="{2F365969-CADE-400F-BB01-49AB2E429FED}"/>
              </a:ext>
            </a:extLst>
          </p:cNvPr>
          <p:cNvSpPr/>
          <p:nvPr/>
        </p:nvSpPr>
        <p:spPr>
          <a:xfrm>
            <a:off x="1078982" y="187251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2735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reverse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Visualization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1B116-3EC0-41DE-BCAA-9F82FEF35234}"/>
              </a:ext>
            </a:extLst>
          </p:cNvPr>
          <p:cNvSpPr txBox="1"/>
          <p:nvPr/>
        </p:nvSpPr>
        <p:spPr>
          <a:xfrm>
            <a:off x="7109927" y="373224"/>
            <a:ext cx="1672512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Contents of </a:t>
            </a:r>
            <a:r>
              <a:rPr lang="en-US" u="sng" dirty="0">
                <a:latin typeface="Consolas" panose="020B0609020204030204" pitchFamily="49" charset="0"/>
              </a:rPr>
              <a:t>file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Suits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Barry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Modern Family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The Good Place</a:t>
            </a:r>
          </a:p>
        </p:txBody>
      </p:sp>
      <p:sp>
        <p:nvSpPr>
          <p:cNvPr id="7" name="Google Shape;110;p3">
            <a:extLst>
              <a:ext uri="{FF2B5EF4-FFF2-40B4-BE49-F238E27FC236}">
                <a16:creationId xmlns:a16="http://schemas.microsoft.com/office/drawing/2014/main" id="{92EE4B51-EE13-4B29-AEBD-C5B42C756C52}"/>
              </a:ext>
            </a:extLst>
          </p:cNvPr>
          <p:cNvSpPr/>
          <p:nvPr/>
        </p:nvSpPr>
        <p:spPr>
          <a:xfrm>
            <a:off x="6580933" y="87253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607407"/>
              </p:ext>
            </p:extLst>
          </p:nvPr>
        </p:nvGraphicFramePr>
        <p:xfrm>
          <a:off x="1312933" y="27922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“1. Suits”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9" name="Google Shape;110;p3">
            <a:extLst>
              <a:ext uri="{FF2B5EF4-FFF2-40B4-BE49-F238E27FC236}">
                <a16:creationId xmlns:a16="http://schemas.microsoft.com/office/drawing/2014/main" id="{2F365969-CADE-400F-BB01-49AB2E429FED}"/>
              </a:ext>
            </a:extLst>
          </p:cNvPr>
          <p:cNvSpPr/>
          <p:nvPr/>
        </p:nvSpPr>
        <p:spPr>
          <a:xfrm>
            <a:off x="1078982" y="187251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54E777-9621-41C2-9184-0A967EA936F0}"/>
              </a:ext>
            </a:extLst>
          </p:cNvPr>
          <p:cNvSpPr txBox="1"/>
          <p:nvPr/>
        </p:nvSpPr>
        <p:spPr>
          <a:xfrm>
            <a:off x="1048139" y="13093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4BD9B99C-38A3-48FF-8377-5641F9AA3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8674"/>
              </p:ext>
            </p:extLst>
          </p:nvPr>
        </p:nvGraphicFramePr>
        <p:xfrm>
          <a:off x="1465333" y="29446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“2. Barry”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369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/>
              <a:t>Recursion Intro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Practice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Visualizations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/>
              <a:t>Reminders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2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reverse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Visualization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1B116-3EC0-41DE-BCAA-9F82FEF35234}"/>
              </a:ext>
            </a:extLst>
          </p:cNvPr>
          <p:cNvSpPr txBox="1"/>
          <p:nvPr/>
        </p:nvSpPr>
        <p:spPr>
          <a:xfrm>
            <a:off x="7109927" y="373224"/>
            <a:ext cx="1672512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Contents of </a:t>
            </a:r>
            <a:r>
              <a:rPr lang="en-US" u="sng" dirty="0">
                <a:latin typeface="Consolas" panose="020B0609020204030204" pitchFamily="49" charset="0"/>
              </a:rPr>
              <a:t>file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Suits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Barry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Modern Family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The Good Place</a:t>
            </a:r>
          </a:p>
        </p:txBody>
      </p:sp>
      <p:sp>
        <p:nvSpPr>
          <p:cNvPr id="7" name="Google Shape;110;p3">
            <a:extLst>
              <a:ext uri="{FF2B5EF4-FFF2-40B4-BE49-F238E27FC236}">
                <a16:creationId xmlns:a16="http://schemas.microsoft.com/office/drawing/2014/main" id="{92EE4B51-EE13-4B29-AEBD-C5B42C756C52}"/>
              </a:ext>
            </a:extLst>
          </p:cNvPr>
          <p:cNvSpPr/>
          <p:nvPr/>
        </p:nvSpPr>
        <p:spPr>
          <a:xfrm>
            <a:off x="6580933" y="87253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“1. Suits”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9" name="Google Shape;110;p3">
            <a:extLst>
              <a:ext uri="{FF2B5EF4-FFF2-40B4-BE49-F238E27FC236}">
                <a16:creationId xmlns:a16="http://schemas.microsoft.com/office/drawing/2014/main" id="{2F365969-CADE-400F-BB01-49AB2E429FED}"/>
              </a:ext>
            </a:extLst>
          </p:cNvPr>
          <p:cNvSpPr/>
          <p:nvPr/>
        </p:nvSpPr>
        <p:spPr>
          <a:xfrm>
            <a:off x="1078982" y="187251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54E777-9621-41C2-9184-0A967EA936F0}"/>
              </a:ext>
            </a:extLst>
          </p:cNvPr>
          <p:cNvSpPr txBox="1"/>
          <p:nvPr/>
        </p:nvSpPr>
        <p:spPr>
          <a:xfrm>
            <a:off x="1048139" y="13093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4BD9B99C-38A3-48FF-8377-5641F9AA3EA2}"/>
              </a:ext>
            </a:extLst>
          </p:cNvPr>
          <p:cNvGraphicFramePr>
            <a:graphicFrameLocks noGrp="1"/>
          </p:cNvGraphicFramePr>
          <p:nvPr/>
        </p:nvGraphicFramePr>
        <p:xfrm>
          <a:off x="1465333" y="29446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“2. Barry”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6607EF71-4185-4905-BE3C-E6AE3141DD7E}"/>
              </a:ext>
            </a:extLst>
          </p:cNvPr>
          <p:cNvSpPr/>
          <p:nvPr/>
        </p:nvSpPr>
        <p:spPr>
          <a:xfrm>
            <a:off x="1231382" y="202491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0113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reverse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Visualization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1B116-3EC0-41DE-BCAA-9F82FEF35234}"/>
              </a:ext>
            </a:extLst>
          </p:cNvPr>
          <p:cNvSpPr txBox="1"/>
          <p:nvPr/>
        </p:nvSpPr>
        <p:spPr>
          <a:xfrm>
            <a:off x="7109927" y="373224"/>
            <a:ext cx="1672512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Contents of </a:t>
            </a:r>
            <a:r>
              <a:rPr lang="en-US" u="sng" dirty="0">
                <a:latin typeface="Consolas" panose="020B0609020204030204" pitchFamily="49" charset="0"/>
              </a:rPr>
              <a:t>file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Suits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Barry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Modern Family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The Good Place</a:t>
            </a:r>
          </a:p>
        </p:txBody>
      </p:sp>
      <p:sp>
        <p:nvSpPr>
          <p:cNvPr id="7" name="Google Shape;110;p3">
            <a:extLst>
              <a:ext uri="{FF2B5EF4-FFF2-40B4-BE49-F238E27FC236}">
                <a16:creationId xmlns:a16="http://schemas.microsoft.com/office/drawing/2014/main" id="{92EE4B51-EE13-4B29-AEBD-C5B42C756C52}"/>
              </a:ext>
            </a:extLst>
          </p:cNvPr>
          <p:cNvSpPr/>
          <p:nvPr/>
        </p:nvSpPr>
        <p:spPr>
          <a:xfrm>
            <a:off x="6580933" y="1078168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“1. Suits”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9" name="Google Shape;110;p3">
            <a:extLst>
              <a:ext uri="{FF2B5EF4-FFF2-40B4-BE49-F238E27FC236}">
                <a16:creationId xmlns:a16="http://schemas.microsoft.com/office/drawing/2014/main" id="{2F365969-CADE-400F-BB01-49AB2E429FED}"/>
              </a:ext>
            </a:extLst>
          </p:cNvPr>
          <p:cNvSpPr/>
          <p:nvPr/>
        </p:nvSpPr>
        <p:spPr>
          <a:xfrm>
            <a:off x="1078982" y="187251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54E777-9621-41C2-9184-0A967EA936F0}"/>
              </a:ext>
            </a:extLst>
          </p:cNvPr>
          <p:cNvSpPr txBox="1"/>
          <p:nvPr/>
        </p:nvSpPr>
        <p:spPr>
          <a:xfrm>
            <a:off x="1048139" y="13093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4BD9B99C-38A3-48FF-8377-5641F9AA3EA2}"/>
              </a:ext>
            </a:extLst>
          </p:cNvPr>
          <p:cNvGraphicFramePr>
            <a:graphicFrameLocks noGrp="1"/>
          </p:cNvGraphicFramePr>
          <p:nvPr/>
        </p:nvGraphicFramePr>
        <p:xfrm>
          <a:off x="1465333" y="29446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“2. Barry”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6607EF71-4185-4905-BE3C-E6AE3141DD7E}"/>
              </a:ext>
            </a:extLst>
          </p:cNvPr>
          <p:cNvSpPr/>
          <p:nvPr/>
        </p:nvSpPr>
        <p:spPr>
          <a:xfrm>
            <a:off x="1231382" y="202491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184D7E-187D-480F-B0DC-76A190A929A2}"/>
              </a:ext>
            </a:extLst>
          </p:cNvPr>
          <p:cNvSpPr txBox="1"/>
          <p:nvPr/>
        </p:nvSpPr>
        <p:spPr>
          <a:xfrm>
            <a:off x="1200539" y="14617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21" name="Table 10">
            <a:extLst>
              <a:ext uri="{FF2B5EF4-FFF2-40B4-BE49-F238E27FC236}">
                <a16:creationId xmlns:a16="http://schemas.microsoft.com/office/drawing/2014/main" id="{CE609650-0F29-422F-8FAE-50016151E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073418"/>
              </p:ext>
            </p:extLst>
          </p:nvPr>
        </p:nvGraphicFramePr>
        <p:xfrm>
          <a:off x="1617733" y="30970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“3. Modern Family”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22" name="Google Shape;110;p3">
            <a:extLst>
              <a:ext uri="{FF2B5EF4-FFF2-40B4-BE49-F238E27FC236}">
                <a16:creationId xmlns:a16="http://schemas.microsoft.com/office/drawing/2014/main" id="{85E34618-A8DC-4764-B2E9-4C437010F588}"/>
              </a:ext>
            </a:extLst>
          </p:cNvPr>
          <p:cNvSpPr/>
          <p:nvPr/>
        </p:nvSpPr>
        <p:spPr>
          <a:xfrm>
            <a:off x="1383782" y="217731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3212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reverse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Visualization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1B116-3EC0-41DE-BCAA-9F82FEF35234}"/>
              </a:ext>
            </a:extLst>
          </p:cNvPr>
          <p:cNvSpPr txBox="1"/>
          <p:nvPr/>
        </p:nvSpPr>
        <p:spPr>
          <a:xfrm>
            <a:off x="7109927" y="373224"/>
            <a:ext cx="1672512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Contents of </a:t>
            </a:r>
            <a:r>
              <a:rPr lang="en-US" u="sng" dirty="0">
                <a:latin typeface="Consolas" panose="020B0609020204030204" pitchFamily="49" charset="0"/>
              </a:rPr>
              <a:t>file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Suits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Barry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Modern Family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The Good Place</a:t>
            </a:r>
          </a:p>
        </p:txBody>
      </p:sp>
      <p:sp>
        <p:nvSpPr>
          <p:cNvPr id="7" name="Google Shape;110;p3">
            <a:extLst>
              <a:ext uri="{FF2B5EF4-FFF2-40B4-BE49-F238E27FC236}">
                <a16:creationId xmlns:a16="http://schemas.microsoft.com/office/drawing/2014/main" id="{92EE4B51-EE13-4B29-AEBD-C5B42C756C52}"/>
              </a:ext>
            </a:extLst>
          </p:cNvPr>
          <p:cNvSpPr/>
          <p:nvPr/>
        </p:nvSpPr>
        <p:spPr>
          <a:xfrm>
            <a:off x="6580933" y="129463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“1. Suits”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9" name="Google Shape;110;p3">
            <a:extLst>
              <a:ext uri="{FF2B5EF4-FFF2-40B4-BE49-F238E27FC236}">
                <a16:creationId xmlns:a16="http://schemas.microsoft.com/office/drawing/2014/main" id="{2F365969-CADE-400F-BB01-49AB2E429FED}"/>
              </a:ext>
            </a:extLst>
          </p:cNvPr>
          <p:cNvSpPr/>
          <p:nvPr/>
        </p:nvSpPr>
        <p:spPr>
          <a:xfrm>
            <a:off x="1078982" y="187251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54E777-9621-41C2-9184-0A967EA936F0}"/>
              </a:ext>
            </a:extLst>
          </p:cNvPr>
          <p:cNvSpPr txBox="1"/>
          <p:nvPr/>
        </p:nvSpPr>
        <p:spPr>
          <a:xfrm>
            <a:off x="1048139" y="13093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4BD9B99C-38A3-48FF-8377-5641F9AA3EA2}"/>
              </a:ext>
            </a:extLst>
          </p:cNvPr>
          <p:cNvGraphicFramePr>
            <a:graphicFrameLocks noGrp="1"/>
          </p:cNvGraphicFramePr>
          <p:nvPr/>
        </p:nvGraphicFramePr>
        <p:xfrm>
          <a:off x="1465333" y="29446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“2. Barry”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6607EF71-4185-4905-BE3C-E6AE3141DD7E}"/>
              </a:ext>
            </a:extLst>
          </p:cNvPr>
          <p:cNvSpPr/>
          <p:nvPr/>
        </p:nvSpPr>
        <p:spPr>
          <a:xfrm>
            <a:off x="1231382" y="202491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184D7E-187D-480F-B0DC-76A190A929A2}"/>
              </a:ext>
            </a:extLst>
          </p:cNvPr>
          <p:cNvSpPr txBox="1"/>
          <p:nvPr/>
        </p:nvSpPr>
        <p:spPr>
          <a:xfrm>
            <a:off x="1200539" y="14617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21" name="Table 10">
            <a:extLst>
              <a:ext uri="{FF2B5EF4-FFF2-40B4-BE49-F238E27FC236}">
                <a16:creationId xmlns:a16="http://schemas.microsoft.com/office/drawing/2014/main" id="{CE609650-0F29-422F-8FAE-50016151E9A7}"/>
              </a:ext>
            </a:extLst>
          </p:cNvPr>
          <p:cNvGraphicFramePr>
            <a:graphicFrameLocks noGrp="1"/>
          </p:cNvGraphicFramePr>
          <p:nvPr/>
        </p:nvGraphicFramePr>
        <p:xfrm>
          <a:off x="1617733" y="30970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“3. Modern Family”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22" name="Google Shape;110;p3">
            <a:extLst>
              <a:ext uri="{FF2B5EF4-FFF2-40B4-BE49-F238E27FC236}">
                <a16:creationId xmlns:a16="http://schemas.microsoft.com/office/drawing/2014/main" id="{85E34618-A8DC-4764-B2E9-4C437010F588}"/>
              </a:ext>
            </a:extLst>
          </p:cNvPr>
          <p:cNvSpPr/>
          <p:nvPr/>
        </p:nvSpPr>
        <p:spPr>
          <a:xfrm>
            <a:off x="1383782" y="217731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F2FF9D-F983-42BC-B884-2AD083B4643C}"/>
              </a:ext>
            </a:extLst>
          </p:cNvPr>
          <p:cNvSpPr txBox="1"/>
          <p:nvPr/>
        </p:nvSpPr>
        <p:spPr>
          <a:xfrm>
            <a:off x="1352939" y="16141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id="{6954595D-D1B9-466D-97EB-896E04BDE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811134"/>
              </p:ext>
            </p:extLst>
          </p:nvPr>
        </p:nvGraphicFramePr>
        <p:xfrm>
          <a:off x="1770133" y="32494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“4. The Good Place”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19" name="Google Shape;110;p3">
            <a:extLst>
              <a:ext uri="{FF2B5EF4-FFF2-40B4-BE49-F238E27FC236}">
                <a16:creationId xmlns:a16="http://schemas.microsoft.com/office/drawing/2014/main" id="{047AB0F8-0694-4654-9750-E4049E2A2E74}"/>
              </a:ext>
            </a:extLst>
          </p:cNvPr>
          <p:cNvSpPr/>
          <p:nvPr/>
        </p:nvSpPr>
        <p:spPr>
          <a:xfrm>
            <a:off x="1536182" y="232971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5533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reverse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Visualization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1B116-3EC0-41DE-BCAA-9F82FEF35234}"/>
              </a:ext>
            </a:extLst>
          </p:cNvPr>
          <p:cNvSpPr txBox="1"/>
          <p:nvPr/>
        </p:nvSpPr>
        <p:spPr>
          <a:xfrm>
            <a:off x="7109927" y="373224"/>
            <a:ext cx="1672512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Contents of </a:t>
            </a:r>
            <a:r>
              <a:rPr lang="en-US" u="sng" dirty="0">
                <a:latin typeface="Consolas" panose="020B0609020204030204" pitchFamily="49" charset="0"/>
              </a:rPr>
              <a:t>file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Suits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Barry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Modern Family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The Good Place</a:t>
            </a:r>
          </a:p>
        </p:txBody>
      </p:sp>
      <p:sp>
        <p:nvSpPr>
          <p:cNvPr id="7" name="Google Shape;110;p3">
            <a:extLst>
              <a:ext uri="{FF2B5EF4-FFF2-40B4-BE49-F238E27FC236}">
                <a16:creationId xmlns:a16="http://schemas.microsoft.com/office/drawing/2014/main" id="{92EE4B51-EE13-4B29-AEBD-C5B42C756C52}"/>
              </a:ext>
            </a:extLst>
          </p:cNvPr>
          <p:cNvSpPr/>
          <p:nvPr/>
        </p:nvSpPr>
        <p:spPr>
          <a:xfrm>
            <a:off x="6614523" y="1614196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“1. Suits”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9" name="Google Shape;110;p3">
            <a:extLst>
              <a:ext uri="{FF2B5EF4-FFF2-40B4-BE49-F238E27FC236}">
                <a16:creationId xmlns:a16="http://schemas.microsoft.com/office/drawing/2014/main" id="{2F365969-CADE-400F-BB01-49AB2E429FED}"/>
              </a:ext>
            </a:extLst>
          </p:cNvPr>
          <p:cNvSpPr/>
          <p:nvPr/>
        </p:nvSpPr>
        <p:spPr>
          <a:xfrm>
            <a:off x="1078982" y="187251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54E777-9621-41C2-9184-0A967EA936F0}"/>
              </a:ext>
            </a:extLst>
          </p:cNvPr>
          <p:cNvSpPr txBox="1"/>
          <p:nvPr/>
        </p:nvSpPr>
        <p:spPr>
          <a:xfrm>
            <a:off x="1048139" y="13093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4BD9B99C-38A3-48FF-8377-5641F9AA3EA2}"/>
              </a:ext>
            </a:extLst>
          </p:cNvPr>
          <p:cNvGraphicFramePr>
            <a:graphicFrameLocks noGrp="1"/>
          </p:cNvGraphicFramePr>
          <p:nvPr/>
        </p:nvGraphicFramePr>
        <p:xfrm>
          <a:off x="1465333" y="29446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“2. Barry”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6607EF71-4185-4905-BE3C-E6AE3141DD7E}"/>
              </a:ext>
            </a:extLst>
          </p:cNvPr>
          <p:cNvSpPr/>
          <p:nvPr/>
        </p:nvSpPr>
        <p:spPr>
          <a:xfrm>
            <a:off x="1231382" y="202491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184D7E-187D-480F-B0DC-76A190A929A2}"/>
              </a:ext>
            </a:extLst>
          </p:cNvPr>
          <p:cNvSpPr txBox="1"/>
          <p:nvPr/>
        </p:nvSpPr>
        <p:spPr>
          <a:xfrm>
            <a:off x="1200539" y="14617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21" name="Table 10">
            <a:extLst>
              <a:ext uri="{FF2B5EF4-FFF2-40B4-BE49-F238E27FC236}">
                <a16:creationId xmlns:a16="http://schemas.microsoft.com/office/drawing/2014/main" id="{CE609650-0F29-422F-8FAE-50016151E9A7}"/>
              </a:ext>
            </a:extLst>
          </p:cNvPr>
          <p:cNvGraphicFramePr>
            <a:graphicFrameLocks noGrp="1"/>
          </p:cNvGraphicFramePr>
          <p:nvPr/>
        </p:nvGraphicFramePr>
        <p:xfrm>
          <a:off x="1617733" y="30970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“3. Modern Family”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22" name="Google Shape;110;p3">
            <a:extLst>
              <a:ext uri="{FF2B5EF4-FFF2-40B4-BE49-F238E27FC236}">
                <a16:creationId xmlns:a16="http://schemas.microsoft.com/office/drawing/2014/main" id="{85E34618-A8DC-4764-B2E9-4C437010F588}"/>
              </a:ext>
            </a:extLst>
          </p:cNvPr>
          <p:cNvSpPr/>
          <p:nvPr/>
        </p:nvSpPr>
        <p:spPr>
          <a:xfrm>
            <a:off x="1383782" y="217731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F2FF9D-F983-42BC-B884-2AD083B4643C}"/>
              </a:ext>
            </a:extLst>
          </p:cNvPr>
          <p:cNvSpPr txBox="1"/>
          <p:nvPr/>
        </p:nvSpPr>
        <p:spPr>
          <a:xfrm>
            <a:off x="1352939" y="16141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id="{6954595D-D1B9-466D-97EB-896E04BDEB3D}"/>
              </a:ext>
            </a:extLst>
          </p:cNvPr>
          <p:cNvGraphicFramePr>
            <a:graphicFrameLocks noGrp="1"/>
          </p:cNvGraphicFramePr>
          <p:nvPr/>
        </p:nvGraphicFramePr>
        <p:xfrm>
          <a:off x="1770133" y="32494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“4. The Good Place”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19" name="Google Shape;110;p3">
            <a:extLst>
              <a:ext uri="{FF2B5EF4-FFF2-40B4-BE49-F238E27FC236}">
                <a16:creationId xmlns:a16="http://schemas.microsoft.com/office/drawing/2014/main" id="{047AB0F8-0694-4654-9750-E4049E2A2E74}"/>
              </a:ext>
            </a:extLst>
          </p:cNvPr>
          <p:cNvSpPr/>
          <p:nvPr/>
        </p:nvSpPr>
        <p:spPr>
          <a:xfrm>
            <a:off x="1536182" y="232971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2A6FA3-85BB-4C0A-948C-D68ABA3C6D0A}"/>
              </a:ext>
            </a:extLst>
          </p:cNvPr>
          <p:cNvSpPr txBox="1"/>
          <p:nvPr/>
        </p:nvSpPr>
        <p:spPr>
          <a:xfrm>
            <a:off x="1505339" y="17665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24" name="Table 10">
            <a:extLst>
              <a:ext uri="{FF2B5EF4-FFF2-40B4-BE49-F238E27FC236}">
                <a16:creationId xmlns:a16="http://schemas.microsoft.com/office/drawing/2014/main" id="{7027F01F-9C42-4D94-B357-A9739A441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679270"/>
              </p:ext>
            </p:extLst>
          </p:nvPr>
        </p:nvGraphicFramePr>
        <p:xfrm>
          <a:off x="1922533" y="34018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28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reverse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Visualization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1B116-3EC0-41DE-BCAA-9F82FEF35234}"/>
              </a:ext>
            </a:extLst>
          </p:cNvPr>
          <p:cNvSpPr txBox="1"/>
          <p:nvPr/>
        </p:nvSpPr>
        <p:spPr>
          <a:xfrm>
            <a:off x="7109927" y="373224"/>
            <a:ext cx="1672512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Contents of </a:t>
            </a:r>
            <a:r>
              <a:rPr lang="en-US" u="sng" dirty="0">
                <a:latin typeface="Consolas" panose="020B0609020204030204" pitchFamily="49" charset="0"/>
              </a:rPr>
              <a:t>file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Suits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Barry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Modern Family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The Good Place</a:t>
            </a:r>
          </a:p>
        </p:txBody>
      </p:sp>
      <p:sp>
        <p:nvSpPr>
          <p:cNvPr id="7" name="Google Shape;110;p3">
            <a:extLst>
              <a:ext uri="{FF2B5EF4-FFF2-40B4-BE49-F238E27FC236}">
                <a16:creationId xmlns:a16="http://schemas.microsoft.com/office/drawing/2014/main" id="{92EE4B51-EE13-4B29-AEBD-C5B42C756C52}"/>
              </a:ext>
            </a:extLst>
          </p:cNvPr>
          <p:cNvSpPr/>
          <p:nvPr/>
        </p:nvSpPr>
        <p:spPr>
          <a:xfrm>
            <a:off x="6614523" y="1614196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“1. Suits”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9" name="Google Shape;110;p3">
            <a:extLst>
              <a:ext uri="{FF2B5EF4-FFF2-40B4-BE49-F238E27FC236}">
                <a16:creationId xmlns:a16="http://schemas.microsoft.com/office/drawing/2014/main" id="{2F365969-CADE-400F-BB01-49AB2E429FED}"/>
              </a:ext>
            </a:extLst>
          </p:cNvPr>
          <p:cNvSpPr/>
          <p:nvPr/>
        </p:nvSpPr>
        <p:spPr>
          <a:xfrm>
            <a:off x="1078982" y="187251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54E777-9621-41C2-9184-0A967EA936F0}"/>
              </a:ext>
            </a:extLst>
          </p:cNvPr>
          <p:cNvSpPr txBox="1"/>
          <p:nvPr/>
        </p:nvSpPr>
        <p:spPr>
          <a:xfrm>
            <a:off x="1048139" y="13093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4BD9B99C-38A3-48FF-8377-5641F9AA3EA2}"/>
              </a:ext>
            </a:extLst>
          </p:cNvPr>
          <p:cNvGraphicFramePr>
            <a:graphicFrameLocks noGrp="1"/>
          </p:cNvGraphicFramePr>
          <p:nvPr/>
        </p:nvGraphicFramePr>
        <p:xfrm>
          <a:off x="1465333" y="29446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“2. Barry”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6607EF71-4185-4905-BE3C-E6AE3141DD7E}"/>
              </a:ext>
            </a:extLst>
          </p:cNvPr>
          <p:cNvSpPr/>
          <p:nvPr/>
        </p:nvSpPr>
        <p:spPr>
          <a:xfrm>
            <a:off x="1231382" y="202491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184D7E-187D-480F-B0DC-76A190A929A2}"/>
              </a:ext>
            </a:extLst>
          </p:cNvPr>
          <p:cNvSpPr txBox="1"/>
          <p:nvPr/>
        </p:nvSpPr>
        <p:spPr>
          <a:xfrm>
            <a:off x="1200539" y="14617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21" name="Table 10">
            <a:extLst>
              <a:ext uri="{FF2B5EF4-FFF2-40B4-BE49-F238E27FC236}">
                <a16:creationId xmlns:a16="http://schemas.microsoft.com/office/drawing/2014/main" id="{CE609650-0F29-422F-8FAE-50016151E9A7}"/>
              </a:ext>
            </a:extLst>
          </p:cNvPr>
          <p:cNvGraphicFramePr>
            <a:graphicFrameLocks noGrp="1"/>
          </p:cNvGraphicFramePr>
          <p:nvPr/>
        </p:nvGraphicFramePr>
        <p:xfrm>
          <a:off x="1617733" y="30970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“3. Modern Family”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22" name="Google Shape;110;p3">
            <a:extLst>
              <a:ext uri="{FF2B5EF4-FFF2-40B4-BE49-F238E27FC236}">
                <a16:creationId xmlns:a16="http://schemas.microsoft.com/office/drawing/2014/main" id="{85E34618-A8DC-4764-B2E9-4C437010F588}"/>
              </a:ext>
            </a:extLst>
          </p:cNvPr>
          <p:cNvSpPr/>
          <p:nvPr/>
        </p:nvSpPr>
        <p:spPr>
          <a:xfrm>
            <a:off x="1383782" y="217731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F2FF9D-F983-42BC-B884-2AD083B4643C}"/>
              </a:ext>
            </a:extLst>
          </p:cNvPr>
          <p:cNvSpPr txBox="1"/>
          <p:nvPr/>
        </p:nvSpPr>
        <p:spPr>
          <a:xfrm>
            <a:off x="1352939" y="16141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1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1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1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id="{6954595D-D1B9-466D-97EB-896E04BDEB3D}"/>
              </a:ext>
            </a:extLst>
          </p:cNvPr>
          <p:cNvGraphicFramePr>
            <a:graphicFrameLocks noGrp="1"/>
          </p:cNvGraphicFramePr>
          <p:nvPr/>
        </p:nvGraphicFramePr>
        <p:xfrm>
          <a:off x="1770133" y="32494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“4. The Good Place”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19" name="Google Shape;110;p3">
            <a:extLst>
              <a:ext uri="{FF2B5EF4-FFF2-40B4-BE49-F238E27FC236}">
                <a16:creationId xmlns:a16="http://schemas.microsoft.com/office/drawing/2014/main" id="{047AB0F8-0694-4654-9750-E4049E2A2E74}"/>
              </a:ext>
            </a:extLst>
          </p:cNvPr>
          <p:cNvSpPr/>
          <p:nvPr/>
        </p:nvSpPr>
        <p:spPr>
          <a:xfrm>
            <a:off x="1521467" y="2549408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A1102-AEEA-49F2-AD78-BFA64DA34DCF}"/>
              </a:ext>
            </a:extLst>
          </p:cNvPr>
          <p:cNvSpPr txBox="1"/>
          <p:nvPr/>
        </p:nvSpPr>
        <p:spPr>
          <a:xfrm>
            <a:off x="6908385" y="2944696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4. The Good Place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8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reverse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Visualization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1B116-3EC0-41DE-BCAA-9F82FEF35234}"/>
              </a:ext>
            </a:extLst>
          </p:cNvPr>
          <p:cNvSpPr txBox="1"/>
          <p:nvPr/>
        </p:nvSpPr>
        <p:spPr>
          <a:xfrm>
            <a:off x="7109927" y="373224"/>
            <a:ext cx="1672512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Contents of </a:t>
            </a:r>
            <a:r>
              <a:rPr lang="en-US" u="sng" dirty="0">
                <a:latin typeface="Consolas" panose="020B0609020204030204" pitchFamily="49" charset="0"/>
              </a:rPr>
              <a:t>file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Suits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Barry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Modern Family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The Good Place</a:t>
            </a:r>
          </a:p>
        </p:txBody>
      </p:sp>
      <p:sp>
        <p:nvSpPr>
          <p:cNvPr id="7" name="Google Shape;110;p3">
            <a:extLst>
              <a:ext uri="{FF2B5EF4-FFF2-40B4-BE49-F238E27FC236}">
                <a16:creationId xmlns:a16="http://schemas.microsoft.com/office/drawing/2014/main" id="{92EE4B51-EE13-4B29-AEBD-C5B42C756C52}"/>
              </a:ext>
            </a:extLst>
          </p:cNvPr>
          <p:cNvSpPr/>
          <p:nvPr/>
        </p:nvSpPr>
        <p:spPr>
          <a:xfrm>
            <a:off x="6614523" y="1614196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“1. Suits”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9" name="Google Shape;110;p3">
            <a:extLst>
              <a:ext uri="{FF2B5EF4-FFF2-40B4-BE49-F238E27FC236}">
                <a16:creationId xmlns:a16="http://schemas.microsoft.com/office/drawing/2014/main" id="{2F365969-CADE-400F-BB01-49AB2E429FED}"/>
              </a:ext>
            </a:extLst>
          </p:cNvPr>
          <p:cNvSpPr/>
          <p:nvPr/>
        </p:nvSpPr>
        <p:spPr>
          <a:xfrm>
            <a:off x="1078982" y="187251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54E777-9621-41C2-9184-0A967EA936F0}"/>
              </a:ext>
            </a:extLst>
          </p:cNvPr>
          <p:cNvSpPr txBox="1"/>
          <p:nvPr/>
        </p:nvSpPr>
        <p:spPr>
          <a:xfrm>
            <a:off x="1048139" y="13093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4BD9B99C-38A3-48FF-8377-5641F9AA3EA2}"/>
              </a:ext>
            </a:extLst>
          </p:cNvPr>
          <p:cNvGraphicFramePr>
            <a:graphicFrameLocks noGrp="1"/>
          </p:cNvGraphicFramePr>
          <p:nvPr/>
        </p:nvGraphicFramePr>
        <p:xfrm>
          <a:off x="1465333" y="29446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“2. Barry”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6607EF71-4185-4905-BE3C-E6AE3141DD7E}"/>
              </a:ext>
            </a:extLst>
          </p:cNvPr>
          <p:cNvSpPr/>
          <p:nvPr/>
        </p:nvSpPr>
        <p:spPr>
          <a:xfrm>
            <a:off x="1231382" y="202491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184D7E-187D-480F-B0DC-76A190A929A2}"/>
              </a:ext>
            </a:extLst>
          </p:cNvPr>
          <p:cNvSpPr txBox="1"/>
          <p:nvPr/>
        </p:nvSpPr>
        <p:spPr>
          <a:xfrm>
            <a:off x="1200539" y="14617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1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1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1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21" name="Table 10">
            <a:extLst>
              <a:ext uri="{FF2B5EF4-FFF2-40B4-BE49-F238E27FC236}">
                <a16:creationId xmlns:a16="http://schemas.microsoft.com/office/drawing/2014/main" id="{CE609650-0F29-422F-8FAE-50016151E9A7}"/>
              </a:ext>
            </a:extLst>
          </p:cNvPr>
          <p:cNvGraphicFramePr>
            <a:graphicFrameLocks noGrp="1"/>
          </p:cNvGraphicFramePr>
          <p:nvPr/>
        </p:nvGraphicFramePr>
        <p:xfrm>
          <a:off x="1617733" y="30970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“3. Modern Family”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22" name="Google Shape;110;p3">
            <a:extLst>
              <a:ext uri="{FF2B5EF4-FFF2-40B4-BE49-F238E27FC236}">
                <a16:creationId xmlns:a16="http://schemas.microsoft.com/office/drawing/2014/main" id="{85E34618-A8DC-4764-B2E9-4C437010F588}"/>
              </a:ext>
            </a:extLst>
          </p:cNvPr>
          <p:cNvSpPr/>
          <p:nvPr/>
        </p:nvSpPr>
        <p:spPr>
          <a:xfrm>
            <a:off x="1369067" y="2388102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A1102-AEEA-49F2-AD78-BFA64DA34DCF}"/>
              </a:ext>
            </a:extLst>
          </p:cNvPr>
          <p:cNvSpPr txBox="1"/>
          <p:nvPr/>
        </p:nvSpPr>
        <p:spPr>
          <a:xfrm>
            <a:off x="6908385" y="2944696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4. The Good Place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3. Modern Family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8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reverse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Visualization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1B116-3EC0-41DE-BCAA-9F82FEF35234}"/>
              </a:ext>
            </a:extLst>
          </p:cNvPr>
          <p:cNvSpPr txBox="1"/>
          <p:nvPr/>
        </p:nvSpPr>
        <p:spPr>
          <a:xfrm>
            <a:off x="7109927" y="373224"/>
            <a:ext cx="1672512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Contents of </a:t>
            </a:r>
            <a:r>
              <a:rPr lang="en-US" u="sng" dirty="0">
                <a:latin typeface="Consolas" panose="020B0609020204030204" pitchFamily="49" charset="0"/>
              </a:rPr>
              <a:t>file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Suits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Barry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Modern Family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The Good Place</a:t>
            </a:r>
          </a:p>
        </p:txBody>
      </p:sp>
      <p:sp>
        <p:nvSpPr>
          <p:cNvPr id="7" name="Google Shape;110;p3">
            <a:extLst>
              <a:ext uri="{FF2B5EF4-FFF2-40B4-BE49-F238E27FC236}">
                <a16:creationId xmlns:a16="http://schemas.microsoft.com/office/drawing/2014/main" id="{92EE4B51-EE13-4B29-AEBD-C5B42C756C52}"/>
              </a:ext>
            </a:extLst>
          </p:cNvPr>
          <p:cNvSpPr/>
          <p:nvPr/>
        </p:nvSpPr>
        <p:spPr>
          <a:xfrm>
            <a:off x="6614523" y="1614196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“1. Suits”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9" name="Google Shape;110;p3">
            <a:extLst>
              <a:ext uri="{FF2B5EF4-FFF2-40B4-BE49-F238E27FC236}">
                <a16:creationId xmlns:a16="http://schemas.microsoft.com/office/drawing/2014/main" id="{2F365969-CADE-400F-BB01-49AB2E429FED}"/>
              </a:ext>
            </a:extLst>
          </p:cNvPr>
          <p:cNvSpPr/>
          <p:nvPr/>
        </p:nvSpPr>
        <p:spPr>
          <a:xfrm>
            <a:off x="1078982" y="187251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54E777-9621-41C2-9184-0A967EA936F0}"/>
              </a:ext>
            </a:extLst>
          </p:cNvPr>
          <p:cNvSpPr txBox="1"/>
          <p:nvPr/>
        </p:nvSpPr>
        <p:spPr>
          <a:xfrm>
            <a:off x="1048139" y="13093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1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1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1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4BD9B99C-38A3-48FF-8377-5641F9AA3EA2}"/>
              </a:ext>
            </a:extLst>
          </p:cNvPr>
          <p:cNvGraphicFramePr>
            <a:graphicFrameLocks noGrp="1"/>
          </p:cNvGraphicFramePr>
          <p:nvPr/>
        </p:nvGraphicFramePr>
        <p:xfrm>
          <a:off x="1465333" y="29446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“2. Barry”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6607EF71-4185-4905-BE3C-E6AE3141DD7E}"/>
              </a:ext>
            </a:extLst>
          </p:cNvPr>
          <p:cNvSpPr/>
          <p:nvPr/>
        </p:nvSpPr>
        <p:spPr>
          <a:xfrm>
            <a:off x="1231382" y="2237648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A1102-AEEA-49F2-AD78-BFA64DA34DCF}"/>
              </a:ext>
            </a:extLst>
          </p:cNvPr>
          <p:cNvSpPr txBox="1"/>
          <p:nvPr/>
        </p:nvSpPr>
        <p:spPr>
          <a:xfrm>
            <a:off x="6908385" y="2944696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4. The Good Place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3. Modern Family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2. Barry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5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reverse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Visualization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 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.hasNextLine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text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reverse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1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1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1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1B116-3EC0-41DE-BCAA-9F82FEF35234}"/>
              </a:ext>
            </a:extLst>
          </p:cNvPr>
          <p:cNvSpPr txBox="1"/>
          <p:nvPr/>
        </p:nvSpPr>
        <p:spPr>
          <a:xfrm>
            <a:off x="7109927" y="373224"/>
            <a:ext cx="1672512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Contents of </a:t>
            </a:r>
            <a:r>
              <a:rPr lang="en-US" u="sng" dirty="0">
                <a:latin typeface="Consolas" panose="020B0609020204030204" pitchFamily="49" charset="0"/>
              </a:rPr>
              <a:t>file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Suits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Barry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Modern Family</a:t>
            </a:r>
            <a:b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The Good Place</a:t>
            </a:r>
          </a:p>
        </p:txBody>
      </p:sp>
      <p:sp>
        <p:nvSpPr>
          <p:cNvPr id="7" name="Google Shape;110;p3">
            <a:extLst>
              <a:ext uri="{FF2B5EF4-FFF2-40B4-BE49-F238E27FC236}">
                <a16:creationId xmlns:a16="http://schemas.microsoft.com/office/drawing/2014/main" id="{92EE4B51-EE13-4B29-AEBD-C5B42C756C52}"/>
              </a:ext>
            </a:extLst>
          </p:cNvPr>
          <p:cNvSpPr/>
          <p:nvPr/>
        </p:nvSpPr>
        <p:spPr>
          <a:xfrm>
            <a:off x="6614523" y="1614196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74168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to </a:t>
                      </a:r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“1. Suits”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</a:tbl>
          </a:graphicData>
        </a:graphic>
      </p:graphicFrame>
      <p:sp>
        <p:nvSpPr>
          <p:cNvPr id="9" name="Google Shape;110;p3">
            <a:extLst>
              <a:ext uri="{FF2B5EF4-FFF2-40B4-BE49-F238E27FC236}">
                <a16:creationId xmlns:a16="http://schemas.microsoft.com/office/drawing/2014/main" id="{2F365969-CADE-400F-BB01-49AB2E429FED}"/>
              </a:ext>
            </a:extLst>
          </p:cNvPr>
          <p:cNvSpPr/>
          <p:nvPr/>
        </p:nvSpPr>
        <p:spPr>
          <a:xfrm>
            <a:off x="1078982" y="2072368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6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A1102-AEEA-49F2-AD78-BFA64DA34DCF}"/>
              </a:ext>
            </a:extLst>
          </p:cNvPr>
          <p:cNvSpPr txBox="1"/>
          <p:nvPr/>
        </p:nvSpPr>
        <p:spPr>
          <a:xfrm>
            <a:off x="6908385" y="2944696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4. The Good Place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3. Modern Family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2. Barry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1. Suits</a:t>
            </a:r>
          </a:p>
        </p:txBody>
      </p:sp>
    </p:spTree>
    <p:extLst>
      <p:ext uri="{BB962C8B-B14F-4D97-AF65-F5344CB8AC3E}">
        <p14:creationId xmlns:p14="http://schemas.microsoft.com/office/powerpoint/2010/main" val="79244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solidFill>
                  <a:schemeClr val="tx1"/>
                </a:solidFill>
              </a:rPr>
              <a:t>Recursion Intro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Visualizations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solidFill>
                  <a:schemeClr val="accent5"/>
                </a:solidFill>
              </a:rPr>
              <a:t>Reminders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28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5C29D652-903A-44FA-8392-6B138D788844}"/>
              </a:ext>
            </a:extLst>
          </p:cNvPr>
          <p:cNvSpPr/>
          <p:nvPr/>
        </p:nvSpPr>
        <p:spPr>
          <a:xfrm flipH="1">
            <a:off x="2770324" y="253337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716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0A62-789F-4C72-B0B1-D88804794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98545-C83B-4BC2-B85B-6DEE316A5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/>
              <a:t>Resub 0 Due tonight</a:t>
            </a:r>
          </a:p>
          <a:p>
            <a:pPr lvl="1">
              <a:buSzPct val="100000"/>
            </a:pPr>
            <a:r>
              <a:rPr lang="en-US" dirty="0"/>
              <a:t>Updated to allow for C0 submissions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214A4-FEE7-4447-8C79-F93864D53E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820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solidFill>
                  <a:schemeClr val="accent5"/>
                </a:solidFill>
              </a:rPr>
              <a:t>Recursion Intro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Visualizations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/>
              <a:t>Reminders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5C29D652-903A-44FA-8392-6B138D788844}"/>
              </a:ext>
            </a:extLst>
          </p:cNvPr>
          <p:cNvSpPr/>
          <p:nvPr/>
        </p:nvSpPr>
        <p:spPr>
          <a:xfrm flipH="1">
            <a:off x="2770324" y="149582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339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0A62-789F-4C72-B0B1-D88804794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98545-C83B-4BC2-B85B-6DEE316A5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/>
              <a:t>Resub 0 Due tonight</a:t>
            </a:r>
          </a:p>
          <a:p>
            <a:pPr lvl="1">
              <a:buSzPct val="100000"/>
            </a:pPr>
            <a:r>
              <a:rPr lang="en-US" dirty="0"/>
              <a:t>Updated to allow for C0 submissions</a:t>
            </a:r>
          </a:p>
          <a:p>
            <a:pPr>
              <a:buSzPct val="100000"/>
            </a:pPr>
            <a:r>
              <a:rPr lang="en-US" dirty="0"/>
              <a:t>Quiz 0 </a:t>
            </a:r>
            <a:r>
              <a:rPr lang="en-US" b="1" dirty="0"/>
              <a:t>Monday (7/10)</a:t>
            </a:r>
          </a:p>
          <a:p>
            <a:pPr lvl="1">
              <a:buSzPct val="100000"/>
            </a:pPr>
            <a:r>
              <a:rPr lang="en-US" dirty="0"/>
              <a:t>Logistic details to be posted today</a:t>
            </a:r>
          </a:p>
          <a:p>
            <a:pPr lvl="1">
              <a:buSzPct val="100000"/>
            </a:pPr>
            <a:r>
              <a:rPr lang="en-US" dirty="0"/>
              <a:t>Topics: Linked Nodes, Linked Lists</a:t>
            </a:r>
          </a:p>
          <a:p>
            <a:pPr lvl="1">
              <a:buSzPct val="100000"/>
            </a:pPr>
            <a:r>
              <a:rPr lang="en-US" dirty="0"/>
              <a:t>Take-home, open 8:30am – 11:59pm</a:t>
            </a:r>
          </a:p>
          <a:p>
            <a:pPr lvl="1">
              <a:buSzPct val="100000"/>
            </a:pPr>
            <a:r>
              <a:rPr lang="en-US" dirty="0"/>
              <a:t>Will get instant feedback</a:t>
            </a:r>
          </a:p>
          <a:p>
            <a:pPr lvl="1">
              <a:buSzPct val="100000"/>
            </a:pPr>
            <a:r>
              <a:rPr lang="en-US" dirty="0"/>
              <a:t>Open collaboration (with a caveat), Open note</a:t>
            </a:r>
          </a:p>
          <a:p>
            <a:pPr lvl="1">
              <a:buSzPct val="100000"/>
            </a:pPr>
            <a:r>
              <a:rPr lang="en-US" dirty="0"/>
              <a:t>Reach out ASAP with any extenuating circumstances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214A4-FEE7-4447-8C79-F93864D53E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7978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Road Map - Recursion</a:t>
            </a:r>
            <a:endParaRPr dirty="0"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628649" y="1369225"/>
            <a:ext cx="6451419" cy="316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Friday (Today)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buChar char="●"/>
            </a:pPr>
            <a:r>
              <a:rPr lang="en-US" dirty="0"/>
              <a:t>Introduce idea of “recursion”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buChar char="●"/>
            </a:pPr>
            <a:r>
              <a:rPr lang="en-US" dirty="0"/>
              <a:t>Goal: Understand idea of recursion and read recursive code</a:t>
            </a:r>
          </a:p>
          <a:p>
            <a:pPr>
              <a:lnSpc>
                <a:spcPct val="100000"/>
              </a:lnSpc>
              <a:buChar char="●"/>
            </a:pPr>
            <a:r>
              <a:rPr lang="en-US" dirty="0"/>
              <a:t>Tuesday</a:t>
            </a:r>
          </a:p>
          <a:p>
            <a:pPr lvl="1">
              <a:lnSpc>
                <a:spcPct val="100000"/>
              </a:lnSpc>
              <a:buChar char="●"/>
            </a:pPr>
            <a:r>
              <a:rPr lang="en-US" dirty="0"/>
              <a:t>Practice reading recursive code</a:t>
            </a:r>
          </a:p>
          <a:p>
            <a:pPr>
              <a:lnSpc>
                <a:spcPct val="100000"/>
              </a:lnSpc>
              <a:buChar char="●"/>
            </a:pPr>
            <a:r>
              <a:rPr lang="en-US" dirty="0"/>
              <a:t>Wednesday</a:t>
            </a:r>
          </a:p>
          <a:p>
            <a:pPr lvl="1">
              <a:lnSpc>
                <a:spcPct val="100000"/>
              </a:lnSpc>
              <a:buChar char="●"/>
            </a:pPr>
            <a:r>
              <a:rPr lang="en-US" dirty="0"/>
              <a:t>More complex recursive examples</a:t>
            </a:r>
          </a:p>
          <a:p>
            <a:pPr lvl="1">
              <a:lnSpc>
                <a:spcPct val="100000"/>
              </a:lnSpc>
              <a:buChar char="●"/>
            </a:pPr>
            <a:r>
              <a:rPr lang="en-US" dirty="0"/>
              <a:t>Goal: Identify recursive structure in problems and write recursive code</a:t>
            </a:r>
          </a:p>
          <a:p>
            <a:pPr>
              <a:lnSpc>
                <a:spcPct val="100000"/>
              </a:lnSpc>
              <a:buChar char="●"/>
            </a:pPr>
            <a:r>
              <a:rPr lang="en-US" dirty="0"/>
              <a:t>Thursday</a:t>
            </a:r>
          </a:p>
          <a:p>
            <a:pPr lvl="1">
              <a:lnSpc>
                <a:spcPct val="100000"/>
              </a:lnSpc>
              <a:buChar char="●"/>
            </a:pPr>
            <a:r>
              <a:rPr lang="en-US" dirty="0"/>
              <a:t>Practice writing recursive code</a:t>
            </a:r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3" name="Google Shape;99;p2">
            <a:extLst>
              <a:ext uri="{FF2B5EF4-FFF2-40B4-BE49-F238E27FC236}">
                <a16:creationId xmlns:a16="http://schemas.microsoft.com/office/drawing/2014/main" id="{B26EC25A-880C-469D-AEAD-374689763EF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073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Road Map - Recursion</a:t>
            </a:r>
            <a:endParaRPr dirty="0"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628649" y="1369225"/>
            <a:ext cx="6451419" cy="316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 dirty="0">
                <a:solidFill>
                  <a:schemeClr val="accent5"/>
                </a:solidFill>
              </a:rPr>
              <a:t>Friday (Today)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buChar char="●"/>
            </a:pPr>
            <a:r>
              <a:rPr lang="en-US" dirty="0">
                <a:solidFill>
                  <a:schemeClr val="accent5"/>
                </a:solidFill>
              </a:rPr>
              <a:t>Introduce idea of “recursion”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buChar char="●"/>
            </a:pPr>
            <a:r>
              <a:rPr lang="en-US" dirty="0">
                <a:solidFill>
                  <a:schemeClr val="accent5"/>
                </a:solidFill>
              </a:rPr>
              <a:t>Goal: Understand idea of recursion and read recursive code</a:t>
            </a:r>
          </a:p>
          <a:p>
            <a:pPr>
              <a:lnSpc>
                <a:spcPct val="100000"/>
              </a:lnSpc>
              <a:buChar char="●"/>
            </a:pPr>
            <a:r>
              <a:rPr lang="en-US" dirty="0"/>
              <a:t>Tuesday</a:t>
            </a:r>
          </a:p>
          <a:p>
            <a:pPr lvl="1">
              <a:lnSpc>
                <a:spcPct val="100000"/>
              </a:lnSpc>
              <a:buChar char="●"/>
            </a:pPr>
            <a:r>
              <a:rPr lang="en-US" dirty="0"/>
              <a:t>Practice reading recursive code</a:t>
            </a:r>
          </a:p>
          <a:p>
            <a:pPr>
              <a:lnSpc>
                <a:spcPct val="100000"/>
              </a:lnSpc>
              <a:buChar char="●"/>
            </a:pPr>
            <a:r>
              <a:rPr lang="en-US" dirty="0"/>
              <a:t>Wednesday</a:t>
            </a:r>
          </a:p>
          <a:p>
            <a:pPr lvl="1">
              <a:lnSpc>
                <a:spcPct val="100000"/>
              </a:lnSpc>
              <a:buChar char="●"/>
            </a:pPr>
            <a:r>
              <a:rPr lang="en-US" dirty="0"/>
              <a:t>More complex recursive examples</a:t>
            </a:r>
          </a:p>
          <a:p>
            <a:pPr lvl="1">
              <a:lnSpc>
                <a:spcPct val="100000"/>
              </a:lnSpc>
              <a:buChar char="●"/>
            </a:pPr>
            <a:r>
              <a:rPr lang="en-US" dirty="0"/>
              <a:t>Goal: Identify recursive structure in problems and write recursive code</a:t>
            </a:r>
          </a:p>
          <a:p>
            <a:pPr>
              <a:lnSpc>
                <a:spcPct val="100000"/>
              </a:lnSpc>
              <a:buChar char="●"/>
            </a:pPr>
            <a:r>
              <a:rPr lang="en-US" dirty="0"/>
              <a:t>Thursday</a:t>
            </a:r>
          </a:p>
          <a:p>
            <a:pPr lvl="1">
              <a:lnSpc>
                <a:spcPct val="100000"/>
              </a:lnSpc>
              <a:buChar char="●"/>
            </a:pPr>
            <a:r>
              <a:rPr lang="en-US" dirty="0"/>
              <a:t>Practice writing recursive code</a:t>
            </a:r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" name="Google Shape;99;p2">
            <a:extLst>
              <a:ext uri="{FF2B5EF4-FFF2-40B4-BE49-F238E27FC236}">
                <a16:creationId xmlns:a16="http://schemas.microsoft.com/office/drawing/2014/main" id="{B26EC25A-880C-469D-AEAD-374689763EF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338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84B69-3290-4A97-9C2A-1AC1E29BC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Intro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DCFEF-C8FD-4CC1-A203-5C85DFA7B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SzPct val="10000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F5ED8-78C7-40A7-A0E5-7CFD1549EF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551C6E25-95FC-43A4-8963-CDFF1E440A6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236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71633-07D2-4D66-84E5-AA971F3BBC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bg1"/>
                </a:solidFill>
              </a:rPr>
              <a:t>7</a:t>
            </a:fld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032FD76C-52B9-4744-8C67-D75E71398AE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A0B62-CDBF-4DC2-8690-54456FE68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90"/>
          <a:stretch/>
        </p:blipFill>
        <p:spPr>
          <a:xfrm>
            <a:off x="317241" y="257759"/>
            <a:ext cx="3650011" cy="404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6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71633-07D2-4D66-84E5-AA971F3BBC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bg1"/>
                </a:solidFill>
              </a:rPr>
              <a:t>8</a:t>
            </a:fld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032FD76C-52B9-4744-8C67-D75E71398AE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A0B62-CDBF-4DC2-8690-54456FE68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90"/>
          <a:stretch/>
        </p:blipFill>
        <p:spPr>
          <a:xfrm>
            <a:off x="317241" y="257759"/>
            <a:ext cx="3650011" cy="4049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667C60-EE76-4CF3-B3FD-810E0B0C1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040" y="712857"/>
            <a:ext cx="4394719" cy="329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5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84B69-3290-4A97-9C2A-1AC1E29BC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Intro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DCFEF-C8FD-4CC1-A203-5C85DFA7B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b="1" dirty="0"/>
              <a:t>Recursion:</a:t>
            </a:r>
            <a:r>
              <a:rPr lang="en-US" dirty="0"/>
              <a:t> Defining something in terms of itself</a:t>
            </a:r>
          </a:p>
          <a:p>
            <a:pPr>
              <a:buSzPct val="100000"/>
            </a:pPr>
            <a:r>
              <a:rPr lang="en-US" b="1" dirty="0"/>
              <a:t>Recursive Programming: </a:t>
            </a:r>
            <a:r>
              <a:rPr lang="en-US" dirty="0"/>
              <a:t>Writing methods that call themselves to solve problems</a:t>
            </a:r>
          </a:p>
          <a:p>
            <a:pPr lvl="1">
              <a:buSzPct val="100000"/>
            </a:pPr>
            <a:r>
              <a:rPr lang="en-US" dirty="0"/>
              <a:t>Helpful to solve specific problems </a:t>
            </a:r>
          </a:p>
          <a:p>
            <a:pPr lvl="1">
              <a:buSzPct val="100000"/>
            </a:pPr>
            <a:r>
              <a:rPr lang="en-US" dirty="0"/>
              <a:t>Equally as powerful as iterative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F5ED8-78C7-40A7-A0E5-7CFD1549EF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551C6E25-95FC-43A4-8963-CDFF1E440A6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5 -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800249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2703</Words>
  <Application>Microsoft Office PowerPoint</Application>
  <PresentationFormat>On-screen Show (16:9)</PresentationFormat>
  <Paragraphs>404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Oswald Medium</vt:lpstr>
      <vt:lpstr>Calibri</vt:lpstr>
      <vt:lpstr>Arial</vt:lpstr>
      <vt:lpstr>Consolas</vt:lpstr>
      <vt:lpstr>Simple Light</vt:lpstr>
      <vt:lpstr>Office Theme</vt:lpstr>
      <vt:lpstr>Recursive Tracing</vt:lpstr>
      <vt:lpstr>Agenda</vt:lpstr>
      <vt:lpstr>Agenda</vt:lpstr>
      <vt:lpstr>Road Map - Recursion</vt:lpstr>
      <vt:lpstr>Road Map - Recursion</vt:lpstr>
      <vt:lpstr>Recursion Intro</vt:lpstr>
      <vt:lpstr>PowerPoint Presentation</vt:lpstr>
      <vt:lpstr>PowerPoint Presentation</vt:lpstr>
      <vt:lpstr>Recursion Intro</vt:lpstr>
      <vt:lpstr>Recursive Programming</vt:lpstr>
      <vt:lpstr>Agenda</vt:lpstr>
      <vt:lpstr>Recursive Tracing Practice</vt:lpstr>
      <vt:lpstr>Recursive Tracing Practice</vt:lpstr>
      <vt:lpstr>Recursive Tracing Practice</vt:lpstr>
      <vt:lpstr>Agenda</vt:lpstr>
      <vt:lpstr>reverse Visualization</vt:lpstr>
      <vt:lpstr>reverse Visualization</vt:lpstr>
      <vt:lpstr>reverse Visualization</vt:lpstr>
      <vt:lpstr>reverse Visualization</vt:lpstr>
      <vt:lpstr>reverse Visualization</vt:lpstr>
      <vt:lpstr>reverse Visualization</vt:lpstr>
      <vt:lpstr>reverse Visualization</vt:lpstr>
      <vt:lpstr>reverse Visualization</vt:lpstr>
      <vt:lpstr>reverse Visualization</vt:lpstr>
      <vt:lpstr>reverse Visualization</vt:lpstr>
      <vt:lpstr>reverse Visualization</vt:lpstr>
      <vt:lpstr>reverse Visualization</vt:lpstr>
      <vt:lpstr>Agenda</vt:lpstr>
      <vt:lpstr>Reminders</vt:lpstr>
      <vt:lpstr>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Lists</dc:title>
  <cp:lastModifiedBy>cse-loaner</cp:lastModifiedBy>
  <cp:revision>34</cp:revision>
  <dcterms:modified xsi:type="dcterms:W3CDTF">2023-07-07T08:50:01Z</dcterms:modified>
</cp:coreProperties>
</file>